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sldIdLst>
    <p:sldId id="256" r:id="rId2"/>
    <p:sldId id="258" r:id="rId3"/>
    <p:sldId id="274" r:id="rId4"/>
    <p:sldId id="260" r:id="rId5"/>
    <p:sldId id="261" r:id="rId6"/>
    <p:sldId id="269" r:id="rId7"/>
    <p:sldId id="272" r:id="rId8"/>
    <p:sldId id="259" r:id="rId9"/>
    <p:sldId id="262" r:id="rId10"/>
    <p:sldId id="275" r:id="rId11"/>
    <p:sldId id="263" r:id="rId12"/>
    <p:sldId id="276" r:id="rId13"/>
    <p:sldId id="271" r:id="rId14"/>
    <p:sldId id="264" r:id="rId15"/>
    <p:sldId id="265" r:id="rId16"/>
    <p:sldId id="266" r:id="rId17"/>
    <p:sldId id="273" r:id="rId18"/>
    <p:sldId id="257" r:id="rId19"/>
    <p:sldId id="267"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99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87B2F4B5-49BE-452F-B881-449EA5FC6B9B}" type="datetimeFigureOut">
              <a:rPr lang="fr-FR" smtClean="0"/>
              <a:t>02/05/2023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374354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7B2F4B5-49BE-452F-B881-449EA5FC6B9B}" type="datetimeFigureOut">
              <a:rPr lang="fr-FR" smtClean="0"/>
              <a:t>02/05/2023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137053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7B2F4B5-49BE-452F-B881-449EA5FC6B9B}" type="datetimeFigureOut">
              <a:rPr lang="fr-FR" smtClean="0"/>
              <a:t>02/05/2023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0236BE-6A01-4502-B56B-0CFFEB0BAEBB}"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54457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7B2F4B5-49BE-452F-B881-449EA5FC6B9B}" type="datetimeFigureOut">
              <a:rPr lang="fr-FR" smtClean="0"/>
              <a:t>02/05/2023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2562947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7B2F4B5-49BE-452F-B881-449EA5FC6B9B}" type="datetimeFigureOut">
              <a:rPr lang="fr-FR" smtClean="0"/>
              <a:t>02/05/2023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0236BE-6A01-4502-B56B-0CFFEB0BAEBB}"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22451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7B2F4B5-49BE-452F-B881-449EA5FC6B9B}" type="datetimeFigureOut">
              <a:rPr lang="fr-FR" smtClean="0"/>
              <a:t>02/05/2023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1312207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B2F4B5-49BE-452F-B881-449EA5FC6B9B}" type="datetimeFigureOut">
              <a:rPr lang="fr-FR" smtClean="0"/>
              <a:t>02/05/2023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2493437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B2F4B5-49BE-452F-B881-449EA5FC6B9B}" type="datetimeFigureOut">
              <a:rPr lang="fr-FR" smtClean="0"/>
              <a:t>02/05/2023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417388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B2F4B5-49BE-452F-B881-449EA5FC6B9B}" type="datetimeFigureOut">
              <a:rPr lang="fr-FR" smtClean="0"/>
              <a:t>02/05/2023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883184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7B2F4B5-49BE-452F-B881-449EA5FC6B9B}" type="datetimeFigureOut">
              <a:rPr lang="fr-FR" smtClean="0"/>
              <a:t>02/05/2023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55611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7B2F4B5-49BE-452F-B881-449EA5FC6B9B}" type="datetimeFigureOut">
              <a:rPr lang="fr-FR" smtClean="0"/>
              <a:t>02/05/2023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309906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7B2F4B5-49BE-452F-B881-449EA5FC6B9B}" type="datetimeFigureOut">
              <a:rPr lang="fr-FR" smtClean="0"/>
              <a:t>02/05/2023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3752423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7B2F4B5-49BE-452F-B881-449EA5FC6B9B}" type="datetimeFigureOut">
              <a:rPr lang="fr-FR" smtClean="0"/>
              <a:t>02/05/2023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30704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2F4B5-49BE-452F-B881-449EA5FC6B9B}" type="datetimeFigureOut">
              <a:rPr lang="fr-FR" smtClean="0"/>
              <a:t>02/05/2023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427823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7B2F4B5-49BE-452F-B881-449EA5FC6B9B}" type="datetimeFigureOut">
              <a:rPr lang="fr-FR" smtClean="0"/>
              <a:t>02/05/2023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1789580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7B2F4B5-49BE-452F-B881-449EA5FC6B9B}" type="datetimeFigureOut">
              <a:rPr lang="fr-FR" smtClean="0"/>
              <a:t>02/05/2023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0236BE-6A01-4502-B56B-0CFFEB0BAEBB}" type="slidenum">
              <a:rPr lang="fr-FR" smtClean="0"/>
              <a:t>‹N°›</a:t>
            </a:fld>
            <a:endParaRPr lang="fr-FR"/>
          </a:p>
        </p:txBody>
      </p:sp>
    </p:spTree>
    <p:extLst>
      <p:ext uri="{BB962C8B-B14F-4D97-AF65-F5344CB8AC3E}">
        <p14:creationId xmlns:p14="http://schemas.microsoft.com/office/powerpoint/2010/main" val="4282288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7B2F4B5-49BE-452F-B881-449EA5FC6B9B}" type="datetimeFigureOut">
              <a:rPr lang="fr-FR" smtClean="0"/>
              <a:t>02/05/2023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30236BE-6A01-4502-B56B-0CFFEB0BAEBB}" type="slidenum">
              <a:rPr lang="fr-FR" smtClean="0"/>
              <a:t>‹N°›</a:t>
            </a:fld>
            <a:endParaRPr lang="fr-FR"/>
          </a:p>
        </p:txBody>
      </p:sp>
    </p:spTree>
    <p:extLst>
      <p:ext uri="{BB962C8B-B14F-4D97-AF65-F5344CB8AC3E}">
        <p14:creationId xmlns:p14="http://schemas.microsoft.com/office/powerpoint/2010/main" val="424080478"/>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6031132"/>
          </a:xfrm>
        </p:spPr>
        <p:txBody>
          <a:bodyPr/>
          <a:lstStyle/>
          <a:p>
            <a:pPr algn="ctr"/>
            <a:r>
              <a:rPr lang="fr-FR" b="1" cap="small" dirty="0" smtClean="0"/>
              <a:t/>
            </a:r>
            <a:br>
              <a:rPr lang="fr-FR" b="1" cap="small" dirty="0" smtClean="0"/>
            </a:br>
            <a:r>
              <a:rPr lang="fr-FR" b="1" cap="small" dirty="0"/>
              <a:t/>
            </a:r>
            <a:br>
              <a:rPr lang="fr-FR" b="1" cap="small" dirty="0"/>
            </a:br>
            <a:r>
              <a:rPr lang="fr-FR" b="1" cap="small" dirty="0" smtClean="0"/>
              <a:t/>
            </a:r>
            <a:br>
              <a:rPr lang="fr-FR" b="1" cap="small" dirty="0" smtClean="0"/>
            </a:br>
            <a:r>
              <a:rPr lang="fr-FR" b="1" cap="small" dirty="0"/>
              <a:t/>
            </a:r>
            <a:br>
              <a:rPr lang="fr-FR" b="1" cap="small" dirty="0"/>
            </a:br>
            <a:r>
              <a:rPr lang="fr-FR" sz="4400" b="1" cap="small" dirty="0" smtClean="0"/>
              <a:t>La qualité de la justice</a:t>
            </a:r>
            <a:br>
              <a:rPr lang="fr-FR" sz="4400" b="1" cap="small" dirty="0" smtClean="0"/>
            </a:br>
            <a:r>
              <a:rPr lang="fr-FR" sz="4400" b="1" cap="small" dirty="0"/>
              <a:t/>
            </a:r>
            <a:br>
              <a:rPr lang="fr-FR" sz="4400" b="1" cap="small" dirty="0"/>
            </a:br>
            <a:r>
              <a:rPr lang="fr-FR" sz="2800" b="1" cap="small" dirty="0" smtClean="0"/>
              <a:t>(la justice administrative)</a:t>
            </a:r>
            <a:endParaRPr lang="fr-FR" sz="2800" b="1" cap="small" dirty="0"/>
          </a:p>
        </p:txBody>
      </p:sp>
    </p:spTree>
    <p:extLst>
      <p:ext uri="{BB962C8B-B14F-4D97-AF65-F5344CB8AC3E}">
        <p14:creationId xmlns:p14="http://schemas.microsoft.com/office/powerpoint/2010/main" val="1852832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Les limites de l’accessibilité de la justice</a:t>
            </a:r>
            <a:endParaRPr lang="fr-FR" b="1" dirty="0"/>
          </a:p>
        </p:txBody>
      </p:sp>
      <p:sp>
        <p:nvSpPr>
          <p:cNvPr id="3" name="Espace réservé du contenu 2"/>
          <p:cNvSpPr>
            <a:spLocks noGrp="1"/>
          </p:cNvSpPr>
          <p:nvPr>
            <p:ph idx="1"/>
          </p:nvPr>
        </p:nvSpPr>
        <p:spPr/>
        <p:txBody>
          <a:bodyPr/>
          <a:lstStyle/>
          <a:p>
            <a:r>
              <a:rPr lang="fr-FR" sz="2000" dirty="0" smtClean="0"/>
              <a:t>De la croissance du nombre de recours au risque de submersion et de rallongement des délais de jugement ?</a:t>
            </a:r>
          </a:p>
          <a:p>
            <a:endParaRPr lang="fr-FR" dirty="0"/>
          </a:p>
          <a:p>
            <a:endParaRPr lang="fr-FR" dirty="0" smtClean="0"/>
          </a:p>
          <a:p>
            <a:r>
              <a:rPr lang="fr-FR" sz="2000" dirty="0" smtClean="0"/>
              <a:t>Un équilibre à trouver entre facilité du recours et utilité du recours au juge :</a:t>
            </a:r>
          </a:p>
          <a:p>
            <a:pPr lvl="1"/>
            <a:endParaRPr lang="fr-FR" dirty="0"/>
          </a:p>
          <a:p>
            <a:pPr lvl="1"/>
            <a:r>
              <a:rPr lang="fr-FR" dirty="0" smtClean="0"/>
              <a:t>Le « tri » à l’entrée et la procédure simplifiée des ordonnances,</a:t>
            </a:r>
          </a:p>
          <a:p>
            <a:pPr marL="457200" lvl="1" indent="0">
              <a:buNone/>
            </a:pPr>
            <a:endParaRPr lang="fr-FR" dirty="0" smtClean="0"/>
          </a:p>
          <a:p>
            <a:pPr lvl="1"/>
            <a:r>
              <a:rPr lang="fr-FR" dirty="0" smtClean="0"/>
              <a:t>Le contrôle des délais</a:t>
            </a:r>
          </a:p>
          <a:p>
            <a:pPr lvl="1"/>
            <a:endParaRPr lang="fr-FR" dirty="0" smtClean="0"/>
          </a:p>
          <a:p>
            <a:pPr lvl="1"/>
            <a:endParaRPr lang="fr-FR" dirty="0"/>
          </a:p>
        </p:txBody>
      </p:sp>
    </p:spTree>
    <p:extLst>
      <p:ext uri="{BB962C8B-B14F-4D97-AF65-F5344CB8AC3E}">
        <p14:creationId xmlns:p14="http://schemas.microsoft.com/office/powerpoint/2010/main" val="382214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2</a:t>
            </a:r>
            <a:r>
              <a:rPr lang="fr-FR" b="1" baseline="30000" dirty="0" smtClean="0"/>
              <a:t>ème</a:t>
            </a:r>
            <a:r>
              <a:rPr lang="fr-FR" b="1" dirty="0"/>
              <a:t> </a:t>
            </a:r>
            <a:r>
              <a:rPr lang="fr-FR" b="1" dirty="0" smtClean="0"/>
              <a:t>autre critère : la célérité</a:t>
            </a:r>
            <a:endParaRPr lang="fr-FR" b="1" dirty="0"/>
          </a:p>
        </p:txBody>
      </p:sp>
      <p:sp>
        <p:nvSpPr>
          <p:cNvPr id="3" name="Espace réservé du contenu 2"/>
          <p:cNvSpPr>
            <a:spLocks noGrp="1"/>
          </p:cNvSpPr>
          <p:nvPr>
            <p:ph idx="1"/>
          </p:nvPr>
        </p:nvSpPr>
        <p:spPr/>
        <p:txBody>
          <a:bodyPr>
            <a:normAutofit fontScale="92500" lnSpcReduction="20000"/>
          </a:bodyPr>
          <a:lstStyle/>
          <a:p>
            <a:r>
              <a:rPr lang="fr-FR" dirty="0" smtClean="0"/>
              <a:t>La dimension temporelle du procès est fondamentale, car une justice  tardive peut être assimilée à un déni de justice – influence de la convention européenne des droits de l’homme et de la jurisprudence de la cour européenne des droits de l’homme sur le droit au procès équitable et au délai raisonnable</a:t>
            </a:r>
          </a:p>
          <a:p>
            <a:pPr marL="0" indent="0">
              <a:buNone/>
            </a:pPr>
            <a:endParaRPr lang="fr-FR" dirty="0" smtClean="0"/>
          </a:p>
          <a:p>
            <a:r>
              <a:rPr lang="fr-FR" dirty="0" smtClean="0"/>
              <a:t>Un équilibre est à trouver pour que la justice ne soit pas perçue comme expéditive</a:t>
            </a:r>
          </a:p>
          <a:p>
            <a:pPr marL="0" indent="0">
              <a:buNone/>
            </a:pPr>
            <a:endParaRPr lang="fr-FR" dirty="0" smtClean="0"/>
          </a:p>
          <a:p>
            <a:r>
              <a:rPr lang="fr-FR" dirty="0" smtClean="0"/>
              <a:t>Des délais différenciés, des priorités ? Des adaptations et réadaptations permanentes ? Des délais légaux ?</a:t>
            </a:r>
          </a:p>
          <a:p>
            <a:pPr marL="0" indent="0">
              <a:buNone/>
            </a:pPr>
            <a:endParaRPr lang="fr-FR" dirty="0" smtClean="0"/>
          </a:p>
          <a:p>
            <a:r>
              <a:rPr lang="fr-FR" dirty="0" smtClean="0"/>
              <a:t>Des procédures d’urgence depuis la loi du 30 juin 2000</a:t>
            </a:r>
            <a:endParaRPr lang="fr-FR" dirty="0"/>
          </a:p>
        </p:txBody>
      </p:sp>
    </p:spTree>
    <p:extLst>
      <p:ext uri="{BB962C8B-B14F-4D97-AF65-F5344CB8AC3E}">
        <p14:creationId xmlns:p14="http://schemas.microsoft.com/office/powerpoint/2010/main" val="188400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2</a:t>
            </a:r>
            <a:r>
              <a:rPr lang="fr-FR" b="1" baseline="30000" dirty="0"/>
              <a:t>ème</a:t>
            </a:r>
            <a:r>
              <a:rPr lang="fr-FR" b="1" dirty="0"/>
              <a:t> autre critère : la célérité</a:t>
            </a:r>
            <a:br>
              <a:rPr lang="fr-FR" b="1" dirty="0"/>
            </a:br>
            <a:r>
              <a:rPr lang="fr-FR" b="1" dirty="0"/>
              <a:t>outils quantitatifs</a:t>
            </a:r>
          </a:p>
        </p:txBody>
      </p:sp>
      <p:sp>
        <p:nvSpPr>
          <p:cNvPr id="3" name="Espace réservé du contenu 2"/>
          <p:cNvSpPr>
            <a:spLocks noGrp="1"/>
          </p:cNvSpPr>
          <p:nvPr>
            <p:ph idx="1"/>
          </p:nvPr>
        </p:nvSpPr>
        <p:spPr/>
        <p:txBody>
          <a:bodyPr>
            <a:normAutofit fontScale="92500"/>
          </a:bodyPr>
          <a:lstStyle/>
          <a:p>
            <a:r>
              <a:rPr lang="fr-FR" dirty="0" smtClean="0"/>
              <a:t>La  </a:t>
            </a:r>
            <a:r>
              <a:rPr lang="fr-FR" dirty="0"/>
              <a:t>célérité présente l’avantage de pouvoir être mesurée </a:t>
            </a:r>
            <a:r>
              <a:rPr lang="fr-FR" dirty="0" smtClean="0"/>
              <a:t>quantitativement:  </a:t>
            </a:r>
            <a:r>
              <a:rPr lang="fr-FR" dirty="0"/>
              <a:t>on sait, dans la justice administrative,  mesurer le temps qui s’écoule entre l’arrivée (l’enregistrement) d’une affaire (d’une requête) et la décision à laquelle elle donne lieu</a:t>
            </a:r>
            <a:r>
              <a:rPr lang="fr-FR" dirty="0" smtClean="0"/>
              <a:t>.</a:t>
            </a:r>
          </a:p>
          <a:p>
            <a:endParaRPr lang="fr-FR" dirty="0"/>
          </a:p>
          <a:p>
            <a:pPr marL="0" indent="0">
              <a:buNone/>
            </a:pPr>
            <a:endParaRPr lang="fr-FR" dirty="0" smtClean="0"/>
          </a:p>
          <a:p>
            <a:r>
              <a:rPr lang="fr-FR" dirty="0"/>
              <a:t>Les différents outils de mesure, qui </a:t>
            </a:r>
            <a:r>
              <a:rPr lang="fr-FR" dirty="0" smtClean="0"/>
              <a:t>donnent </a:t>
            </a:r>
            <a:r>
              <a:rPr lang="fr-FR" dirty="0"/>
              <a:t>lieu à un suivi </a:t>
            </a:r>
            <a:r>
              <a:rPr lang="fr-FR" dirty="0" smtClean="0"/>
              <a:t>au moins mensuel :</a:t>
            </a:r>
          </a:p>
          <a:p>
            <a:pPr marL="0" indent="0">
              <a:buNone/>
            </a:pPr>
            <a:endParaRPr lang="fr-FR" dirty="0" smtClean="0"/>
          </a:p>
          <a:p>
            <a:pPr lvl="1"/>
            <a:r>
              <a:rPr lang="fr-FR" dirty="0" smtClean="0"/>
              <a:t>Délai prévisible, délais moyens, affaires urgentes, affaires ordinaires</a:t>
            </a:r>
          </a:p>
          <a:p>
            <a:pPr marL="457200" lvl="1" indent="0">
              <a:buNone/>
            </a:pPr>
            <a:endParaRPr lang="fr-FR" dirty="0" smtClean="0"/>
          </a:p>
          <a:p>
            <a:pPr lvl="1"/>
            <a:r>
              <a:rPr lang="fr-FR" dirty="0" smtClean="0"/>
              <a:t>Les dossiers de plus de 2 ans</a:t>
            </a:r>
            <a:endParaRPr lang="fr-FR" dirty="0"/>
          </a:p>
          <a:p>
            <a:endParaRPr lang="fr-FR" dirty="0"/>
          </a:p>
          <a:p>
            <a:endParaRPr lang="fr-FR" dirty="0"/>
          </a:p>
        </p:txBody>
      </p:sp>
    </p:spTree>
    <p:extLst>
      <p:ext uri="{BB962C8B-B14F-4D97-AF65-F5344CB8AC3E}">
        <p14:creationId xmlns:p14="http://schemas.microsoft.com/office/powerpoint/2010/main" val="407476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62076221"/>
              </p:ext>
            </p:extLst>
          </p:nvPr>
        </p:nvGraphicFramePr>
        <p:xfrm>
          <a:off x="890546" y="2496711"/>
          <a:ext cx="10006050" cy="3494970"/>
        </p:xfrm>
        <a:graphic>
          <a:graphicData uri="http://schemas.openxmlformats.org/drawingml/2006/table">
            <a:tbl>
              <a:tblPr firstRow="1" bandRow="1"/>
              <a:tblGrid>
                <a:gridCol w="1821673">
                  <a:extLst>
                    <a:ext uri="{9D8B030D-6E8A-4147-A177-3AD203B41FA5}">
                      <a16:colId xmlns:a16="http://schemas.microsoft.com/office/drawing/2014/main" val="2505350162"/>
                    </a:ext>
                  </a:extLst>
                </a:gridCol>
                <a:gridCol w="1635778">
                  <a:extLst>
                    <a:ext uri="{9D8B030D-6E8A-4147-A177-3AD203B41FA5}">
                      <a16:colId xmlns:a16="http://schemas.microsoft.com/office/drawing/2014/main" val="1016728250"/>
                    </a:ext>
                  </a:extLst>
                </a:gridCol>
                <a:gridCol w="1635774">
                  <a:extLst>
                    <a:ext uri="{9D8B030D-6E8A-4147-A177-3AD203B41FA5}">
                      <a16:colId xmlns:a16="http://schemas.microsoft.com/office/drawing/2014/main" val="1750404857"/>
                    </a:ext>
                  </a:extLst>
                </a:gridCol>
                <a:gridCol w="1639440">
                  <a:extLst>
                    <a:ext uri="{9D8B030D-6E8A-4147-A177-3AD203B41FA5}">
                      <a16:colId xmlns:a16="http://schemas.microsoft.com/office/drawing/2014/main" val="3769872618"/>
                    </a:ext>
                  </a:extLst>
                </a:gridCol>
                <a:gridCol w="1635778">
                  <a:extLst>
                    <a:ext uri="{9D8B030D-6E8A-4147-A177-3AD203B41FA5}">
                      <a16:colId xmlns:a16="http://schemas.microsoft.com/office/drawing/2014/main" val="3527739860"/>
                    </a:ext>
                  </a:extLst>
                </a:gridCol>
                <a:gridCol w="1637607">
                  <a:extLst>
                    <a:ext uri="{9D8B030D-6E8A-4147-A177-3AD203B41FA5}">
                      <a16:colId xmlns:a16="http://schemas.microsoft.com/office/drawing/2014/main" val="1720195187"/>
                    </a:ext>
                  </a:extLst>
                </a:gridCol>
              </a:tblGrid>
              <a:tr h="415276">
                <a:tc gridSpan="2">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57505" marR="71755" indent="-299085" algn="ctr">
                        <a:lnSpc>
                          <a:spcPct val="108900"/>
                        </a:lnSpc>
                        <a:spcBef>
                          <a:spcPts val="245"/>
                        </a:spcBef>
                      </a:pPr>
                      <a:endParaRPr lang="fr-FR" sz="900" b="1" dirty="0" smtClean="0">
                        <a:latin typeface="Times New Roman"/>
                        <a:cs typeface="Times New Roman"/>
                      </a:endParaRPr>
                    </a:p>
                    <a:p>
                      <a:pPr marL="357505" marR="71755" indent="-299085" algn="ctr">
                        <a:lnSpc>
                          <a:spcPct val="108900"/>
                        </a:lnSpc>
                        <a:spcBef>
                          <a:spcPts val="245"/>
                        </a:spcBef>
                      </a:pPr>
                      <a:r>
                        <a:rPr lang="fr-FR" sz="900" b="1" dirty="0" smtClean="0">
                          <a:latin typeface="Times New Roman"/>
                          <a:cs typeface="Times New Roman"/>
                        </a:rPr>
                        <a:t>Délai</a:t>
                      </a:r>
                      <a:r>
                        <a:rPr lang="fr-FR" sz="900" b="1" baseline="0" dirty="0" smtClean="0">
                          <a:latin typeface="Times New Roman"/>
                          <a:cs typeface="Times New Roman"/>
                        </a:rPr>
                        <a:t> prévisible de jugement</a:t>
                      </a:r>
                      <a:endParaRPr sz="900" b="1" dirty="0">
                        <a:latin typeface="Times New Roman"/>
                        <a:cs typeface="Times New Roman"/>
                      </a:endParaRPr>
                    </a:p>
                  </a:txBody>
                  <a:tcPr marL="0" marR="0" marT="31115" marB="0">
                    <a:lnL w="6350">
                      <a:solidFill>
                        <a:srgbClr val="000000"/>
                      </a:solidFill>
                      <a:prstDash val="solid"/>
                    </a:lnL>
                    <a:lnR w="6350">
                      <a:solidFill>
                        <a:srgbClr val="000000"/>
                      </a:solidFill>
                      <a:prstDash val="solid"/>
                    </a:lnR>
                    <a:lnT>
                      <a:noFill/>
                    </a:lnT>
                    <a:lnB w="6350">
                      <a:solidFill>
                        <a:srgbClr val="000000"/>
                      </a:solidFill>
                      <a:prstDash val="solid"/>
                    </a:lnB>
                    <a:lnTlToBr w="12700" cmpd="sng">
                      <a:noFill/>
                      <a:prstDash val="solid"/>
                    </a:lnTlToBr>
                    <a:lnBlToTr w="12700" cmpd="sng">
                      <a:noFill/>
                      <a:prstDash val="solid"/>
                    </a:lnBlToTr>
                    <a:noFill/>
                  </a:tcPr>
                </a:tc>
                <a:tc hMerge="1">
                  <a:txBody>
                    <a:bodyPr/>
                    <a:lstStyle/>
                    <a:p>
                      <a:endParaRPr/>
                    </a:p>
                  </a:txBody>
                  <a:tcPr marL="0" marR="0" marT="0" marB="0"/>
                </a:tc>
                <a:tc gridSpan="2">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spcBef>
                          <a:spcPts val="5"/>
                        </a:spcBef>
                      </a:pPr>
                      <a:endParaRPr sz="900" b="1" dirty="0">
                        <a:latin typeface="Times New Roman"/>
                        <a:cs typeface="Times New Roman"/>
                      </a:endParaRPr>
                    </a:p>
                    <a:p>
                      <a:pPr marL="33020">
                        <a:lnSpc>
                          <a:spcPct val="100000"/>
                        </a:lnSpc>
                      </a:pPr>
                      <a:r>
                        <a:rPr sz="900" b="1" dirty="0">
                          <a:latin typeface="Times New Roman"/>
                          <a:cs typeface="Times New Roman"/>
                        </a:rPr>
                        <a:t>Délai</a:t>
                      </a:r>
                      <a:r>
                        <a:rPr sz="900" b="1" spc="55" dirty="0">
                          <a:latin typeface="Times New Roman"/>
                          <a:cs typeface="Times New Roman"/>
                        </a:rPr>
                        <a:t> </a:t>
                      </a:r>
                      <a:r>
                        <a:rPr sz="900" b="1" dirty="0">
                          <a:latin typeface="Times New Roman"/>
                          <a:cs typeface="Times New Roman"/>
                        </a:rPr>
                        <a:t>moyen</a:t>
                      </a:r>
                      <a:r>
                        <a:rPr sz="900" b="1" spc="15" dirty="0">
                          <a:latin typeface="Times New Roman"/>
                          <a:cs typeface="Times New Roman"/>
                        </a:rPr>
                        <a:t> </a:t>
                      </a:r>
                      <a:r>
                        <a:rPr sz="900" b="1" dirty="0">
                          <a:latin typeface="Times New Roman"/>
                          <a:cs typeface="Times New Roman"/>
                        </a:rPr>
                        <a:t>constaté</a:t>
                      </a:r>
                      <a:r>
                        <a:rPr sz="900" b="1" spc="40" dirty="0">
                          <a:latin typeface="Times New Roman"/>
                          <a:cs typeface="Times New Roman"/>
                        </a:rPr>
                        <a:t> </a:t>
                      </a:r>
                      <a:r>
                        <a:rPr sz="900" b="1" dirty="0">
                          <a:latin typeface="Times New Roman"/>
                          <a:cs typeface="Times New Roman"/>
                        </a:rPr>
                        <a:t>-</a:t>
                      </a:r>
                      <a:r>
                        <a:rPr sz="900" b="1" spc="35" dirty="0">
                          <a:latin typeface="Times New Roman"/>
                          <a:cs typeface="Times New Roman"/>
                        </a:rPr>
                        <a:t> </a:t>
                      </a:r>
                      <a:r>
                        <a:rPr sz="900" b="1" dirty="0">
                          <a:latin typeface="Times New Roman"/>
                          <a:cs typeface="Times New Roman"/>
                        </a:rPr>
                        <a:t>affaires</a:t>
                      </a:r>
                      <a:r>
                        <a:rPr sz="900" b="1" spc="55" dirty="0">
                          <a:latin typeface="Times New Roman"/>
                          <a:cs typeface="Times New Roman"/>
                        </a:rPr>
                        <a:t> </a:t>
                      </a:r>
                      <a:r>
                        <a:rPr sz="900" b="1" spc="-10" dirty="0">
                          <a:latin typeface="Times New Roman"/>
                          <a:cs typeface="Times New Roman"/>
                        </a:rPr>
                        <a:t>ordinaires</a:t>
                      </a:r>
                      <a:endParaRPr sz="900" b="1">
                        <a:latin typeface="Times New Roman"/>
                        <a:cs typeface="Times New Roman"/>
                      </a:endParaRPr>
                    </a:p>
                  </a:txBody>
                  <a:tcPr marL="0" marR="0" marT="635" marB="0">
                    <a:lnL w="6350">
                      <a:solidFill>
                        <a:srgbClr val="000000"/>
                      </a:solidFill>
                      <a:prstDash val="solid"/>
                    </a:lnL>
                    <a:lnR w="6350">
                      <a:solidFill>
                        <a:srgbClr val="000000"/>
                      </a:solidFill>
                      <a:prstDash val="solid"/>
                    </a:lnR>
                    <a:lnT>
                      <a:noFill/>
                    </a:lnT>
                    <a:lnB w="6350">
                      <a:solidFill>
                        <a:srgbClr val="000000"/>
                      </a:solidFill>
                      <a:prstDash val="solid"/>
                    </a:lnB>
                    <a:lnTlToBr w="12700" cmpd="sng">
                      <a:noFill/>
                      <a:prstDash val="solid"/>
                    </a:lnTlToBr>
                    <a:lnBlToTr w="12700" cmpd="sng">
                      <a:noFill/>
                      <a:prstDash val="solid"/>
                    </a:lnBlToTr>
                    <a:noFill/>
                  </a:tcPr>
                </a:tc>
                <a:tc hMerge="1">
                  <a:txBody>
                    <a:bodyPr/>
                    <a:lstStyle/>
                    <a:p>
                      <a:endParaRPr/>
                    </a:p>
                  </a:txBody>
                  <a:tcPr marL="0" marR="0" marT="0" marB="0"/>
                </a:tc>
                <a:tc gridSpan="2">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spcBef>
                          <a:spcPts val="5"/>
                        </a:spcBef>
                      </a:pPr>
                      <a:endParaRPr sz="900" b="1" dirty="0">
                        <a:latin typeface="Times New Roman"/>
                        <a:cs typeface="Times New Roman"/>
                      </a:endParaRPr>
                    </a:p>
                    <a:p>
                      <a:pPr marL="297180">
                        <a:lnSpc>
                          <a:spcPct val="100000"/>
                        </a:lnSpc>
                      </a:pPr>
                      <a:r>
                        <a:rPr sz="900" b="1" dirty="0">
                          <a:latin typeface="Times New Roman"/>
                          <a:cs typeface="Times New Roman"/>
                        </a:rPr>
                        <a:t>Délai</a:t>
                      </a:r>
                      <a:r>
                        <a:rPr sz="900" b="1" spc="50" dirty="0">
                          <a:latin typeface="Times New Roman"/>
                          <a:cs typeface="Times New Roman"/>
                        </a:rPr>
                        <a:t> </a:t>
                      </a:r>
                      <a:r>
                        <a:rPr sz="900" b="1" dirty="0">
                          <a:latin typeface="Times New Roman"/>
                          <a:cs typeface="Times New Roman"/>
                        </a:rPr>
                        <a:t>moyen</a:t>
                      </a:r>
                      <a:r>
                        <a:rPr sz="900" b="1" spc="15" dirty="0">
                          <a:latin typeface="Times New Roman"/>
                          <a:cs typeface="Times New Roman"/>
                        </a:rPr>
                        <a:t> </a:t>
                      </a:r>
                      <a:r>
                        <a:rPr sz="900" b="1" spc="-10" dirty="0">
                          <a:latin typeface="Times New Roman"/>
                          <a:cs typeface="Times New Roman"/>
                        </a:rPr>
                        <a:t>constaté</a:t>
                      </a:r>
                      <a:endParaRPr sz="900" b="1" dirty="0">
                        <a:latin typeface="Times New Roman"/>
                        <a:cs typeface="Times New Roman"/>
                      </a:endParaRPr>
                    </a:p>
                  </a:txBody>
                  <a:tcPr marL="0" marR="0" marT="635" marB="0">
                    <a:lnL w="6350">
                      <a:solidFill>
                        <a:srgbClr val="000000"/>
                      </a:solidFill>
                      <a:prstDash val="solid"/>
                    </a:lnL>
                    <a:lnR w="6350">
                      <a:solidFill>
                        <a:srgbClr val="000000"/>
                      </a:solidFill>
                      <a:prstDash val="solid"/>
                    </a:lnR>
                    <a:lnT>
                      <a:noFill/>
                    </a:lnT>
                    <a:lnB w="6350">
                      <a:solidFill>
                        <a:srgbClr val="000000"/>
                      </a:solidFill>
                      <a:prstDash val="solid"/>
                    </a:lnB>
                    <a:lnTlToBr w="12700" cmpd="sng">
                      <a:noFill/>
                      <a:prstDash val="solid"/>
                    </a:lnTlToBr>
                    <a:lnBlToTr w="12700" cmpd="sng">
                      <a:noFill/>
                      <a:prstDash val="solid"/>
                    </a:lnBlToTr>
                    <a:noFill/>
                  </a:tcPr>
                </a:tc>
                <a:tc hMerge="1">
                  <a:txBody>
                    <a:bodyPr/>
                    <a:lstStyle/>
                    <a:p>
                      <a:endParaRPr/>
                    </a:p>
                  </a:txBody>
                  <a:tcPr marL="0" marR="0" marT="0" marB="0"/>
                </a:tc>
                <a:extLst>
                  <a:ext uri="{0D108BD9-81ED-4DB2-BD59-A6C34878D82A}">
                    <a16:rowId xmlns:a16="http://schemas.microsoft.com/office/drawing/2014/main" val="2193504920"/>
                  </a:ext>
                </a:extLst>
              </a:tr>
              <a:tr h="276486">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2565">
                        <a:lnSpc>
                          <a:spcPct val="100000"/>
                        </a:lnSpc>
                        <a:spcBef>
                          <a:spcPts val="420"/>
                        </a:spcBef>
                      </a:pPr>
                      <a:r>
                        <a:rPr sz="900" b="1" spc="-10" dirty="0">
                          <a:latin typeface="Times New Roman"/>
                          <a:cs typeface="Times New Roman"/>
                        </a:rPr>
                        <a:t>Nancy</a:t>
                      </a:r>
                      <a:endParaRPr sz="900" b="1">
                        <a:latin typeface="Times New Roman"/>
                        <a:cs typeface="Times New Roman"/>
                      </a:endParaRPr>
                    </a:p>
                  </a:txBody>
                  <a:tcPr marL="0" marR="0" marT="533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spcBef>
                          <a:spcPts val="25"/>
                        </a:spcBef>
                      </a:pPr>
                      <a:endParaRPr sz="900" b="1" dirty="0">
                        <a:latin typeface="Times New Roman"/>
                        <a:cs typeface="Times New Roman"/>
                      </a:endParaRPr>
                    </a:p>
                    <a:p>
                      <a:pPr marL="1905" algn="ctr">
                        <a:lnSpc>
                          <a:spcPct val="100000"/>
                        </a:lnSpc>
                      </a:pPr>
                      <a:r>
                        <a:rPr sz="900" b="1" spc="-10" dirty="0">
                          <a:latin typeface="Times New Roman"/>
                          <a:cs typeface="Times New Roman"/>
                        </a:rPr>
                        <a:t>National</a:t>
                      </a:r>
                      <a:endParaRPr sz="900" b="1" dirty="0">
                        <a:latin typeface="Times New Roman"/>
                        <a:cs typeface="Times New Roman"/>
                      </a:endParaRPr>
                    </a:p>
                  </a:txBody>
                  <a:tcPr marL="0" marR="0" marT="317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8415" algn="ctr">
                        <a:lnSpc>
                          <a:spcPct val="100000"/>
                        </a:lnSpc>
                        <a:spcBef>
                          <a:spcPts val="420"/>
                        </a:spcBef>
                      </a:pPr>
                      <a:r>
                        <a:rPr sz="900" b="1" spc="-10" dirty="0">
                          <a:latin typeface="Times New Roman"/>
                          <a:cs typeface="Times New Roman"/>
                        </a:rPr>
                        <a:t>Nancy</a:t>
                      </a:r>
                      <a:endParaRPr sz="900" b="1" dirty="0">
                        <a:latin typeface="Times New Roman"/>
                        <a:cs typeface="Times New Roman"/>
                      </a:endParaRPr>
                    </a:p>
                  </a:txBody>
                  <a:tcPr marL="0" marR="0" marT="533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p>
                      <a:pPr marL="198120">
                        <a:lnSpc>
                          <a:spcPct val="100000"/>
                        </a:lnSpc>
                      </a:pPr>
                      <a:r>
                        <a:rPr sz="900" b="1" spc="-10" dirty="0">
                          <a:latin typeface="Times New Roman"/>
                          <a:cs typeface="Times New Roman"/>
                        </a:rPr>
                        <a:t>National</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91770">
                        <a:lnSpc>
                          <a:spcPct val="100000"/>
                        </a:lnSpc>
                        <a:spcBef>
                          <a:spcPts val="420"/>
                        </a:spcBef>
                      </a:pPr>
                      <a:r>
                        <a:rPr sz="900" b="1" spc="-10" dirty="0">
                          <a:latin typeface="Times New Roman"/>
                          <a:cs typeface="Times New Roman"/>
                        </a:rPr>
                        <a:t>Nancy</a:t>
                      </a:r>
                      <a:endParaRPr sz="900" b="1">
                        <a:latin typeface="Times New Roman"/>
                        <a:cs typeface="Times New Roman"/>
                      </a:endParaRPr>
                    </a:p>
                  </a:txBody>
                  <a:tcPr marL="0" marR="0" marT="533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p>
                      <a:pPr marL="174625">
                        <a:lnSpc>
                          <a:spcPct val="100000"/>
                        </a:lnSpc>
                      </a:pPr>
                      <a:r>
                        <a:rPr sz="900" b="1" spc="-10" dirty="0">
                          <a:latin typeface="Times New Roman"/>
                          <a:cs typeface="Times New Roman"/>
                        </a:rPr>
                        <a:t>National</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655202097"/>
                  </a:ext>
                </a:extLst>
              </a:tr>
              <a:tr h="208130">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64104916"/>
                  </a:ext>
                </a:extLst>
              </a:tr>
              <a:tr h="152338">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12725">
                        <a:lnSpc>
                          <a:spcPts val="615"/>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17j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1115" algn="ctr">
                        <a:lnSpc>
                          <a:spcPct val="100000"/>
                        </a:lnSpc>
                        <a:spcBef>
                          <a:spcPts val="15"/>
                        </a:spcBef>
                      </a:pPr>
                      <a:r>
                        <a:rPr sz="900" b="1" dirty="0">
                          <a:latin typeface="Times New Roman"/>
                          <a:cs typeface="Times New Roman"/>
                        </a:rPr>
                        <a:t>10m</a:t>
                      </a:r>
                      <a:r>
                        <a:rPr sz="900" b="1" spc="-5" dirty="0">
                          <a:latin typeface="Times New Roman"/>
                          <a:cs typeface="Times New Roman"/>
                        </a:rPr>
                        <a:t> </a:t>
                      </a:r>
                      <a:r>
                        <a:rPr sz="900" b="1" spc="-25" dirty="0">
                          <a:latin typeface="Times New Roman"/>
                          <a:cs typeface="Times New Roman"/>
                        </a:rPr>
                        <a:t>29j</a:t>
                      </a:r>
                      <a:endParaRPr sz="900" b="1">
                        <a:latin typeface="Times New Roman"/>
                        <a:cs typeface="Times New Roman"/>
                      </a:endParaRPr>
                    </a:p>
                  </a:txBody>
                  <a:tcPr marL="0" marR="0" marT="190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46990" algn="ctr">
                        <a:lnSpc>
                          <a:spcPts val="615"/>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24j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5740">
                        <a:lnSpc>
                          <a:spcPct val="100000"/>
                        </a:lnSpc>
                        <a:spcBef>
                          <a:spcPts val="1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20j</a:t>
                      </a:r>
                      <a:endParaRPr sz="900" b="1" dirty="0">
                        <a:latin typeface="Times New Roman"/>
                        <a:cs typeface="Times New Roman"/>
                      </a:endParaRPr>
                    </a:p>
                  </a:txBody>
                  <a:tcPr marL="0" marR="0" marT="190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99390">
                        <a:lnSpc>
                          <a:spcPts val="615"/>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18j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0660">
                        <a:lnSpc>
                          <a:spcPct val="100000"/>
                        </a:lnSpc>
                        <a:spcBef>
                          <a:spcPts val="1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9j</a:t>
                      </a:r>
                      <a:endParaRPr sz="900" b="1">
                        <a:latin typeface="Times New Roman"/>
                        <a:cs typeface="Times New Roman"/>
                      </a:endParaRPr>
                    </a:p>
                  </a:txBody>
                  <a:tcPr marL="0" marR="0" marT="190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984707836"/>
                  </a:ext>
                </a:extLst>
              </a:tr>
              <a:tr h="153382">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27965">
                        <a:lnSpc>
                          <a:spcPts val="600"/>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8j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1115" algn="ctr">
                        <a:lnSpc>
                          <a:spcPct val="100000"/>
                        </a:lnSpc>
                        <a:spcBef>
                          <a:spcPts val="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6j</a:t>
                      </a:r>
                      <a:endParaRPr sz="900" b="1">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45720" algn="ctr">
                        <a:lnSpc>
                          <a:spcPts val="600"/>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4j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5740">
                        <a:lnSpc>
                          <a:spcPct val="100000"/>
                        </a:lnSpc>
                        <a:spcBef>
                          <a:spcPts val="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16j</a:t>
                      </a:r>
                      <a:endParaRPr sz="900" b="1" dirty="0">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15900">
                        <a:lnSpc>
                          <a:spcPts val="600"/>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1j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0660">
                        <a:lnSpc>
                          <a:spcPct val="100000"/>
                        </a:lnSpc>
                        <a:spcBef>
                          <a:spcPts val="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6j</a:t>
                      </a:r>
                      <a:endParaRPr sz="900" b="1">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701035365"/>
                  </a:ext>
                </a:extLst>
              </a:tr>
              <a:tr h="152338">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27965">
                        <a:lnSpc>
                          <a:spcPts val="600"/>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7j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1115" algn="ctr">
                        <a:lnSpc>
                          <a:spcPct val="100000"/>
                        </a:lnSpc>
                        <a:spcBef>
                          <a:spcPts val="5"/>
                        </a:spcBef>
                      </a:pPr>
                      <a:r>
                        <a:rPr sz="900" b="1" dirty="0">
                          <a:latin typeface="Times New Roman"/>
                          <a:cs typeface="Times New Roman"/>
                        </a:rPr>
                        <a:t>10m</a:t>
                      </a:r>
                      <a:r>
                        <a:rPr sz="900" b="1" spc="-5" dirty="0">
                          <a:latin typeface="Times New Roman"/>
                          <a:cs typeface="Times New Roman"/>
                        </a:rPr>
                        <a:t> </a:t>
                      </a:r>
                      <a:r>
                        <a:rPr sz="900" b="1" spc="-25" dirty="0">
                          <a:latin typeface="Times New Roman"/>
                          <a:cs typeface="Times New Roman"/>
                        </a:rPr>
                        <a:t>29j</a:t>
                      </a:r>
                      <a:endParaRPr sz="900" b="1">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46990" algn="ctr">
                        <a:lnSpc>
                          <a:spcPts val="600"/>
                        </a:lnSpc>
                      </a:pPr>
                      <a:r>
                        <a:rPr sz="900" b="1" dirty="0">
                          <a:latin typeface="Times New Roman"/>
                          <a:cs typeface="Times New Roman"/>
                        </a:rPr>
                        <a:t>8m</a:t>
                      </a:r>
                      <a:r>
                        <a:rPr sz="900" b="1" spc="30" dirty="0">
                          <a:latin typeface="Times New Roman"/>
                          <a:cs typeface="Times New Roman"/>
                        </a:rPr>
                        <a:t> </a:t>
                      </a:r>
                      <a:r>
                        <a:rPr sz="900" b="1" spc="-25" dirty="0">
                          <a:latin typeface="Times New Roman"/>
                          <a:cs typeface="Times New Roman"/>
                        </a:rPr>
                        <a:t>24j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5740">
                        <a:lnSpc>
                          <a:spcPct val="100000"/>
                        </a:lnSpc>
                        <a:spcBef>
                          <a:spcPts val="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13j</a:t>
                      </a:r>
                      <a:endParaRPr sz="900" b="1" dirty="0">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99390">
                        <a:lnSpc>
                          <a:spcPts val="600"/>
                        </a:lnSpc>
                      </a:pPr>
                      <a:r>
                        <a:rPr sz="900" b="1" dirty="0">
                          <a:latin typeface="Times New Roman"/>
                          <a:cs typeface="Times New Roman"/>
                        </a:rPr>
                        <a:t>8m</a:t>
                      </a:r>
                      <a:r>
                        <a:rPr sz="900" b="1" spc="30" dirty="0">
                          <a:latin typeface="Times New Roman"/>
                          <a:cs typeface="Times New Roman"/>
                        </a:rPr>
                        <a:t> </a:t>
                      </a:r>
                      <a:r>
                        <a:rPr sz="900" b="1" spc="-25" dirty="0">
                          <a:latin typeface="Times New Roman"/>
                          <a:cs typeface="Times New Roman"/>
                        </a:rPr>
                        <a:t>19j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0660">
                        <a:lnSpc>
                          <a:spcPct val="100000"/>
                        </a:lnSpc>
                        <a:spcBef>
                          <a:spcPts val="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3j</a:t>
                      </a:r>
                      <a:endParaRPr sz="900" b="1">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030348488"/>
                  </a:ext>
                </a:extLst>
              </a:tr>
              <a:tr h="152338">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12725">
                        <a:lnSpc>
                          <a:spcPts val="600"/>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25j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1115" algn="ctr">
                        <a:lnSpc>
                          <a:spcPct val="100000"/>
                        </a:lnSpc>
                        <a:spcBef>
                          <a:spcPts val="5"/>
                        </a:spcBef>
                      </a:pPr>
                      <a:r>
                        <a:rPr sz="900" b="1" dirty="0">
                          <a:latin typeface="Times New Roman"/>
                          <a:cs typeface="Times New Roman"/>
                        </a:rPr>
                        <a:t>10m</a:t>
                      </a:r>
                      <a:r>
                        <a:rPr sz="900" b="1" spc="-5" dirty="0">
                          <a:latin typeface="Times New Roman"/>
                          <a:cs typeface="Times New Roman"/>
                        </a:rPr>
                        <a:t> </a:t>
                      </a:r>
                      <a:r>
                        <a:rPr sz="900" b="1" spc="-25" dirty="0">
                          <a:latin typeface="Times New Roman"/>
                          <a:cs typeface="Times New Roman"/>
                        </a:rPr>
                        <a:t>23j</a:t>
                      </a:r>
                      <a:endParaRPr sz="900" b="1">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9370" algn="ctr">
                        <a:lnSpc>
                          <a:spcPts val="600"/>
                        </a:lnSpc>
                      </a:pPr>
                      <a:r>
                        <a:rPr sz="900" b="1" spc="-25" dirty="0">
                          <a:latin typeface="Times New Roman"/>
                          <a:cs typeface="Times New Roman"/>
                        </a:rPr>
                        <a:t>9m</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5740">
                        <a:lnSpc>
                          <a:spcPct val="100000"/>
                        </a:lnSpc>
                        <a:spcBef>
                          <a:spcPts val="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14j</a:t>
                      </a:r>
                      <a:endParaRPr sz="900" b="1" dirty="0">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99390">
                        <a:lnSpc>
                          <a:spcPts val="600"/>
                        </a:lnSpc>
                      </a:pPr>
                      <a:r>
                        <a:rPr sz="900" b="1" dirty="0">
                          <a:latin typeface="Times New Roman"/>
                          <a:cs typeface="Times New Roman"/>
                        </a:rPr>
                        <a:t>8m</a:t>
                      </a:r>
                      <a:r>
                        <a:rPr sz="900" b="1" spc="30" dirty="0">
                          <a:latin typeface="Times New Roman"/>
                          <a:cs typeface="Times New Roman"/>
                        </a:rPr>
                        <a:t> </a:t>
                      </a:r>
                      <a:r>
                        <a:rPr sz="900" b="1" spc="-25" dirty="0">
                          <a:latin typeface="Times New Roman"/>
                          <a:cs typeface="Times New Roman"/>
                        </a:rPr>
                        <a:t>27j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0660">
                        <a:lnSpc>
                          <a:spcPct val="100000"/>
                        </a:lnSpc>
                        <a:spcBef>
                          <a:spcPts val="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6j</a:t>
                      </a:r>
                      <a:endParaRPr sz="900" b="1">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524891741"/>
                  </a:ext>
                </a:extLst>
              </a:tr>
              <a:tr h="152338">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10185">
                        <a:lnSpc>
                          <a:spcPts val="600"/>
                        </a:lnSpc>
                      </a:pPr>
                      <a:r>
                        <a:rPr sz="900" b="1" dirty="0">
                          <a:latin typeface="Times New Roman"/>
                          <a:cs typeface="Times New Roman"/>
                        </a:rPr>
                        <a:t>11m</a:t>
                      </a:r>
                      <a:r>
                        <a:rPr sz="900" b="1" spc="40" dirty="0">
                          <a:latin typeface="Times New Roman"/>
                          <a:cs typeface="Times New Roman"/>
                        </a:rPr>
                        <a:t> </a:t>
                      </a:r>
                      <a:r>
                        <a:rPr sz="900" b="1" spc="-25" dirty="0">
                          <a:latin typeface="Times New Roman"/>
                          <a:cs typeface="Times New Roman"/>
                        </a:rPr>
                        <a:t>7j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1115" algn="ctr">
                        <a:lnSpc>
                          <a:spcPct val="100000"/>
                        </a:lnSpc>
                      </a:pPr>
                      <a:r>
                        <a:rPr sz="900" b="1" dirty="0">
                          <a:latin typeface="Times New Roman"/>
                          <a:cs typeface="Times New Roman"/>
                        </a:rPr>
                        <a:t>10m</a:t>
                      </a:r>
                      <a:r>
                        <a:rPr sz="900" b="1" spc="-5" dirty="0">
                          <a:latin typeface="Times New Roman"/>
                          <a:cs typeface="Times New Roman"/>
                        </a:rPr>
                        <a:t> </a:t>
                      </a:r>
                      <a:r>
                        <a:rPr sz="900" b="1" spc="-25" dirty="0">
                          <a:latin typeface="Times New Roman"/>
                          <a:cs typeface="Times New Roman"/>
                        </a:rPr>
                        <a:t>26j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45720" algn="ctr">
                        <a:lnSpc>
                          <a:spcPts val="600"/>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5j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19075">
                        <a:lnSpc>
                          <a:spcPct val="100000"/>
                        </a:lnSpc>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6j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15900">
                        <a:lnSpc>
                          <a:spcPts val="600"/>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1j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84150">
                        <a:lnSpc>
                          <a:spcPct val="100000"/>
                        </a:lnSpc>
                      </a:pPr>
                      <a:r>
                        <a:rPr sz="900" b="1" dirty="0">
                          <a:latin typeface="Times New Roman"/>
                          <a:cs typeface="Times New Roman"/>
                        </a:rPr>
                        <a:t>10m</a:t>
                      </a:r>
                      <a:r>
                        <a:rPr sz="900" b="1" spc="-5" dirty="0">
                          <a:latin typeface="Times New Roman"/>
                          <a:cs typeface="Times New Roman"/>
                        </a:rPr>
                        <a:t> </a:t>
                      </a:r>
                      <a:r>
                        <a:rPr sz="900" b="1" spc="-25" dirty="0">
                          <a:latin typeface="Times New Roman"/>
                          <a:cs typeface="Times New Roman"/>
                        </a:rPr>
                        <a:t>26j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546495150"/>
                  </a:ext>
                </a:extLst>
              </a:tr>
              <a:tr h="150251">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74625">
                        <a:lnSpc>
                          <a:spcPts val="600"/>
                        </a:lnSpc>
                      </a:pPr>
                      <a:r>
                        <a:rPr sz="900" b="1" dirty="0">
                          <a:latin typeface="Times New Roman"/>
                          <a:cs typeface="Times New Roman"/>
                        </a:rPr>
                        <a:t>1a</a:t>
                      </a:r>
                      <a:r>
                        <a:rPr sz="900" b="1" spc="15" dirty="0">
                          <a:latin typeface="Times New Roman"/>
                          <a:cs typeface="Times New Roman"/>
                        </a:rPr>
                        <a:t> </a:t>
                      </a:r>
                      <a:r>
                        <a:rPr sz="900" b="1" dirty="0">
                          <a:latin typeface="Times New Roman"/>
                          <a:cs typeface="Times New Roman"/>
                        </a:rPr>
                        <a:t>2m</a:t>
                      </a:r>
                      <a:r>
                        <a:rPr sz="900" b="1" spc="25" dirty="0">
                          <a:latin typeface="Times New Roman"/>
                          <a:cs typeface="Times New Roman"/>
                        </a:rPr>
                        <a:t> </a:t>
                      </a:r>
                      <a:r>
                        <a:rPr sz="900" b="1" spc="-25" dirty="0">
                          <a:latin typeface="Times New Roman"/>
                          <a:cs typeface="Times New Roman"/>
                        </a:rPr>
                        <a:t>7j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1115" algn="ctr">
                        <a:lnSpc>
                          <a:spcPct val="100000"/>
                        </a:lnSpc>
                        <a:spcBef>
                          <a:spcPts val="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28j</a:t>
                      </a:r>
                      <a:endParaRPr sz="900" b="1">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0480" algn="ctr">
                        <a:lnSpc>
                          <a:spcPts val="600"/>
                        </a:lnSpc>
                      </a:pPr>
                      <a:r>
                        <a:rPr sz="900" b="1" dirty="0">
                          <a:latin typeface="Times New Roman"/>
                          <a:cs typeface="Times New Roman"/>
                        </a:rPr>
                        <a:t>1a</a:t>
                      </a:r>
                      <a:r>
                        <a:rPr sz="900" b="1" spc="10" dirty="0">
                          <a:latin typeface="Times New Roman"/>
                          <a:cs typeface="Times New Roman"/>
                        </a:rPr>
                        <a:t> </a:t>
                      </a:r>
                      <a:r>
                        <a:rPr sz="900" b="1" spc="-25" dirty="0">
                          <a:latin typeface="Times New Roman"/>
                          <a:cs typeface="Times New Roman"/>
                        </a:rPr>
                        <a:t>11j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22250">
                        <a:lnSpc>
                          <a:spcPct val="100000"/>
                        </a:lnSpc>
                        <a:spcBef>
                          <a:spcPts val="5"/>
                        </a:spcBef>
                      </a:pPr>
                      <a:r>
                        <a:rPr sz="900" b="1" dirty="0">
                          <a:latin typeface="Times New Roman"/>
                          <a:cs typeface="Times New Roman"/>
                        </a:rPr>
                        <a:t>1a</a:t>
                      </a:r>
                      <a:r>
                        <a:rPr sz="900" b="1" spc="20" dirty="0">
                          <a:latin typeface="Times New Roman"/>
                          <a:cs typeface="Times New Roman"/>
                        </a:rPr>
                        <a:t> </a:t>
                      </a:r>
                      <a:r>
                        <a:rPr sz="900" b="1" spc="-25" dirty="0">
                          <a:latin typeface="Times New Roman"/>
                          <a:cs typeface="Times New Roman"/>
                        </a:rPr>
                        <a:t>15j</a:t>
                      </a:r>
                      <a:endParaRPr sz="900" b="1" dirty="0">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20979">
                        <a:lnSpc>
                          <a:spcPts val="600"/>
                        </a:lnSpc>
                      </a:pPr>
                      <a:r>
                        <a:rPr sz="900" b="1" dirty="0">
                          <a:latin typeface="Times New Roman"/>
                          <a:cs typeface="Times New Roman"/>
                        </a:rPr>
                        <a:t>1a</a:t>
                      </a:r>
                      <a:r>
                        <a:rPr sz="900" b="1" spc="10" dirty="0">
                          <a:latin typeface="Times New Roman"/>
                          <a:cs typeface="Times New Roman"/>
                        </a:rPr>
                        <a:t> </a:t>
                      </a:r>
                      <a:r>
                        <a:rPr sz="900" b="1" spc="-25" dirty="0">
                          <a:latin typeface="Times New Roman"/>
                          <a:cs typeface="Times New Roman"/>
                        </a:rPr>
                        <a:t>4j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17804">
                        <a:lnSpc>
                          <a:spcPct val="100000"/>
                        </a:lnSpc>
                        <a:spcBef>
                          <a:spcPts val="5"/>
                        </a:spcBef>
                      </a:pPr>
                      <a:r>
                        <a:rPr sz="900" b="1" dirty="0">
                          <a:latin typeface="Times New Roman"/>
                          <a:cs typeface="Times New Roman"/>
                        </a:rPr>
                        <a:t>1a</a:t>
                      </a:r>
                      <a:r>
                        <a:rPr sz="900" b="1" spc="20" dirty="0">
                          <a:latin typeface="Times New Roman"/>
                          <a:cs typeface="Times New Roman"/>
                        </a:rPr>
                        <a:t> </a:t>
                      </a:r>
                      <a:r>
                        <a:rPr sz="900" b="1" spc="-25" dirty="0">
                          <a:latin typeface="Times New Roman"/>
                          <a:cs typeface="Times New Roman"/>
                        </a:rPr>
                        <a:t>3j</a:t>
                      </a:r>
                      <a:endParaRPr sz="900" b="1">
                        <a:latin typeface="Times New Roman"/>
                        <a:cs typeface="Times New Roman"/>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262263109"/>
                  </a:ext>
                </a:extLst>
              </a:tr>
              <a:tr h="177311">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12725">
                        <a:lnSpc>
                          <a:spcPts val="615"/>
                        </a:lnSpc>
                      </a:pPr>
                      <a:r>
                        <a:rPr sz="900" b="1" dirty="0">
                          <a:latin typeface="Times New Roman"/>
                          <a:cs typeface="Times New Roman"/>
                        </a:rPr>
                        <a:t>9m</a:t>
                      </a:r>
                      <a:r>
                        <a:rPr sz="900" b="1" spc="30" dirty="0">
                          <a:latin typeface="Times New Roman"/>
                          <a:cs typeface="Times New Roman"/>
                        </a:rPr>
                        <a:t> </a:t>
                      </a:r>
                      <a:r>
                        <a:rPr sz="900" b="1" spc="-25" dirty="0">
                          <a:latin typeface="Times New Roman"/>
                          <a:cs typeface="Times New Roman"/>
                        </a:rPr>
                        <a:t>21j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1115" algn="ctr">
                        <a:lnSpc>
                          <a:spcPct val="100000"/>
                        </a:lnSpc>
                        <a:spcBef>
                          <a:spcPts val="15"/>
                        </a:spcBef>
                      </a:pPr>
                      <a:r>
                        <a:rPr sz="900" b="1" dirty="0">
                          <a:latin typeface="Times New Roman"/>
                          <a:cs typeface="Times New Roman"/>
                        </a:rPr>
                        <a:t>10m</a:t>
                      </a:r>
                      <a:r>
                        <a:rPr sz="900" b="1" spc="-5" dirty="0">
                          <a:latin typeface="Times New Roman"/>
                          <a:cs typeface="Times New Roman"/>
                        </a:rPr>
                        <a:t> </a:t>
                      </a:r>
                      <a:r>
                        <a:rPr sz="900" b="1" spc="-25" dirty="0">
                          <a:latin typeface="Times New Roman"/>
                          <a:cs typeface="Times New Roman"/>
                        </a:rPr>
                        <a:t>22j</a:t>
                      </a:r>
                      <a:endParaRPr sz="900" b="1">
                        <a:latin typeface="Times New Roman"/>
                        <a:cs typeface="Times New Roman"/>
                      </a:endParaRPr>
                    </a:p>
                  </a:txBody>
                  <a:tcPr marL="0" marR="0" marT="190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45720" algn="ctr">
                        <a:lnSpc>
                          <a:spcPts val="615"/>
                        </a:lnSpc>
                      </a:pPr>
                      <a:r>
                        <a:rPr sz="900" b="1" dirty="0">
                          <a:latin typeface="Times New Roman"/>
                          <a:cs typeface="Times New Roman"/>
                        </a:rPr>
                        <a:t>11m</a:t>
                      </a:r>
                      <a:r>
                        <a:rPr sz="900" b="1" spc="40" dirty="0">
                          <a:latin typeface="Times New Roman"/>
                          <a:cs typeface="Times New Roman"/>
                        </a:rPr>
                        <a:t> </a:t>
                      </a:r>
                      <a:r>
                        <a:rPr sz="900" b="1" spc="-25" dirty="0">
                          <a:latin typeface="Times New Roman"/>
                          <a:cs typeface="Times New Roman"/>
                        </a:rPr>
                        <a:t>4j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5740">
                        <a:lnSpc>
                          <a:spcPct val="100000"/>
                        </a:lnSpc>
                        <a:spcBef>
                          <a:spcPts val="1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27j</a:t>
                      </a:r>
                      <a:endParaRPr sz="900" b="1" dirty="0">
                        <a:latin typeface="Times New Roman"/>
                        <a:cs typeface="Times New Roman"/>
                      </a:endParaRPr>
                    </a:p>
                  </a:txBody>
                  <a:tcPr marL="0" marR="0" marT="190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80975">
                        <a:lnSpc>
                          <a:spcPts val="615"/>
                        </a:lnSpc>
                      </a:pPr>
                      <a:r>
                        <a:rPr sz="900" b="1" dirty="0">
                          <a:latin typeface="Times New Roman"/>
                          <a:cs typeface="Times New Roman"/>
                        </a:rPr>
                        <a:t>10m</a:t>
                      </a:r>
                      <a:r>
                        <a:rPr sz="900" b="1" spc="40" dirty="0">
                          <a:latin typeface="Times New Roman"/>
                          <a:cs typeface="Times New Roman"/>
                        </a:rPr>
                        <a:t> </a:t>
                      </a:r>
                      <a:r>
                        <a:rPr sz="900" b="1" spc="-25" dirty="0">
                          <a:latin typeface="Times New Roman"/>
                          <a:cs typeface="Times New Roman"/>
                        </a:rPr>
                        <a:t>25j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84150">
                        <a:lnSpc>
                          <a:spcPct val="100000"/>
                        </a:lnSpc>
                        <a:spcBef>
                          <a:spcPts val="15"/>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15j</a:t>
                      </a:r>
                      <a:endParaRPr sz="900" b="1">
                        <a:latin typeface="Times New Roman"/>
                        <a:cs typeface="Times New Roman"/>
                      </a:endParaRPr>
                    </a:p>
                  </a:txBody>
                  <a:tcPr marL="0" marR="0" marT="190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460331611"/>
                  </a:ext>
                </a:extLst>
              </a:tr>
              <a:tr h="207853">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10185">
                        <a:lnSpc>
                          <a:spcPts val="600"/>
                        </a:lnSpc>
                      </a:pPr>
                      <a:r>
                        <a:rPr sz="900" b="1" dirty="0">
                          <a:latin typeface="Times New Roman"/>
                          <a:cs typeface="Times New Roman"/>
                        </a:rPr>
                        <a:t>11m</a:t>
                      </a:r>
                      <a:r>
                        <a:rPr sz="900" b="1" spc="40" dirty="0">
                          <a:latin typeface="Times New Roman"/>
                          <a:cs typeface="Times New Roman"/>
                        </a:rPr>
                        <a:t> </a:t>
                      </a:r>
                      <a:r>
                        <a:rPr sz="900" b="1" spc="-25" dirty="0">
                          <a:latin typeface="Times New Roman"/>
                          <a:cs typeface="Times New Roman"/>
                        </a:rPr>
                        <a:t>2j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1115" algn="ctr">
                        <a:lnSpc>
                          <a:spcPct val="100000"/>
                        </a:lnSpc>
                      </a:pPr>
                      <a:r>
                        <a:rPr sz="900" b="1" dirty="0">
                          <a:latin typeface="Times New Roman"/>
                          <a:cs typeface="Times New Roman"/>
                        </a:rPr>
                        <a:t>10m</a:t>
                      </a:r>
                      <a:r>
                        <a:rPr sz="900" b="1" spc="-5" dirty="0">
                          <a:latin typeface="Times New Roman"/>
                          <a:cs typeface="Times New Roman"/>
                        </a:rPr>
                        <a:t> </a:t>
                      </a:r>
                      <a:r>
                        <a:rPr sz="900" b="1" spc="-25" dirty="0">
                          <a:latin typeface="Times New Roman"/>
                          <a:cs typeface="Times New Roman"/>
                        </a:rPr>
                        <a:t>25j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9370" algn="ctr">
                        <a:lnSpc>
                          <a:spcPts val="600"/>
                        </a:lnSpc>
                      </a:pPr>
                      <a:r>
                        <a:rPr sz="900" b="1" spc="-25" dirty="0">
                          <a:latin typeface="Times New Roman"/>
                          <a:cs typeface="Times New Roman"/>
                        </a:rPr>
                        <a:t>11m</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05740">
                        <a:lnSpc>
                          <a:spcPct val="100000"/>
                        </a:lnSpc>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28j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80975">
                        <a:lnSpc>
                          <a:spcPts val="600"/>
                        </a:lnSpc>
                      </a:pPr>
                      <a:r>
                        <a:rPr sz="900" b="1" dirty="0">
                          <a:latin typeface="Times New Roman"/>
                          <a:cs typeface="Times New Roman"/>
                        </a:rPr>
                        <a:t>10m</a:t>
                      </a:r>
                      <a:r>
                        <a:rPr sz="900" b="1" spc="40" dirty="0">
                          <a:latin typeface="Times New Roman"/>
                          <a:cs typeface="Times New Roman"/>
                        </a:rPr>
                        <a:t> </a:t>
                      </a:r>
                      <a:r>
                        <a:rPr sz="900" b="1" spc="-25" dirty="0">
                          <a:latin typeface="Times New Roman"/>
                          <a:cs typeface="Times New Roman"/>
                        </a:rPr>
                        <a:t>22j</a:t>
                      </a: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84150">
                        <a:lnSpc>
                          <a:spcPct val="100000"/>
                        </a:lnSpc>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18j</a:t>
                      </a: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441250235"/>
                  </a:ext>
                </a:extLst>
              </a:tr>
              <a:tr h="297374">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29870">
                        <a:lnSpc>
                          <a:spcPct val="100000"/>
                        </a:lnSpc>
                        <a:spcBef>
                          <a:spcPts val="375"/>
                        </a:spcBef>
                      </a:pPr>
                      <a:r>
                        <a:rPr sz="900" b="1" spc="-20" dirty="0">
                          <a:latin typeface="Times New Roman"/>
                          <a:cs typeface="Times New Roman"/>
                        </a:rPr>
                        <a:t>+10j</a:t>
                      </a:r>
                      <a:endParaRPr sz="900" b="1">
                        <a:latin typeface="Times New Roman"/>
                        <a:cs typeface="Times New Roman"/>
                      </a:endParaRPr>
                    </a:p>
                  </a:txBody>
                  <a:tcPr marL="0" marR="0" marT="4762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2700" algn="ctr">
                        <a:lnSpc>
                          <a:spcPct val="100000"/>
                        </a:lnSpc>
                        <a:spcBef>
                          <a:spcPts val="385"/>
                        </a:spcBef>
                      </a:pPr>
                      <a:r>
                        <a:rPr sz="900" b="1" dirty="0">
                          <a:latin typeface="Times New Roman"/>
                          <a:cs typeface="Times New Roman"/>
                        </a:rPr>
                        <a:t>-</a:t>
                      </a:r>
                      <a:r>
                        <a:rPr sz="900" b="1" spc="-25" dirty="0">
                          <a:latin typeface="Times New Roman"/>
                          <a:cs typeface="Times New Roman"/>
                        </a:rPr>
                        <a:t>1j</a:t>
                      </a:r>
                      <a:endParaRPr sz="900" b="1">
                        <a:latin typeface="Times New Roman"/>
                        <a:cs typeface="Times New Roman"/>
                      </a:endParaRPr>
                    </a:p>
                  </a:txBody>
                  <a:tcPr marL="0" marR="0" marT="4889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6034" algn="ctr">
                        <a:lnSpc>
                          <a:spcPct val="100000"/>
                        </a:lnSpc>
                        <a:spcBef>
                          <a:spcPts val="375"/>
                        </a:spcBef>
                      </a:pPr>
                      <a:r>
                        <a:rPr sz="900" b="1" spc="-20" dirty="0">
                          <a:latin typeface="Times New Roman"/>
                          <a:cs typeface="Times New Roman"/>
                        </a:rPr>
                        <a:t>+12j</a:t>
                      </a:r>
                      <a:endParaRPr sz="900" b="1">
                        <a:latin typeface="Times New Roman"/>
                        <a:cs typeface="Times New Roman"/>
                      </a:endParaRPr>
                    </a:p>
                  </a:txBody>
                  <a:tcPr marL="0" marR="0" marT="4762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49554">
                        <a:lnSpc>
                          <a:spcPct val="100000"/>
                        </a:lnSpc>
                        <a:spcBef>
                          <a:spcPts val="385"/>
                        </a:spcBef>
                      </a:pPr>
                      <a:r>
                        <a:rPr sz="900" b="1" spc="-25" dirty="0">
                          <a:latin typeface="Times New Roman"/>
                          <a:cs typeface="Times New Roman"/>
                        </a:rPr>
                        <a:t>+3j</a:t>
                      </a:r>
                      <a:endParaRPr sz="900" b="1" dirty="0">
                        <a:latin typeface="Times New Roman"/>
                        <a:cs typeface="Times New Roman"/>
                      </a:endParaRPr>
                    </a:p>
                  </a:txBody>
                  <a:tcPr marL="0" marR="0" marT="4889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28600">
                        <a:lnSpc>
                          <a:spcPct val="100000"/>
                        </a:lnSpc>
                        <a:spcBef>
                          <a:spcPts val="375"/>
                        </a:spcBef>
                      </a:pPr>
                      <a:r>
                        <a:rPr sz="900" b="1" spc="-20" dirty="0">
                          <a:latin typeface="Times New Roman"/>
                          <a:cs typeface="Times New Roman"/>
                        </a:rPr>
                        <a:t>+12j</a:t>
                      </a:r>
                      <a:endParaRPr sz="900" b="1" dirty="0">
                        <a:latin typeface="Times New Roman"/>
                        <a:cs typeface="Times New Roman"/>
                      </a:endParaRPr>
                    </a:p>
                  </a:txBody>
                  <a:tcPr marL="0" marR="0" marT="4762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8255" algn="ctr">
                        <a:lnSpc>
                          <a:spcPct val="100000"/>
                        </a:lnSpc>
                        <a:spcBef>
                          <a:spcPts val="385"/>
                        </a:spcBef>
                      </a:pPr>
                      <a:r>
                        <a:rPr sz="900" b="1" spc="-25" dirty="0">
                          <a:latin typeface="Times New Roman"/>
                          <a:cs typeface="Times New Roman"/>
                        </a:rPr>
                        <a:t>+3j</a:t>
                      </a:r>
                      <a:endParaRPr sz="900" b="1">
                        <a:latin typeface="Times New Roman"/>
                        <a:cs typeface="Times New Roman"/>
                      </a:endParaRPr>
                    </a:p>
                  </a:txBody>
                  <a:tcPr marL="0" marR="0" marT="4889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34095873"/>
                  </a:ext>
                </a:extLst>
              </a:tr>
              <a:tr h="252506">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949494"/>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949494"/>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949494"/>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949494"/>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949494"/>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949494"/>
                      </a:solidFill>
                      <a:prstDash val="solid"/>
                    </a:lnB>
                    <a:lnTlToBr w="12700" cmpd="sng">
                      <a:noFill/>
                      <a:prstDash val="solid"/>
                    </a:lnTlToBr>
                    <a:lnBlToTr w="12700" cmpd="sng">
                      <a:noFill/>
                      <a:prstDash val="solid"/>
                    </a:lnBlToTr>
                    <a:solidFill>
                      <a:srgbClr val="C0C0C0"/>
                    </a:solidFill>
                  </a:tcPr>
                </a:tc>
                <a:extLst>
                  <a:ext uri="{0D108BD9-81ED-4DB2-BD59-A6C34878D82A}">
                    <a16:rowId xmlns:a16="http://schemas.microsoft.com/office/drawing/2014/main" val="3893016342"/>
                  </a:ext>
                </a:extLst>
              </a:tr>
              <a:tr h="249376">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949494"/>
                      </a:solidFill>
                      <a:prstDash val="solid"/>
                    </a:lnT>
                    <a:lnB w="6350">
                      <a:solidFill>
                        <a:srgbClr val="000000"/>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949494"/>
                      </a:solidFill>
                      <a:prstDash val="solid"/>
                    </a:lnT>
                    <a:lnB w="6350">
                      <a:solidFill>
                        <a:srgbClr val="000000"/>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949494"/>
                      </a:solidFill>
                      <a:prstDash val="solid"/>
                    </a:lnT>
                    <a:lnB w="6350">
                      <a:solidFill>
                        <a:srgbClr val="000000"/>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949494"/>
                      </a:solidFill>
                      <a:prstDash val="solid"/>
                    </a:lnT>
                    <a:lnB w="6350">
                      <a:solidFill>
                        <a:srgbClr val="000000"/>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949494"/>
                      </a:solidFill>
                      <a:prstDash val="solid"/>
                    </a:lnT>
                    <a:lnB w="6350">
                      <a:solidFill>
                        <a:srgbClr val="000000"/>
                      </a:solidFill>
                      <a:prstDash val="solid"/>
                    </a:lnB>
                    <a:lnTlToBr w="12700" cmpd="sng">
                      <a:noFill/>
                      <a:prstDash val="solid"/>
                    </a:lnTlToBr>
                    <a:lnBlToTr w="12700" cmpd="sng">
                      <a:noFill/>
                      <a:prstDash val="solid"/>
                    </a:lnBlToTr>
                    <a:solidFill>
                      <a:srgbClr val="C0C0C0"/>
                    </a:solid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a:lnSpc>
                          <a:spcPct val="100000"/>
                        </a:lnSpc>
                      </a:pPr>
                      <a:endParaRPr sz="900" b="1"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949494"/>
                      </a:solidFill>
                      <a:prstDash val="solid"/>
                    </a:lnT>
                    <a:lnB w="6350">
                      <a:solidFill>
                        <a:srgbClr val="000000"/>
                      </a:solidFill>
                      <a:prstDash val="solid"/>
                    </a:lnB>
                    <a:lnTlToBr w="12700" cmpd="sng">
                      <a:noFill/>
                      <a:prstDash val="solid"/>
                    </a:lnTlToBr>
                    <a:lnBlToTr w="12700" cmpd="sng">
                      <a:noFill/>
                      <a:prstDash val="solid"/>
                    </a:lnBlToTr>
                    <a:solidFill>
                      <a:srgbClr val="C0C0C0"/>
                    </a:solidFill>
                  </a:tcPr>
                </a:tc>
                <a:extLst>
                  <a:ext uri="{0D108BD9-81ED-4DB2-BD59-A6C34878D82A}">
                    <a16:rowId xmlns:a16="http://schemas.microsoft.com/office/drawing/2014/main" val="48592703"/>
                  </a:ext>
                </a:extLst>
              </a:tr>
              <a:tr h="254593">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94945">
                        <a:lnSpc>
                          <a:spcPct val="100000"/>
                        </a:lnSpc>
                        <a:spcBef>
                          <a:spcPts val="275"/>
                        </a:spcBef>
                      </a:pPr>
                      <a:r>
                        <a:rPr sz="900" b="1" dirty="0">
                          <a:latin typeface="Times New Roman"/>
                          <a:cs typeface="Times New Roman"/>
                        </a:rPr>
                        <a:t>11m</a:t>
                      </a:r>
                      <a:r>
                        <a:rPr sz="900" b="1" spc="40" dirty="0">
                          <a:latin typeface="Times New Roman"/>
                          <a:cs typeface="Times New Roman"/>
                        </a:rPr>
                        <a:t> </a:t>
                      </a:r>
                      <a:r>
                        <a:rPr sz="900" b="1" spc="-25" dirty="0">
                          <a:latin typeface="Times New Roman"/>
                          <a:cs typeface="Times New Roman"/>
                        </a:rPr>
                        <a:t>15j</a:t>
                      </a:r>
                      <a:endParaRPr sz="900" b="1">
                        <a:latin typeface="Times New Roman"/>
                        <a:cs typeface="Times New Roman"/>
                      </a:endParaRPr>
                    </a:p>
                  </a:txBody>
                  <a:tcPr marL="0" marR="0" marT="3492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31115" algn="ctr">
                        <a:lnSpc>
                          <a:spcPct val="100000"/>
                        </a:lnSpc>
                        <a:spcBef>
                          <a:spcPts val="290"/>
                        </a:spcBef>
                      </a:pPr>
                      <a:r>
                        <a:rPr sz="900" b="1" dirty="0">
                          <a:latin typeface="Times New Roman"/>
                          <a:cs typeface="Times New Roman"/>
                        </a:rPr>
                        <a:t>10m</a:t>
                      </a:r>
                      <a:r>
                        <a:rPr sz="900" b="1" spc="-5" dirty="0">
                          <a:latin typeface="Times New Roman"/>
                          <a:cs typeface="Times New Roman"/>
                        </a:rPr>
                        <a:t> </a:t>
                      </a:r>
                      <a:r>
                        <a:rPr sz="900" b="1" spc="-25" dirty="0">
                          <a:latin typeface="Times New Roman"/>
                          <a:cs typeface="Times New Roman"/>
                        </a:rPr>
                        <a:t>14j</a:t>
                      </a:r>
                      <a:endParaRPr sz="900" b="1">
                        <a:latin typeface="Times New Roman"/>
                        <a:cs typeface="Times New Roman"/>
                      </a:endParaRPr>
                    </a:p>
                  </a:txBody>
                  <a:tcPr marL="0" marR="0" marT="3683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46990" algn="ctr">
                        <a:lnSpc>
                          <a:spcPct val="100000"/>
                        </a:lnSpc>
                        <a:spcBef>
                          <a:spcPts val="275"/>
                        </a:spcBef>
                      </a:pPr>
                      <a:r>
                        <a:rPr sz="900" b="1" dirty="0">
                          <a:latin typeface="Times New Roman"/>
                          <a:cs typeface="Times New Roman"/>
                        </a:rPr>
                        <a:t>10m</a:t>
                      </a:r>
                      <a:r>
                        <a:rPr sz="900" b="1" spc="40" dirty="0">
                          <a:latin typeface="Times New Roman"/>
                          <a:cs typeface="Times New Roman"/>
                        </a:rPr>
                        <a:t> </a:t>
                      </a:r>
                      <a:r>
                        <a:rPr sz="900" b="1" spc="-25" dirty="0">
                          <a:latin typeface="Times New Roman"/>
                          <a:cs typeface="Times New Roman"/>
                        </a:rPr>
                        <a:t>27j</a:t>
                      </a:r>
                      <a:endParaRPr sz="900" b="1">
                        <a:latin typeface="Times New Roman"/>
                        <a:cs typeface="Times New Roman"/>
                      </a:endParaRPr>
                    </a:p>
                  </a:txBody>
                  <a:tcPr marL="0" marR="0" marT="3492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38760">
                        <a:lnSpc>
                          <a:spcPct val="100000"/>
                        </a:lnSpc>
                        <a:spcBef>
                          <a:spcPts val="290"/>
                        </a:spcBef>
                      </a:pPr>
                      <a:r>
                        <a:rPr sz="900" b="1" dirty="0">
                          <a:latin typeface="Times New Roman"/>
                          <a:cs typeface="Times New Roman"/>
                        </a:rPr>
                        <a:t>1a</a:t>
                      </a:r>
                      <a:r>
                        <a:rPr sz="900" b="1" spc="20" dirty="0">
                          <a:latin typeface="Times New Roman"/>
                          <a:cs typeface="Times New Roman"/>
                        </a:rPr>
                        <a:t> </a:t>
                      </a:r>
                      <a:r>
                        <a:rPr sz="900" b="1" spc="-25" dirty="0">
                          <a:latin typeface="Times New Roman"/>
                          <a:cs typeface="Times New Roman"/>
                        </a:rPr>
                        <a:t>4j</a:t>
                      </a:r>
                      <a:endParaRPr sz="900" b="1">
                        <a:latin typeface="Times New Roman"/>
                        <a:cs typeface="Times New Roman"/>
                      </a:endParaRPr>
                    </a:p>
                  </a:txBody>
                  <a:tcPr marL="0" marR="0" marT="3683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80975">
                        <a:lnSpc>
                          <a:spcPct val="100000"/>
                        </a:lnSpc>
                        <a:spcBef>
                          <a:spcPts val="275"/>
                        </a:spcBef>
                      </a:pPr>
                      <a:r>
                        <a:rPr sz="900" b="1" dirty="0">
                          <a:solidFill>
                            <a:srgbClr val="FF0000"/>
                          </a:solidFill>
                          <a:latin typeface="Times New Roman"/>
                          <a:cs typeface="Times New Roman"/>
                        </a:rPr>
                        <a:t>10m</a:t>
                      </a:r>
                      <a:r>
                        <a:rPr sz="900" b="1" spc="40" dirty="0">
                          <a:solidFill>
                            <a:srgbClr val="FF0000"/>
                          </a:solidFill>
                          <a:latin typeface="Times New Roman"/>
                          <a:cs typeface="Times New Roman"/>
                        </a:rPr>
                        <a:t> </a:t>
                      </a:r>
                      <a:r>
                        <a:rPr sz="900" b="1" spc="-25" dirty="0">
                          <a:solidFill>
                            <a:srgbClr val="FF0000"/>
                          </a:solidFill>
                          <a:latin typeface="Times New Roman"/>
                          <a:cs typeface="Times New Roman"/>
                        </a:rPr>
                        <a:t>20j</a:t>
                      </a:r>
                      <a:endParaRPr sz="900" b="1" dirty="0">
                        <a:solidFill>
                          <a:srgbClr val="FF0000"/>
                        </a:solidFill>
                        <a:latin typeface="Times New Roman"/>
                        <a:cs typeface="Times New Roman"/>
                      </a:endParaRPr>
                    </a:p>
                  </a:txBody>
                  <a:tcPr marL="0" marR="0" marT="3492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84150">
                        <a:lnSpc>
                          <a:spcPct val="100000"/>
                        </a:lnSpc>
                        <a:spcBef>
                          <a:spcPts val="290"/>
                        </a:spcBef>
                      </a:pPr>
                      <a:r>
                        <a:rPr sz="900" b="1" dirty="0">
                          <a:latin typeface="Times New Roman"/>
                          <a:cs typeface="Times New Roman"/>
                        </a:rPr>
                        <a:t>11m</a:t>
                      </a:r>
                      <a:r>
                        <a:rPr sz="900" b="1" spc="-5" dirty="0">
                          <a:latin typeface="Times New Roman"/>
                          <a:cs typeface="Times New Roman"/>
                        </a:rPr>
                        <a:t> </a:t>
                      </a:r>
                      <a:r>
                        <a:rPr sz="900" b="1" spc="-25" dirty="0">
                          <a:latin typeface="Times New Roman"/>
                          <a:cs typeface="Times New Roman"/>
                        </a:rPr>
                        <a:t>24j</a:t>
                      </a:r>
                      <a:endParaRPr sz="900" b="1" dirty="0">
                        <a:latin typeface="Times New Roman"/>
                        <a:cs typeface="Times New Roman"/>
                      </a:endParaRPr>
                    </a:p>
                  </a:txBody>
                  <a:tcPr marL="0" marR="0" marT="3683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531080767"/>
                  </a:ext>
                </a:extLst>
              </a:tr>
              <a:tr h="242071">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29870">
                        <a:lnSpc>
                          <a:spcPct val="100000"/>
                        </a:lnSpc>
                        <a:spcBef>
                          <a:spcPts val="254"/>
                        </a:spcBef>
                      </a:pPr>
                      <a:r>
                        <a:rPr sz="900" b="1" spc="-20" dirty="0">
                          <a:latin typeface="Times New Roman"/>
                          <a:cs typeface="Times New Roman"/>
                        </a:rPr>
                        <a:t>+24j</a:t>
                      </a:r>
                      <a:endParaRPr sz="900" b="1" dirty="0">
                        <a:latin typeface="Times New Roman"/>
                        <a:cs typeface="Times New Roman"/>
                      </a:endParaRPr>
                    </a:p>
                  </a:txBody>
                  <a:tcPr marL="0" marR="0" marT="3238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2700" algn="ctr">
                        <a:lnSpc>
                          <a:spcPct val="100000"/>
                        </a:lnSpc>
                        <a:spcBef>
                          <a:spcPts val="280"/>
                        </a:spcBef>
                      </a:pPr>
                      <a:r>
                        <a:rPr sz="900" b="1" dirty="0">
                          <a:latin typeface="Times New Roman"/>
                          <a:cs typeface="Times New Roman"/>
                        </a:rPr>
                        <a:t>-</a:t>
                      </a:r>
                      <a:r>
                        <a:rPr sz="900" b="1" spc="-25" dirty="0">
                          <a:latin typeface="Times New Roman"/>
                          <a:cs typeface="Times New Roman"/>
                        </a:rPr>
                        <a:t>7j</a:t>
                      </a:r>
                      <a:endParaRPr sz="900" b="1">
                        <a:latin typeface="Times New Roman"/>
                        <a:cs typeface="Times New Roman"/>
                      </a:endParaRPr>
                    </a:p>
                  </a:txBody>
                  <a:tcPr marL="0" marR="0" marT="3556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6034" algn="ctr">
                        <a:lnSpc>
                          <a:spcPct val="100000"/>
                        </a:lnSpc>
                        <a:spcBef>
                          <a:spcPts val="254"/>
                        </a:spcBef>
                      </a:pPr>
                      <a:r>
                        <a:rPr sz="900" b="1" spc="-10" dirty="0">
                          <a:latin typeface="Times New Roman"/>
                          <a:cs typeface="Times New Roman"/>
                        </a:rPr>
                        <a:t>-</a:t>
                      </a:r>
                      <a:r>
                        <a:rPr sz="900" b="1" spc="-25" dirty="0">
                          <a:latin typeface="Times New Roman"/>
                          <a:cs typeface="Times New Roman"/>
                        </a:rPr>
                        <a:t>5j</a:t>
                      </a:r>
                      <a:endParaRPr sz="900" b="1" dirty="0">
                        <a:latin typeface="Times New Roman"/>
                        <a:cs typeface="Times New Roman"/>
                      </a:endParaRPr>
                    </a:p>
                  </a:txBody>
                  <a:tcPr marL="0" marR="0" marT="3238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43840">
                        <a:lnSpc>
                          <a:spcPct val="100000"/>
                        </a:lnSpc>
                        <a:spcBef>
                          <a:spcPts val="280"/>
                        </a:spcBef>
                      </a:pPr>
                      <a:r>
                        <a:rPr sz="900" b="1" spc="-20" dirty="0">
                          <a:latin typeface="Times New Roman"/>
                          <a:cs typeface="Times New Roman"/>
                        </a:rPr>
                        <a:t>+13j</a:t>
                      </a:r>
                      <a:endParaRPr sz="900" b="1">
                        <a:latin typeface="Times New Roman"/>
                        <a:cs typeface="Times New Roman"/>
                      </a:endParaRPr>
                    </a:p>
                  </a:txBody>
                  <a:tcPr marL="0" marR="0" marT="3556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19685" algn="ctr">
                        <a:lnSpc>
                          <a:spcPct val="100000"/>
                        </a:lnSpc>
                        <a:spcBef>
                          <a:spcPts val="254"/>
                        </a:spcBef>
                      </a:pPr>
                      <a:r>
                        <a:rPr sz="900" b="1" spc="-10" dirty="0">
                          <a:latin typeface="Times New Roman"/>
                          <a:cs typeface="Times New Roman"/>
                        </a:rPr>
                        <a:t>-</a:t>
                      </a:r>
                      <a:r>
                        <a:rPr sz="900" b="1" spc="-25" dirty="0">
                          <a:latin typeface="Times New Roman"/>
                          <a:cs typeface="Times New Roman"/>
                        </a:rPr>
                        <a:t>4j</a:t>
                      </a:r>
                      <a:endParaRPr sz="900" b="1">
                        <a:latin typeface="Times New Roman"/>
                        <a:cs typeface="Times New Roman"/>
                      </a:endParaRPr>
                    </a:p>
                  </a:txBody>
                  <a:tcPr marL="0" marR="0" marT="3238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defRPr>
                      </a:lvl1pPr>
                      <a:lvl2pPr marL="457200" algn="l" defTabSz="457200" rtl="0" eaLnBrk="1" latinLnBrk="0" hangingPunct="1">
                        <a:defRPr sz="1800" kern="1200">
                          <a:solidFill>
                            <a:schemeClr val="tx1"/>
                          </a:solidFill>
                        </a:defRPr>
                      </a:lvl2pPr>
                      <a:lvl3pPr marL="914400" algn="l" defTabSz="457200" rtl="0" eaLnBrk="1" latinLnBrk="0" hangingPunct="1">
                        <a:defRPr sz="1800" kern="1200">
                          <a:solidFill>
                            <a:schemeClr val="tx1"/>
                          </a:solidFill>
                        </a:defRPr>
                      </a:lvl3pPr>
                      <a:lvl4pPr marL="1371600" algn="l" defTabSz="457200" rtl="0" eaLnBrk="1" latinLnBrk="0" hangingPunct="1">
                        <a:defRPr sz="1800" kern="1200">
                          <a:solidFill>
                            <a:schemeClr val="tx1"/>
                          </a:solidFill>
                        </a:defRPr>
                      </a:lvl4pPr>
                      <a:lvl5pPr marL="1828800" algn="l" defTabSz="457200" rtl="0" eaLnBrk="1" latinLnBrk="0" hangingPunct="1">
                        <a:defRPr sz="1800" kern="1200">
                          <a:solidFill>
                            <a:schemeClr val="tx1"/>
                          </a:solidFill>
                        </a:defRPr>
                      </a:lvl5pPr>
                      <a:lvl6pPr marL="2286000" algn="l" defTabSz="457200" rtl="0" eaLnBrk="1" latinLnBrk="0" hangingPunct="1">
                        <a:defRPr sz="1800" kern="1200">
                          <a:solidFill>
                            <a:schemeClr val="tx1"/>
                          </a:solidFill>
                        </a:defRPr>
                      </a:lvl6pPr>
                      <a:lvl7pPr marL="2743200" algn="l" defTabSz="457200" rtl="0" eaLnBrk="1" latinLnBrk="0" hangingPunct="1">
                        <a:defRPr sz="1800" kern="1200">
                          <a:solidFill>
                            <a:schemeClr val="tx1"/>
                          </a:solidFill>
                        </a:defRPr>
                      </a:lvl7pPr>
                      <a:lvl8pPr marL="3200400" algn="l" defTabSz="457200" rtl="0" eaLnBrk="1" latinLnBrk="0" hangingPunct="1">
                        <a:defRPr sz="1800" kern="1200">
                          <a:solidFill>
                            <a:schemeClr val="tx1"/>
                          </a:solidFill>
                        </a:defRPr>
                      </a:lvl8pPr>
                      <a:lvl9pPr marL="3657600" algn="l" defTabSz="457200" rtl="0" eaLnBrk="1" latinLnBrk="0" hangingPunct="1">
                        <a:defRPr sz="1800" kern="1200">
                          <a:solidFill>
                            <a:schemeClr val="tx1"/>
                          </a:solidFill>
                        </a:defRPr>
                      </a:lvl9pPr>
                    </a:lstStyle>
                    <a:p>
                      <a:pPr marL="222250">
                        <a:lnSpc>
                          <a:spcPct val="100000"/>
                        </a:lnSpc>
                        <a:spcBef>
                          <a:spcPts val="280"/>
                        </a:spcBef>
                      </a:pPr>
                      <a:r>
                        <a:rPr sz="900" b="1" spc="-20" dirty="0">
                          <a:latin typeface="Times New Roman"/>
                          <a:cs typeface="Times New Roman"/>
                        </a:rPr>
                        <a:t>+14j</a:t>
                      </a:r>
                      <a:endParaRPr sz="900" b="1" dirty="0">
                        <a:latin typeface="Times New Roman"/>
                        <a:cs typeface="Times New Roman"/>
                      </a:endParaRPr>
                    </a:p>
                  </a:txBody>
                  <a:tcPr marL="0" marR="0" marT="3556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821198261"/>
                  </a:ext>
                </a:extLst>
              </a:tr>
            </a:tbl>
          </a:graphicData>
        </a:graphic>
      </p:graphicFrame>
      <p:sp>
        <p:nvSpPr>
          <p:cNvPr id="7" name="Titre 6"/>
          <p:cNvSpPr>
            <a:spLocks noGrp="1"/>
          </p:cNvSpPr>
          <p:nvPr>
            <p:ph type="title"/>
          </p:nvPr>
        </p:nvSpPr>
        <p:spPr/>
        <p:txBody>
          <a:bodyPr>
            <a:noAutofit/>
          </a:bodyPr>
          <a:lstStyle/>
          <a:p>
            <a:pPr algn="ctr"/>
            <a:r>
              <a:rPr lang="fr-FR" sz="2400" b="1" dirty="0" smtClean="0"/>
              <a:t>La célérité du procès : délais CAA de Nancy et ensemble des CAA de 2015 au 31 mars 2023</a:t>
            </a:r>
            <a:endParaRPr lang="fr-FR" sz="2400" b="1" dirty="0"/>
          </a:p>
        </p:txBody>
      </p:sp>
    </p:spTree>
    <p:extLst>
      <p:ext uri="{BB962C8B-B14F-4D97-AF65-F5344CB8AC3E}">
        <p14:creationId xmlns:p14="http://schemas.microsoft.com/office/powerpoint/2010/main" val="1298163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3</a:t>
            </a:r>
            <a:r>
              <a:rPr lang="fr-FR" b="1" baseline="30000" dirty="0" smtClean="0"/>
              <a:t>ème</a:t>
            </a:r>
            <a:r>
              <a:rPr lang="fr-FR" b="1" dirty="0" smtClean="0"/>
              <a:t> autre critère : la prévisibilité</a:t>
            </a:r>
            <a:endParaRPr lang="fr-FR" b="1" dirty="0"/>
          </a:p>
        </p:txBody>
      </p:sp>
      <p:sp>
        <p:nvSpPr>
          <p:cNvPr id="3" name="Espace réservé du contenu 2"/>
          <p:cNvSpPr>
            <a:spLocks noGrp="1"/>
          </p:cNvSpPr>
          <p:nvPr>
            <p:ph idx="1"/>
          </p:nvPr>
        </p:nvSpPr>
        <p:spPr/>
        <p:txBody>
          <a:bodyPr>
            <a:normAutofit fontScale="92500"/>
          </a:bodyPr>
          <a:lstStyle/>
          <a:p>
            <a:r>
              <a:rPr lang="fr-FR" dirty="0" smtClean="0"/>
              <a:t>Lorsqu’il saisit la justice, il est préférable que le justiciable sache à quoi s’attendre, non seulement en termes de délais, mais aussi en ce qui concerne ses chances d’obtenir satisfaction,</a:t>
            </a:r>
          </a:p>
          <a:p>
            <a:pPr marL="0" indent="0">
              <a:buNone/>
            </a:pPr>
            <a:endParaRPr lang="fr-FR" dirty="0" smtClean="0"/>
          </a:p>
          <a:p>
            <a:r>
              <a:rPr lang="fr-FR" dirty="0" smtClean="0"/>
              <a:t>En droit administratif, la prévisibilité résulte de la « soumission » à la jurisprudence supérieure, pour assurer une certaine sécurité au justiciable (d’où un taux d’annulation et réformation en appel ou en cassation relativement peu élevé (20% environ),</a:t>
            </a:r>
          </a:p>
          <a:p>
            <a:pPr marL="0" indent="0">
              <a:buNone/>
            </a:pPr>
            <a:endParaRPr lang="fr-FR" dirty="0" smtClean="0"/>
          </a:p>
          <a:p>
            <a:r>
              <a:rPr lang="fr-FR" dirty="0" smtClean="0"/>
              <a:t>Elle peut résulter aussi d’une technique jurisprudentielle consistant à annoncer une solution pour l’avenir, sans l’appliquer tout de suite : modulation dans le temps des revirements de jurisprudence ou des annulations contentieuses…</a:t>
            </a:r>
            <a:endParaRPr lang="fr-FR" dirty="0"/>
          </a:p>
        </p:txBody>
      </p:sp>
    </p:spTree>
    <p:extLst>
      <p:ext uri="{BB962C8B-B14F-4D97-AF65-F5344CB8AC3E}">
        <p14:creationId xmlns:p14="http://schemas.microsoft.com/office/powerpoint/2010/main" val="209800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solidFill>
                  <a:schemeClr val="tx1"/>
                </a:solidFill>
              </a:rPr>
              <a:t>4</a:t>
            </a:r>
            <a:r>
              <a:rPr lang="fr-FR" b="1" baseline="30000" dirty="0" smtClean="0">
                <a:solidFill>
                  <a:schemeClr val="tx1"/>
                </a:solidFill>
              </a:rPr>
              <a:t>ème</a:t>
            </a:r>
            <a:r>
              <a:rPr lang="fr-FR" b="1" dirty="0" smtClean="0">
                <a:solidFill>
                  <a:schemeClr val="tx1"/>
                </a:solidFill>
              </a:rPr>
              <a:t> autre critère : la qualité des relations des parties avec le juge</a:t>
            </a:r>
            <a:endParaRPr lang="fr-FR" b="1" dirty="0">
              <a:solidFill>
                <a:schemeClr val="tx1"/>
              </a:solidFill>
            </a:endParaRPr>
          </a:p>
        </p:txBody>
      </p:sp>
      <p:sp>
        <p:nvSpPr>
          <p:cNvPr id="3" name="Espace réservé du contenu 2"/>
          <p:cNvSpPr>
            <a:spLocks noGrp="1"/>
          </p:cNvSpPr>
          <p:nvPr>
            <p:ph idx="1"/>
          </p:nvPr>
        </p:nvSpPr>
        <p:spPr/>
        <p:txBody>
          <a:bodyPr>
            <a:normAutofit fontScale="92500" lnSpcReduction="20000"/>
          </a:bodyPr>
          <a:lstStyle/>
          <a:p>
            <a:r>
              <a:rPr lang="fr-FR" dirty="0" smtClean="0"/>
              <a:t>Dire qu’un justiciable doit être parfaitement à l’aise face à son juge serait sans doute un objectif inatteignable. Est-il souhaitable ?</a:t>
            </a:r>
          </a:p>
          <a:p>
            <a:pPr marL="0" indent="0">
              <a:buNone/>
            </a:pPr>
            <a:endParaRPr lang="fr-FR" dirty="0" smtClean="0"/>
          </a:p>
          <a:p>
            <a:r>
              <a:rPr lang="fr-FR" dirty="0" smtClean="0"/>
              <a:t>Mais, en particulier dans le procès administratif où l’équilibre entre les parties au procès (administration d’un côté, administré de l’autre) est loin d’être ressenti comme assuré, il est important que la procédure les traite à égalité</a:t>
            </a:r>
            <a:r>
              <a:rPr lang="fr-FR" dirty="0"/>
              <a:t> </a:t>
            </a:r>
            <a:r>
              <a:rPr lang="fr-FR" dirty="0" smtClean="0"/>
              <a:t>: procédure contradictoire entièrement menée par la juridiction (différence avec les juridictions judiciaires)</a:t>
            </a:r>
          </a:p>
          <a:p>
            <a:pPr marL="0" indent="0">
              <a:buNone/>
            </a:pPr>
            <a:endParaRPr lang="fr-FR" dirty="0" smtClean="0"/>
          </a:p>
          <a:p>
            <a:r>
              <a:rPr lang="fr-FR" dirty="0" smtClean="0"/>
              <a:t>Outils internet permettant la transparence des procédures : </a:t>
            </a:r>
            <a:r>
              <a:rPr lang="fr-FR" dirty="0" err="1" smtClean="0"/>
              <a:t>télérecours</a:t>
            </a:r>
            <a:r>
              <a:rPr lang="fr-FR" dirty="0" smtClean="0"/>
              <a:t>, sagace, accueil téléphonique, renseignements….</a:t>
            </a:r>
          </a:p>
          <a:p>
            <a:pPr marL="0" indent="0">
              <a:buNone/>
            </a:pPr>
            <a:endParaRPr lang="fr-FR" dirty="0" smtClean="0"/>
          </a:p>
          <a:p>
            <a:r>
              <a:rPr lang="fr-FR" dirty="0" smtClean="0"/>
              <a:t>Tenue des audiences : un équilibre à trouver entre solennité et proximité, un équilibre à trouver entre procédure écrite et oralité …..</a:t>
            </a:r>
            <a:endParaRPr lang="fr-FR" dirty="0"/>
          </a:p>
        </p:txBody>
      </p:sp>
    </p:spTree>
    <p:extLst>
      <p:ext uri="{BB962C8B-B14F-4D97-AF65-F5344CB8AC3E}">
        <p14:creationId xmlns:p14="http://schemas.microsoft.com/office/powerpoint/2010/main" val="259936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5</a:t>
            </a:r>
            <a:r>
              <a:rPr lang="fr-FR" b="1" baseline="30000" dirty="0" smtClean="0"/>
              <a:t>ème</a:t>
            </a:r>
            <a:r>
              <a:rPr lang="fr-FR" b="1" dirty="0" smtClean="0"/>
              <a:t> autre critère : l’intelligibilité des décisions</a:t>
            </a:r>
            <a:endParaRPr lang="fr-FR" b="1" dirty="0"/>
          </a:p>
        </p:txBody>
      </p:sp>
      <p:sp>
        <p:nvSpPr>
          <p:cNvPr id="3" name="Espace réservé du contenu 2"/>
          <p:cNvSpPr>
            <a:spLocks noGrp="1"/>
          </p:cNvSpPr>
          <p:nvPr>
            <p:ph idx="1"/>
          </p:nvPr>
        </p:nvSpPr>
        <p:spPr/>
        <p:txBody>
          <a:bodyPr/>
          <a:lstStyle/>
          <a:p>
            <a:r>
              <a:rPr lang="fr-FR" dirty="0" smtClean="0"/>
              <a:t>Les décisions de justice doivent pouvoir être comprises par leurs destinataires, et pour qu’elles le soient elles doivent être compréhensibles,</a:t>
            </a:r>
          </a:p>
          <a:p>
            <a:pPr marL="0" indent="0">
              <a:buNone/>
            </a:pPr>
            <a:endParaRPr lang="fr-FR" dirty="0" smtClean="0"/>
          </a:p>
          <a:p>
            <a:pPr marL="0" indent="0">
              <a:buNone/>
            </a:pPr>
            <a:endParaRPr lang="fr-FR" dirty="0" smtClean="0"/>
          </a:p>
          <a:p>
            <a:r>
              <a:rPr lang="fr-FR" dirty="0" smtClean="0"/>
              <a:t>Un effort de rédaction a été entrepris, mais la marge de progrès reste importante, ne serait-ce que parce qu’il n’est pas toujours aisé d’écrire dans des termes simples des questions juridiques complexes.</a:t>
            </a:r>
          </a:p>
          <a:p>
            <a:pPr marL="0" indent="0">
              <a:buNone/>
            </a:pPr>
            <a:endParaRPr lang="fr-FR" dirty="0" smtClean="0"/>
          </a:p>
          <a:p>
            <a:r>
              <a:rPr lang="fr-FR" dirty="0" smtClean="0"/>
              <a:t>Un effort de motivation ?</a:t>
            </a:r>
            <a:endParaRPr lang="fr-FR" dirty="0"/>
          </a:p>
        </p:txBody>
      </p:sp>
    </p:spTree>
    <p:extLst>
      <p:ext uri="{BB962C8B-B14F-4D97-AF65-F5344CB8AC3E}">
        <p14:creationId xmlns:p14="http://schemas.microsoft.com/office/powerpoint/2010/main" val="370403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DES DECISIONS COMPREHENSIBLES ?</a:t>
            </a:r>
            <a:br>
              <a:rPr lang="fr-FR" dirty="0" smtClean="0"/>
            </a:br>
            <a:r>
              <a:rPr lang="fr-FR" dirty="0" smtClean="0"/>
              <a:t>Un exemple et des marges de progrès</a:t>
            </a:r>
            <a:endParaRPr lang="fr-FR" dirty="0"/>
          </a:p>
        </p:txBody>
      </p:sp>
      <p:sp>
        <p:nvSpPr>
          <p:cNvPr id="3" name="Espace réservé du contenu 2"/>
          <p:cNvSpPr>
            <a:spLocks noGrp="1"/>
          </p:cNvSpPr>
          <p:nvPr>
            <p:ph idx="1"/>
          </p:nvPr>
        </p:nvSpPr>
        <p:spPr>
          <a:xfrm>
            <a:off x="2589212" y="2133600"/>
            <a:ext cx="8915400" cy="4513690"/>
          </a:xfrm>
        </p:spPr>
        <p:txBody>
          <a:bodyPr>
            <a:normAutofit fontScale="40000" lnSpcReduction="20000"/>
          </a:bodyPr>
          <a:lstStyle/>
          <a:p>
            <a:pPr marL="0" indent="0" algn="ctr">
              <a:buNone/>
            </a:pPr>
            <a:r>
              <a:rPr lang="fr-FR" sz="3000" dirty="0" smtClean="0"/>
              <a:t>Avis du Conseil d’Etat du 9 décembre 2022, </a:t>
            </a:r>
            <a:r>
              <a:rPr lang="fr-FR" sz="3000" cap="small" dirty="0"/>
              <a:t>ASSOCIATION </a:t>
            </a:r>
            <a:r>
              <a:rPr lang="fr-FR" sz="3000" cap="small" dirty="0" smtClean="0"/>
              <a:t>SUD-ARTOIS POUR </a:t>
            </a:r>
            <a:r>
              <a:rPr lang="fr-FR" sz="3000" cap="small" dirty="0"/>
              <a:t>LA PROTECTION DE </a:t>
            </a:r>
            <a:r>
              <a:rPr lang="fr-FR" sz="3000" cap="small" dirty="0" smtClean="0"/>
              <a:t>L’ENVIRONNEMENT</a:t>
            </a:r>
            <a:endParaRPr lang="fr-FR" sz="3000" cap="small" dirty="0"/>
          </a:p>
          <a:p>
            <a:r>
              <a:rPr lang="fr-FR" sz="3500" b="1" dirty="0" smtClean="0"/>
              <a:t>Les questions posées :</a:t>
            </a:r>
          </a:p>
          <a:p>
            <a:pPr lvl="1"/>
            <a:r>
              <a:rPr lang="fr-FR" sz="3500" b="1" dirty="0" smtClean="0"/>
              <a:t>1°) </a:t>
            </a:r>
            <a:r>
              <a:rPr lang="fr-FR" sz="3500" b="1" dirty="0"/>
              <a:t>Lorsque l’autorité administrative est saisie d’une demande d’autorisation environnementale sur le fondement du 2° de l’article L.181-1 du code de l’environnement, suffit-il, pour qu’elle soit tenue d’exiger du pétitionnaire qu’il sollicite l’octroi de la dérogation prévue par le 4° du I de l’article L. 411-2 de ce code, que le projet soit susceptible d’entraîner la mutilation, la destruction ou la perturbation intentionnelle d’un seul spécimen d’une des espèces mentionnées dans les arrêtés ministériels du 23 avril 2007 et du 29 octobre 2009 visés ci-dessus ou la destruction, l’altération ou la dégradation d’un seul de leur habitat, ou faut-il que le projet soit susceptible d’entraîner ces atteintes sur une part significative de ces spécimens ou habitats, en tenant compte notamment de leur nombre et du régime de protection applicable aux espèces concernées </a:t>
            </a:r>
            <a:r>
              <a:rPr lang="fr-FR" sz="3500" b="1" dirty="0" smtClean="0"/>
              <a:t>?</a:t>
            </a:r>
          </a:p>
          <a:p>
            <a:pPr lvl="1"/>
            <a:r>
              <a:rPr lang="fr-FR" sz="3500" b="1" dirty="0" smtClean="0"/>
              <a:t>2°) Dans </a:t>
            </a:r>
            <a:r>
              <a:rPr lang="fr-FR" sz="3500" b="1" dirty="0"/>
              <a:t>chacune de ces hypothèses, l’autorité administrative </a:t>
            </a:r>
            <a:r>
              <a:rPr lang="fr-FR" sz="3500" b="1" dirty="0" err="1"/>
              <a:t>doit-elle</a:t>
            </a:r>
            <a:r>
              <a:rPr lang="fr-FR" sz="3500" b="1" dirty="0"/>
              <a:t> tenir compte de la probabilité de réalisation du risque d’atteinte à ces espèces ou des effets prévisibles des mesures proposées par le pétitionnaire tendant à éviter, réduire ou compenser les incidences du projet </a:t>
            </a:r>
            <a:r>
              <a:rPr lang="fr-FR" sz="3500" b="1" dirty="0" smtClean="0"/>
              <a:t>?</a:t>
            </a:r>
            <a:endParaRPr lang="fr-FR" sz="3500" b="1" dirty="0"/>
          </a:p>
          <a:p>
            <a:pPr lvl="1"/>
            <a:endParaRPr lang="fr-FR" sz="3500" dirty="0" smtClean="0"/>
          </a:p>
          <a:p>
            <a:r>
              <a:rPr lang="fr-FR" sz="3500" b="1" dirty="0" smtClean="0"/>
              <a:t>Traduction :   Il est, en principe interdit de porter atteinte à une espèce protégée ou à son habitat. Lorsqu’un projet d’éoliennes présente un risque en la matière, le constructeur doit demander une dérogation. Doit-il le faire lorsqu’un seul spécimen ou un seul habitat est concerné, ou seulement lorsque leur nombre est significatif. 2</a:t>
            </a:r>
            <a:r>
              <a:rPr lang="fr-FR" sz="3500" b="1" baseline="30000" dirty="0" smtClean="0"/>
              <a:t>ème</a:t>
            </a:r>
            <a:r>
              <a:rPr lang="fr-FR" sz="3500" b="1" dirty="0" smtClean="0"/>
              <a:t> question : pour délivrer la dérogation, l’administration </a:t>
            </a:r>
            <a:r>
              <a:rPr lang="fr-FR" sz="3500" b="1" dirty="0" err="1" smtClean="0"/>
              <a:t>doit-elle</a:t>
            </a:r>
            <a:r>
              <a:rPr lang="fr-FR" sz="3500" b="1" dirty="0" smtClean="0"/>
              <a:t> tenir compte des mesures compensatoires ou d’évitement ?</a:t>
            </a:r>
            <a:endParaRPr lang="fr-FR" sz="3500" b="1" dirty="0"/>
          </a:p>
          <a:p>
            <a:pPr lvl="1"/>
            <a:endParaRPr lang="fr-FR" dirty="0"/>
          </a:p>
        </p:txBody>
      </p:sp>
    </p:spTree>
    <p:extLst>
      <p:ext uri="{BB962C8B-B14F-4D97-AF65-F5344CB8AC3E}">
        <p14:creationId xmlns:p14="http://schemas.microsoft.com/office/powerpoint/2010/main" val="194407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5402" y="389615"/>
            <a:ext cx="9601196" cy="954156"/>
          </a:xfrm>
        </p:spPr>
        <p:txBody>
          <a:bodyPr>
            <a:normAutofit fontScale="90000"/>
          </a:bodyPr>
          <a:lstStyle/>
          <a:p>
            <a:pPr algn="ctr"/>
            <a:r>
              <a:rPr lang="fr-FR" cap="small" dirty="0" smtClean="0"/>
              <a:t>Des décisions compréhensibles ?</a:t>
            </a:r>
            <a:br>
              <a:rPr lang="fr-FR" cap="small" dirty="0" smtClean="0"/>
            </a:br>
            <a:r>
              <a:rPr lang="fr-FR" sz="2200" cap="small" dirty="0" smtClean="0"/>
              <a:t>La réponse du conseil </a:t>
            </a:r>
            <a:r>
              <a:rPr lang="fr-FR" sz="2200" cap="small" dirty="0" err="1" smtClean="0"/>
              <a:t>d’etat</a:t>
            </a:r>
            <a:endParaRPr lang="fr-FR" sz="2200" cap="small" dirty="0"/>
          </a:p>
        </p:txBody>
      </p:sp>
      <p:sp>
        <p:nvSpPr>
          <p:cNvPr id="3" name="Espace réservé du texte 2"/>
          <p:cNvSpPr>
            <a:spLocks noGrp="1"/>
          </p:cNvSpPr>
          <p:nvPr>
            <p:ph type="body" idx="1"/>
          </p:nvPr>
        </p:nvSpPr>
        <p:spPr>
          <a:xfrm>
            <a:off x="839788" y="1232453"/>
            <a:ext cx="5157787" cy="389614"/>
          </a:xfrm>
        </p:spPr>
        <p:txBody>
          <a:bodyPr>
            <a:normAutofit fontScale="70000" lnSpcReduction="20000"/>
          </a:bodyPr>
          <a:lstStyle/>
          <a:p>
            <a:r>
              <a:rPr lang="fr-FR" dirty="0" smtClean="0"/>
              <a:t>Texte de la décision du Conseil d’Etat (extrait)</a:t>
            </a:r>
            <a:endParaRPr lang="fr-FR" dirty="0"/>
          </a:p>
        </p:txBody>
      </p:sp>
      <p:sp>
        <p:nvSpPr>
          <p:cNvPr id="4" name="Espace réservé du contenu 3"/>
          <p:cNvSpPr>
            <a:spLocks noGrp="1"/>
          </p:cNvSpPr>
          <p:nvPr>
            <p:ph sz="half" idx="2"/>
          </p:nvPr>
        </p:nvSpPr>
        <p:spPr>
          <a:xfrm>
            <a:off x="1014413" y="1622068"/>
            <a:ext cx="5157787" cy="4635608"/>
          </a:xfrm>
        </p:spPr>
        <p:txBody>
          <a:bodyPr>
            <a:normAutofit fontScale="25000" lnSpcReduction="20000"/>
          </a:bodyPr>
          <a:lstStyle/>
          <a:p>
            <a:pPr algn="just"/>
            <a:r>
              <a:rPr lang="fr-FR" sz="4800" dirty="0"/>
              <a:t>4. Le système de protection des espèces résultant des dispositions citées ci-dessus, qui concerne les espèces de mammifères terrestres et d’oiseaux figurant sur les </a:t>
            </a:r>
            <a:r>
              <a:rPr lang="fr-FR" sz="4800" dirty="0" smtClean="0"/>
              <a:t>listes fixées </a:t>
            </a:r>
            <a:r>
              <a:rPr lang="fr-FR" sz="4800" dirty="0"/>
              <a:t>par les arrêtés du 23 avril 2007 et du 29 octobre 2009, impose d’examiner si </a:t>
            </a:r>
            <a:r>
              <a:rPr lang="fr-FR" sz="4800" dirty="0" smtClean="0"/>
              <a:t>l’obtention d’une </a:t>
            </a:r>
            <a:r>
              <a:rPr lang="fr-FR" sz="4800" dirty="0"/>
              <a:t>dérogation est nécessaire dès lors que des spécimens de l’espèce concernée sont présents dans la zone du projet, sans que l’applicabilité du régime de protection dépende, à ce stade, ni du nombre de ces spécimens, ni de l’état de conservation des espèces protégées présentes.</a:t>
            </a:r>
          </a:p>
          <a:p>
            <a:pPr algn="just"/>
            <a:r>
              <a:rPr lang="fr-FR" sz="4800" dirty="0"/>
              <a:t>5. Le pétitionnaire doit obtenir une dérogation « espèces protégées » si le risque que le projet comporte pour les espèces protégées est suffisamment caractérisé. A ce titre, les mesures d’évitement et de réduction des atteintes portées aux espèces protégées proposées par le pétitionnaire doivent être prises en compte. Dans l’hypothèse où les mesures </a:t>
            </a:r>
            <a:r>
              <a:rPr lang="fr-FR" sz="4800" dirty="0" smtClean="0"/>
              <a:t>d’évitement et </a:t>
            </a:r>
            <a:r>
              <a:rPr lang="fr-FR" sz="4800" dirty="0"/>
              <a:t>de réduction proposées présentent, sous le contrôle de l’administration, des </a:t>
            </a:r>
            <a:r>
              <a:rPr lang="fr-FR" sz="4800" dirty="0" smtClean="0"/>
              <a:t>garanties d’effectivité </a:t>
            </a:r>
            <a:r>
              <a:rPr lang="fr-FR" sz="4800" dirty="0"/>
              <a:t>telles qu’elles permettent de diminuer le risque pour les espèces au point </a:t>
            </a:r>
            <a:r>
              <a:rPr lang="fr-FR" sz="4800" dirty="0" smtClean="0"/>
              <a:t>qu’il apparaisse </a:t>
            </a:r>
            <a:r>
              <a:rPr lang="fr-FR" sz="4800" dirty="0"/>
              <a:t>comme n’étant pas suffisamment caractérisé, il n’est pas nécessaire de </a:t>
            </a:r>
            <a:r>
              <a:rPr lang="fr-FR" sz="4800" dirty="0" smtClean="0"/>
              <a:t>solliciter une </a:t>
            </a:r>
            <a:r>
              <a:rPr lang="fr-FR" sz="4800" dirty="0"/>
              <a:t> dérogation « espèces protégées ».</a:t>
            </a:r>
          </a:p>
          <a:p>
            <a:pPr algn="just"/>
            <a:r>
              <a:rPr lang="fr-FR" sz="4800" dirty="0"/>
              <a:t>6. Pour déterminer, enfin, si une dérogation peut être accordée sur le fondement du 4° du I de l’article L. 411-2 du code de l’environnement, il appartient à </a:t>
            </a:r>
            <a:r>
              <a:rPr lang="fr-FR" sz="4800" dirty="0" smtClean="0"/>
              <a:t>l’autorité </a:t>
            </a:r>
            <a:r>
              <a:rPr lang="fr-FR" sz="4800" dirty="0"/>
              <a:t> administrative, sous le contrôle du juge, de porter une appréciation qui prenne en compte l’ensemble des aspects mentionnés au point 3, parmi lesquels figurent les atteintes que le projet est susceptible de porter aux espèces protégées, compte tenu, notamment, des mesures d’évitement, réduction et compensation proposées par le pétitionnaire, et de l’état de conservation des espèces concernées.</a:t>
            </a:r>
          </a:p>
          <a:p>
            <a:endParaRPr lang="fr-FR" dirty="0"/>
          </a:p>
        </p:txBody>
      </p:sp>
      <p:sp>
        <p:nvSpPr>
          <p:cNvPr id="5" name="Espace réservé du texte 4"/>
          <p:cNvSpPr>
            <a:spLocks noGrp="1"/>
          </p:cNvSpPr>
          <p:nvPr>
            <p:ph type="body" sz="quarter" idx="3"/>
          </p:nvPr>
        </p:nvSpPr>
        <p:spPr>
          <a:xfrm>
            <a:off x="6172200" y="1232454"/>
            <a:ext cx="5183188" cy="461174"/>
          </a:xfrm>
        </p:spPr>
        <p:txBody>
          <a:bodyPr/>
          <a:lstStyle/>
          <a:p>
            <a:r>
              <a:rPr lang="fr-FR" dirty="0"/>
              <a:t>C</a:t>
            </a:r>
            <a:r>
              <a:rPr lang="fr-FR" dirty="0" smtClean="0"/>
              <a:t>ommuniqué de presse</a:t>
            </a:r>
            <a:endParaRPr lang="fr-FR" dirty="0"/>
          </a:p>
        </p:txBody>
      </p:sp>
      <p:sp>
        <p:nvSpPr>
          <p:cNvPr id="6" name="Espace réservé du contenu 5"/>
          <p:cNvSpPr>
            <a:spLocks noGrp="1"/>
          </p:cNvSpPr>
          <p:nvPr>
            <p:ph sz="quarter" idx="4"/>
          </p:nvPr>
        </p:nvSpPr>
        <p:spPr>
          <a:xfrm>
            <a:off x="6235811" y="1749287"/>
            <a:ext cx="5183188" cy="4738769"/>
          </a:xfrm>
        </p:spPr>
        <p:txBody>
          <a:bodyPr>
            <a:noAutofit/>
          </a:bodyPr>
          <a:lstStyle/>
          <a:p>
            <a:r>
              <a:rPr lang="fr-FR" sz="1300" dirty="0"/>
              <a:t>Le Conseil d’État précise tout d’abord que le responsable du projet doit examiner si l’obtention d’une dérogation est nécessaire : cet examen s’impose dès lors que des spécimens de l’espèce concernée sont présents dans la zone du projet, et il n’est tenu compte, à ce stade de l’examen, </a:t>
            </a:r>
            <a:r>
              <a:rPr lang="fr-FR" sz="1300" dirty="0" smtClean="0"/>
              <a:t>ni du</a:t>
            </a:r>
            <a:r>
              <a:rPr lang="fr-FR" sz="1300" dirty="0"/>
              <a:t> nombre de ces spécimens, ni de l’état de conservation des espèces </a:t>
            </a:r>
            <a:r>
              <a:rPr lang="fr-FR" sz="1300" dirty="0" smtClean="0"/>
              <a:t>protégées présentes.</a:t>
            </a:r>
          </a:p>
          <a:p>
            <a:r>
              <a:rPr lang="fr-FR" sz="1300" dirty="0" smtClean="0"/>
              <a:t>Ensuite</a:t>
            </a:r>
            <a:r>
              <a:rPr lang="fr-FR" sz="1300" dirty="0"/>
              <a:t>, le Conseil d’État précise que le responsable du projet devra obtenir une dérogation « espèces protégées » si l’atteinte aux espèces protégées est « suffisamment caractérisée ». </a:t>
            </a:r>
            <a:r>
              <a:rPr lang="fr-FR" sz="1300" dirty="0" smtClean="0"/>
              <a:t>Pour démontrer</a:t>
            </a:r>
            <a:r>
              <a:rPr lang="fr-FR" sz="1300" dirty="0"/>
              <a:t> que cette atteinte n’est pas « suffisamment caractérisée » et qu’il n’a donc pas besoin d’une dérogation, il peut tenir compte des mesures permettant d’éviter le risque, mais aussi des </a:t>
            </a:r>
            <a:r>
              <a:rPr lang="fr-FR" sz="1300" dirty="0" smtClean="0"/>
              <a:t>mesures permettant de le réduire. </a:t>
            </a:r>
          </a:p>
          <a:p>
            <a:r>
              <a:rPr lang="fr-FR" sz="1300" dirty="0" smtClean="0"/>
              <a:t>Enfin</a:t>
            </a:r>
            <a:r>
              <a:rPr lang="fr-FR" sz="1300" dirty="0"/>
              <a:t>, s’agissant de l’octroi de la dérogation elle-même, l’administration tiendra notamment compte des mesures d’évitement, de réduction et de compensation prévues, et de l’état de conservation des espèces concernées. Et comme pour toute décision </a:t>
            </a:r>
            <a:r>
              <a:rPr lang="fr-FR" sz="1300" dirty="0" smtClean="0"/>
              <a:t>de l’administration, le juge administratif pourra être saisi pour</a:t>
            </a:r>
            <a:r>
              <a:rPr lang="fr-FR" sz="1300" dirty="0"/>
              <a:t> contrôler que la décision finale prise est bien conforme au droit.</a:t>
            </a:r>
          </a:p>
          <a:p>
            <a:endParaRPr lang="fr-FR" sz="1400" dirty="0"/>
          </a:p>
        </p:txBody>
      </p:sp>
    </p:spTree>
    <p:extLst>
      <p:ext uri="{BB962C8B-B14F-4D97-AF65-F5344CB8AC3E}">
        <p14:creationId xmlns:p14="http://schemas.microsoft.com/office/powerpoint/2010/main" val="282486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365760"/>
            <a:ext cx="8911687" cy="1502797"/>
          </a:xfrm>
        </p:spPr>
        <p:txBody>
          <a:bodyPr>
            <a:normAutofit fontScale="90000"/>
          </a:bodyPr>
          <a:lstStyle/>
          <a:p>
            <a:pPr algn="ctr"/>
            <a:r>
              <a:rPr lang="fr-FR" b="1" dirty="0" smtClean="0"/>
              <a:t>6</a:t>
            </a:r>
            <a:r>
              <a:rPr lang="fr-FR" b="1" baseline="30000" dirty="0" smtClean="0"/>
              <a:t>ème</a:t>
            </a:r>
            <a:r>
              <a:rPr lang="fr-FR" b="1" dirty="0" smtClean="0"/>
              <a:t> autre critère : l’effectivité des décisions de justice et la possibilité d’en obtenir l’exécution</a:t>
            </a:r>
            <a:endParaRPr lang="fr-FR" b="1" dirty="0"/>
          </a:p>
        </p:txBody>
      </p:sp>
      <p:sp>
        <p:nvSpPr>
          <p:cNvPr id="3" name="Espace réservé du contenu 2"/>
          <p:cNvSpPr>
            <a:spLocks noGrp="1"/>
          </p:cNvSpPr>
          <p:nvPr>
            <p:ph idx="1"/>
          </p:nvPr>
        </p:nvSpPr>
        <p:spPr>
          <a:xfrm>
            <a:off x="2504661" y="2133600"/>
            <a:ext cx="8999951" cy="4330810"/>
          </a:xfrm>
        </p:spPr>
        <p:txBody>
          <a:bodyPr>
            <a:noAutofit/>
          </a:bodyPr>
          <a:lstStyle/>
          <a:p>
            <a:r>
              <a:rPr lang="fr-FR" dirty="0" smtClean="0"/>
              <a:t>La possibilité ouverte au juge d’adresser des injonctions à l’administration</a:t>
            </a:r>
          </a:p>
          <a:p>
            <a:pPr marL="0" indent="0">
              <a:buNone/>
            </a:pPr>
            <a:endParaRPr lang="fr-FR" dirty="0" smtClean="0"/>
          </a:p>
          <a:p>
            <a:r>
              <a:rPr lang="fr-FR" dirty="0" smtClean="0"/>
              <a:t>La possibilité pour le justiciable de s’adresser au juge pour obtenir l’exécution de la décision qui lui donne satisfaction contre l’administration, qu’il y ait ou non injonction : une phase administrative, puis une phase juridictionnelle qui permet de prononcé d’astreinte</a:t>
            </a:r>
          </a:p>
          <a:p>
            <a:pPr marL="457200" lvl="1" indent="0">
              <a:buNone/>
            </a:pPr>
            <a:endParaRPr lang="fr-FR" sz="1800" dirty="0" smtClean="0"/>
          </a:p>
          <a:p>
            <a:r>
              <a:rPr lang="fr-FR" dirty="0" smtClean="0"/>
              <a:t>Une mise en œuvre très dépendante des moyens accordés dans les juridictions pour assurer cette exécution</a:t>
            </a:r>
          </a:p>
          <a:p>
            <a:pPr marL="0" indent="0">
              <a:buNone/>
            </a:pPr>
            <a:endParaRPr lang="fr-FR" dirty="0" smtClean="0"/>
          </a:p>
          <a:p>
            <a:r>
              <a:rPr lang="fr-FR" dirty="0" smtClean="0"/>
              <a:t>Une mise en œuvre facilitée par des décisions juridictionnelles claires, voire inventives </a:t>
            </a:r>
          </a:p>
          <a:p>
            <a:endParaRPr lang="fr-FR" dirty="0"/>
          </a:p>
        </p:txBody>
      </p:sp>
    </p:spTree>
    <p:extLst>
      <p:ext uri="{BB962C8B-B14F-4D97-AF65-F5344CB8AC3E}">
        <p14:creationId xmlns:p14="http://schemas.microsoft.com/office/powerpoint/2010/main" val="238566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t>La justice administrative – brève présentation</a:t>
            </a:r>
            <a:endParaRPr lang="fr-FR" b="1" dirty="0"/>
          </a:p>
        </p:txBody>
      </p:sp>
      <p:sp>
        <p:nvSpPr>
          <p:cNvPr id="3" name="Espace réservé du contenu 2"/>
          <p:cNvSpPr>
            <a:spLocks noGrp="1"/>
          </p:cNvSpPr>
          <p:nvPr>
            <p:ph idx="1"/>
          </p:nvPr>
        </p:nvSpPr>
        <p:spPr/>
        <p:txBody>
          <a:bodyPr>
            <a:normAutofit lnSpcReduction="10000"/>
          </a:bodyPr>
          <a:lstStyle/>
          <a:p>
            <a:r>
              <a:rPr lang="fr-FR" dirty="0" smtClean="0"/>
              <a:t>Rôle : traiter les affaires qui mettent en cause la plupart des administrations (Etat, collectivités territoriales, hôpitaux publics, établissements publics….). A la différence des juridictions judiciaires, qui traitent des affaires civiles, entre particuliers, commerciales ou pénales….</a:t>
            </a:r>
          </a:p>
          <a:p>
            <a:pPr marL="0" indent="0">
              <a:buNone/>
            </a:pPr>
            <a:endParaRPr lang="fr-FR" dirty="0" smtClean="0"/>
          </a:p>
          <a:p>
            <a:r>
              <a:rPr lang="fr-FR" dirty="0" smtClean="0"/>
              <a:t>Il existe donc 2 ordres de juridictions en France, et la distinction entre les affaires relevant de l’un ou l’autre n’est pas toujours simple, d’où un problème de qualité intrinsèque à cette organisation pour les justiciables qui peuvent ne pas savoir quelle juridiction saisir.</a:t>
            </a:r>
          </a:p>
          <a:p>
            <a:pPr marL="0" indent="0">
              <a:buNone/>
            </a:pPr>
            <a:endParaRPr lang="fr-FR" dirty="0" smtClean="0"/>
          </a:p>
          <a:p>
            <a:r>
              <a:rPr lang="fr-FR" dirty="0" smtClean="0"/>
              <a:t>Une organisation pyramidale : 42 tribunaux administratifs, 9 cours administratives d’appel, 1 Conseil d’Etat. </a:t>
            </a:r>
          </a:p>
          <a:p>
            <a:pPr marL="0" indent="0">
              <a:buNone/>
            </a:pPr>
            <a:endParaRPr lang="fr-FR" dirty="0"/>
          </a:p>
        </p:txBody>
      </p:sp>
    </p:spTree>
    <p:extLst>
      <p:ext uri="{BB962C8B-B14F-4D97-AF65-F5344CB8AC3E}">
        <p14:creationId xmlns:p14="http://schemas.microsoft.com/office/powerpoint/2010/main" val="258565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1509490"/>
          </a:xfrm>
        </p:spPr>
        <p:txBody>
          <a:bodyPr>
            <a:normAutofit/>
          </a:bodyPr>
          <a:lstStyle/>
          <a:p>
            <a:pPr algn="ctr"/>
            <a:r>
              <a:rPr lang="fr-FR" sz="2800" b="1" dirty="0" smtClean="0"/>
              <a:t>6</a:t>
            </a:r>
            <a:r>
              <a:rPr lang="fr-FR" sz="2800" b="1" baseline="30000" dirty="0" smtClean="0"/>
              <a:t>ème</a:t>
            </a:r>
            <a:r>
              <a:rPr lang="fr-FR" sz="2800" b="1" dirty="0" smtClean="0"/>
              <a:t> autre critère : l’acceptabilité sociale des décisions de justice et la confiance dans l’institution</a:t>
            </a:r>
            <a:endParaRPr lang="fr-FR" sz="2800" b="1" dirty="0"/>
          </a:p>
        </p:txBody>
      </p:sp>
      <p:sp>
        <p:nvSpPr>
          <p:cNvPr id="3" name="Espace réservé du contenu 2"/>
          <p:cNvSpPr>
            <a:spLocks noGrp="1"/>
          </p:cNvSpPr>
          <p:nvPr>
            <p:ph idx="1"/>
          </p:nvPr>
        </p:nvSpPr>
        <p:spPr>
          <a:xfrm>
            <a:off x="2589212" y="2133600"/>
            <a:ext cx="8915400" cy="4609106"/>
          </a:xfrm>
        </p:spPr>
        <p:txBody>
          <a:bodyPr>
            <a:normAutofit fontScale="92500" lnSpcReduction="20000"/>
          </a:bodyPr>
          <a:lstStyle/>
          <a:p>
            <a:r>
              <a:rPr lang="fr-FR" sz="1900" dirty="0" smtClean="0"/>
              <a:t>La confiance ne peut procéder que d’une combinaison de l’ensemble des autres critères de qualité : pour que les décisions soient acceptées, elles doivent pouvoir avoir donné lieu à une saisine aisée du juge, elles doivent être indiscutables juridiquement parlant, elles doivent intervenir dans un délai raisonnable à l’échelle du justiciable, elles doivent être prévisibles, procéder d’une relation équilibrée entre les parties au procès, être lisibles, et effectives…… Vaste programme !</a:t>
            </a:r>
          </a:p>
          <a:p>
            <a:endParaRPr lang="fr-FR" dirty="0"/>
          </a:p>
          <a:p>
            <a:r>
              <a:rPr lang="fr-FR" dirty="0" smtClean="0"/>
              <a:t>Mais surtout les décisions doivent procéder d’une réflexion constante sur le rôle de la justice (ex. des contentieux sociaux ?)</a:t>
            </a:r>
          </a:p>
          <a:p>
            <a:pPr marL="0" indent="0">
              <a:buNone/>
            </a:pPr>
            <a:endParaRPr lang="fr-FR" dirty="0" smtClean="0"/>
          </a:p>
          <a:p>
            <a:r>
              <a:rPr lang="fr-FR" dirty="0" smtClean="0"/>
              <a:t>Elles doivent relever d’une justice indépendante objectivement et subjectivement</a:t>
            </a:r>
          </a:p>
          <a:p>
            <a:pPr marL="0" indent="0">
              <a:buNone/>
            </a:pPr>
            <a:endParaRPr lang="fr-FR" dirty="0" smtClean="0"/>
          </a:p>
          <a:p>
            <a:r>
              <a:rPr lang="fr-FR" dirty="0" smtClean="0"/>
              <a:t>Et elles doivent concourir à donner le </a:t>
            </a:r>
            <a:r>
              <a:rPr lang="fr-FR" dirty="0" smtClean="0"/>
              <a:t>sentiment </a:t>
            </a:r>
            <a:r>
              <a:rPr lang="fr-FR" dirty="0" smtClean="0"/>
              <a:t>d’une </a:t>
            </a:r>
            <a:r>
              <a:rPr lang="fr-FR" dirty="0" smtClean="0"/>
              <a:t>coïncidence </a:t>
            </a:r>
            <a:r>
              <a:rPr lang="fr-FR" dirty="0" smtClean="0"/>
              <a:t>entre droit et équité.</a:t>
            </a:r>
            <a:endParaRPr lang="fr-FR" dirty="0"/>
          </a:p>
        </p:txBody>
      </p:sp>
    </p:spTree>
    <p:extLst>
      <p:ext uri="{BB962C8B-B14F-4D97-AF65-F5344CB8AC3E}">
        <p14:creationId xmlns:p14="http://schemas.microsoft.com/office/powerpoint/2010/main" val="370653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La qualité de la justice : quelques préalables</a:t>
            </a:r>
            <a:endParaRPr lang="fr-FR" b="1" dirty="0"/>
          </a:p>
        </p:txBody>
      </p:sp>
      <p:sp>
        <p:nvSpPr>
          <p:cNvPr id="3" name="Espace réservé du contenu 2"/>
          <p:cNvSpPr>
            <a:spLocks noGrp="1"/>
          </p:cNvSpPr>
          <p:nvPr>
            <p:ph idx="1"/>
          </p:nvPr>
        </p:nvSpPr>
        <p:spPr/>
        <p:txBody>
          <a:bodyPr>
            <a:normAutofit/>
          </a:bodyPr>
          <a:lstStyle/>
          <a:p>
            <a:r>
              <a:rPr lang="fr-FR" sz="2000" dirty="0" smtClean="0"/>
              <a:t>S’interroger sur la qualité de la justice suppose de s’interroger sur sa finalité : s’agit-il d’une finalité courte - la résolution d’une somme de conflits identifiés-, ou d’une finalité longue – la justice vue comme facteur d’apaisement et de paix sociale- ?</a:t>
            </a:r>
          </a:p>
          <a:p>
            <a:pPr marL="0" indent="0">
              <a:buNone/>
            </a:pPr>
            <a:endParaRPr lang="fr-FR" sz="2000" dirty="0" smtClean="0"/>
          </a:p>
          <a:p>
            <a:r>
              <a:rPr lang="fr-FR" sz="2000" dirty="0" smtClean="0"/>
              <a:t>S’interroger sur la qualité de la justice suppose de s’interroger sur les critères de cette qualité</a:t>
            </a:r>
          </a:p>
          <a:p>
            <a:pPr marL="0" indent="0">
              <a:buNone/>
            </a:pPr>
            <a:endParaRPr lang="fr-FR" sz="2000" dirty="0" smtClean="0"/>
          </a:p>
          <a:p>
            <a:r>
              <a:rPr lang="fr-FR" sz="2000" dirty="0" smtClean="0"/>
              <a:t>S’interroger sur la qualité de la justice suppose de s’interroger sur les instruments de mesure de cette qualité</a:t>
            </a:r>
            <a:endParaRPr lang="fr-FR" sz="2000" dirty="0"/>
          </a:p>
        </p:txBody>
      </p:sp>
    </p:spTree>
    <p:extLst>
      <p:ext uri="{BB962C8B-B14F-4D97-AF65-F5344CB8AC3E}">
        <p14:creationId xmlns:p14="http://schemas.microsoft.com/office/powerpoint/2010/main" val="10774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Le critère historique : la qualité juridique des décisions</a:t>
            </a:r>
            <a:endParaRPr lang="fr-FR" b="1" dirty="0"/>
          </a:p>
        </p:txBody>
      </p:sp>
      <p:sp>
        <p:nvSpPr>
          <p:cNvPr id="3" name="Espace réservé du contenu 2"/>
          <p:cNvSpPr>
            <a:spLocks noGrp="1"/>
          </p:cNvSpPr>
          <p:nvPr>
            <p:ph idx="1"/>
          </p:nvPr>
        </p:nvSpPr>
        <p:spPr/>
        <p:txBody>
          <a:bodyPr>
            <a:normAutofit/>
          </a:bodyPr>
          <a:lstStyle/>
          <a:p>
            <a:r>
              <a:rPr lang="fr-FR" sz="2000" dirty="0" smtClean="0"/>
              <a:t>Une recherche certaine de qualité juridique :</a:t>
            </a:r>
          </a:p>
          <a:p>
            <a:pPr lvl="1"/>
            <a:r>
              <a:rPr lang="fr-FR" dirty="0" smtClean="0"/>
              <a:t>Recrutement sélectif et formation des magistrats,</a:t>
            </a:r>
          </a:p>
          <a:p>
            <a:pPr lvl="1"/>
            <a:r>
              <a:rPr lang="fr-FR" dirty="0" smtClean="0"/>
              <a:t>Mise à disposition de bases de données performantes</a:t>
            </a:r>
          </a:p>
          <a:p>
            <a:pPr lvl="1"/>
            <a:r>
              <a:rPr lang="fr-FR" dirty="0" smtClean="0"/>
              <a:t>Un souci de motivation </a:t>
            </a:r>
          </a:p>
          <a:p>
            <a:pPr marL="457200" lvl="1" indent="0">
              <a:buNone/>
            </a:pPr>
            <a:endParaRPr lang="fr-FR" dirty="0" smtClean="0"/>
          </a:p>
          <a:p>
            <a:pPr marL="457200" lvl="1" indent="0">
              <a:buNone/>
            </a:pPr>
            <a:endParaRPr lang="fr-FR" dirty="0" smtClean="0"/>
          </a:p>
          <a:p>
            <a:r>
              <a:rPr lang="fr-FR" sz="2000" dirty="0" smtClean="0"/>
              <a:t>Mais qui ne va pas sans poser de questions :</a:t>
            </a:r>
          </a:p>
          <a:p>
            <a:pPr lvl="1"/>
            <a:r>
              <a:rPr lang="fr-FR" dirty="0" smtClean="0"/>
              <a:t>Comment mesurer cette qualité juridique ?</a:t>
            </a:r>
          </a:p>
          <a:p>
            <a:pPr lvl="1"/>
            <a:r>
              <a:rPr lang="fr-FR" dirty="0" smtClean="0"/>
              <a:t>Et surtout, peut-on réduire la notion de qualité à sa dimension juridique ? </a:t>
            </a:r>
            <a:endParaRPr lang="fr-FR" dirty="0"/>
          </a:p>
        </p:txBody>
      </p:sp>
    </p:spTree>
    <p:extLst>
      <p:ext uri="{BB962C8B-B14F-4D97-AF65-F5344CB8AC3E}">
        <p14:creationId xmlns:p14="http://schemas.microsoft.com/office/powerpoint/2010/main" val="381368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4590" y="595713"/>
            <a:ext cx="10515600" cy="1097915"/>
          </a:xfrm>
        </p:spPr>
        <p:txBody>
          <a:bodyPr>
            <a:normAutofit fontScale="90000"/>
          </a:bodyPr>
          <a:lstStyle/>
          <a:p>
            <a:pPr algn="ctr"/>
            <a:r>
              <a:rPr lang="fr-FR" sz="2800" b="1" dirty="0" smtClean="0"/>
              <a:t>La qualité juridique des décisions : un seul outil de mesure, de portée limitée : le taux de confirmation par la juridiction supérieure</a:t>
            </a:r>
            <a:endParaRPr lang="fr-FR" sz="2800" b="1"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7296" y="1719347"/>
            <a:ext cx="10880534" cy="4538330"/>
          </a:xfrm>
        </p:spPr>
      </p:pic>
    </p:spTree>
    <p:extLst>
      <p:ext uri="{BB962C8B-B14F-4D97-AF65-F5344CB8AC3E}">
        <p14:creationId xmlns:p14="http://schemas.microsoft.com/office/powerpoint/2010/main" val="2425168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t>La qualité juridique, les limites de l’approche quantitative</a:t>
            </a:r>
            <a:endParaRPr lang="fr-FR" b="1" dirty="0"/>
          </a:p>
        </p:txBody>
      </p:sp>
      <p:sp>
        <p:nvSpPr>
          <p:cNvPr id="3" name="Espace réservé du contenu 2"/>
          <p:cNvSpPr>
            <a:spLocks noGrp="1"/>
          </p:cNvSpPr>
          <p:nvPr>
            <p:ph idx="1"/>
          </p:nvPr>
        </p:nvSpPr>
        <p:spPr/>
        <p:txBody>
          <a:bodyPr>
            <a:normAutofit lnSpcReduction="10000"/>
          </a:bodyPr>
          <a:lstStyle/>
          <a:p>
            <a:r>
              <a:rPr lang="fr-FR" dirty="0" smtClean="0"/>
              <a:t>Le tableau précédent mesure la qualité à travers le taux de maintien de la solution par la juridiction supérieure. Dans cet exemple, dans 78,8% des cas, le Conseil d’Etat a maintenu la solution de la CAA de Nancy,</a:t>
            </a:r>
          </a:p>
          <a:p>
            <a:pPr marL="0" indent="0">
              <a:buNone/>
            </a:pPr>
            <a:endParaRPr lang="fr-FR" dirty="0" smtClean="0"/>
          </a:p>
          <a:p>
            <a:r>
              <a:rPr lang="fr-FR" dirty="0" smtClean="0"/>
              <a:t>Mais ce taux n’est pas forcément révélateur de la qualité réelle, car pendant la même période, seulement 4,6% des décisions de la CAA ont fait l’objet d’un pourvoi et aucun indicateur ne permet de mesurer la qualité des 95,4% restants</a:t>
            </a:r>
          </a:p>
          <a:p>
            <a:pPr marL="0" indent="0">
              <a:buNone/>
            </a:pPr>
            <a:endParaRPr lang="fr-FR" dirty="0" smtClean="0"/>
          </a:p>
          <a:p>
            <a:r>
              <a:rPr lang="fr-FR" dirty="0" smtClean="0"/>
              <a:t>Au niveau des tribunaux administratifs les décisions sont maintenues par les CAA à hauteur de 80,9%, mais seulement 18,5% des jugements font l’objet d’un appel. Donc pas d’indicateur pour 81,5% des jugements.</a:t>
            </a:r>
          </a:p>
          <a:p>
            <a:endParaRPr lang="fr-FR" dirty="0"/>
          </a:p>
        </p:txBody>
      </p:sp>
    </p:spTree>
    <p:extLst>
      <p:ext uri="{BB962C8B-B14F-4D97-AF65-F5344CB8AC3E}">
        <p14:creationId xmlns:p14="http://schemas.microsoft.com/office/powerpoint/2010/main" val="1782202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La qualité de la justice</a:t>
            </a:r>
            <a:endParaRPr lang="fr-FR" b="1" dirty="0"/>
          </a:p>
        </p:txBody>
      </p:sp>
      <p:sp>
        <p:nvSpPr>
          <p:cNvPr id="3" name="Espace réservé du contenu 2"/>
          <p:cNvSpPr>
            <a:spLocks noGrp="1"/>
          </p:cNvSpPr>
          <p:nvPr>
            <p:ph idx="1"/>
          </p:nvPr>
        </p:nvSpPr>
        <p:spPr/>
        <p:txBody>
          <a:bodyPr>
            <a:normAutofit lnSpcReduction="10000"/>
          </a:bodyPr>
          <a:lstStyle/>
          <a:p>
            <a:r>
              <a:rPr lang="fr-FR" sz="2000" dirty="0" smtClean="0"/>
              <a:t>Réduire la qualité de la justice à la qualité juridique de ses décisions pourrait revenir à considérer que la justice n’est rendue qu’à l’intention de professionnels du droit,</a:t>
            </a:r>
          </a:p>
          <a:p>
            <a:pPr marL="0" indent="0">
              <a:buNone/>
            </a:pPr>
            <a:endParaRPr lang="fr-FR" sz="2000" dirty="0" smtClean="0"/>
          </a:p>
          <a:p>
            <a:r>
              <a:rPr lang="fr-FR" sz="2000" dirty="0" smtClean="0"/>
              <a:t>Or, la justice est un service public dont les destinataires sont les justiciables, administrations ou administrés, dans le cas de la justice administrative,</a:t>
            </a:r>
          </a:p>
          <a:p>
            <a:pPr marL="0" indent="0">
              <a:buNone/>
            </a:pPr>
            <a:endParaRPr lang="fr-FR" dirty="0" smtClean="0"/>
          </a:p>
          <a:p>
            <a:r>
              <a:rPr lang="fr-FR" sz="2000" dirty="0" smtClean="0"/>
              <a:t>Et d’autres critères que la seule qualité juridique doivent donc concourir à la définition d’un service de qualité pour ces justiciables…..</a:t>
            </a:r>
            <a:endParaRPr lang="fr-FR" sz="2000" dirty="0"/>
          </a:p>
        </p:txBody>
      </p:sp>
    </p:spTree>
    <p:extLst>
      <p:ext uri="{BB962C8B-B14F-4D97-AF65-F5344CB8AC3E}">
        <p14:creationId xmlns:p14="http://schemas.microsoft.com/office/powerpoint/2010/main" val="300087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t>La qualité de la justice administrative - critères</a:t>
            </a:r>
            <a:endParaRPr lang="fr-FR" b="1" dirty="0"/>
          </a:p>
        </p:txBody>
      </p:sp>
      <p:sp>
        <p:nvSpPr>
          <p:cNvPr id="3" name="Espace réservé du contenu 2"/>
          <p:cNvSpPr>
            <a:spLocks noGrp="1"/>
          </p:cNvSpPr>
          <p:nvPr>
            <p:ph idx="1"/>
          </p:nvPr>
        </p:nvSpPr>
        <p:spPr>
          <a:xfrm>
            <a:off x="1295401" y="2409245"/>
            <a:ext cx="9601195" cy="3466623"/>
          </a:xfrm>
        </p:spPr>
        <p:txBody>
          <a:bodyPr>
            <a:normAutofit fontScale="85000" lnSpcReduction="10000"/>
          </a:bodyPr>
          <a:lstStyle/>
          <a:p>
            <a:r>
              <a:rPr lang="fr-FR" b="1" dirty="0" smtClean="0"/>
              <a:t>Si la qualité juridique des décisions n’est que l’un des critères de la qualité du service…</a:t>
            </a:r>
          </a:p>
          <a:p>
            <a:pPr marL="0" indent="0">
              <a:buNone/>
            </a:pPr>
            <a:endParaRPr lang="fr-FR" b="1" dirty="0" smtClean="0"/>
          </a:p>
          <a:p>
            <a:r>
              <a:rPr lang="fr-FR" b="1" dirty="0" smtClean="0"/>
              <a:t>D’autres critères </a:t>
            </a:r>
            <a:r>
              <a:rPr lang="fr-FR" b="1" dirty="0"/>
              <a:t>-</a:t>
            </a:r>
            <a:r>
              <a:rPr lang="fr-FR" b="1" dirty="0" smtClean="0"/>
              <a:t>interdépendants- doivent </a:t>
            </a:r>
            <a:r>
              <a:rPr lang="fr-FR" b="1" dirty="0" smtClean="0"/>
              <a:t>être définis, d’un bout à l’autre du procès, voire même après :</a:t>
            </a:r>
          </a:p>
          <a:p>
            <a:pPr lvl="1"/>
            <a:r>
              <a:rPr lang="fr-FR" b="1" dirty="0" smtClean="0">
                <a:solidFill>
                  <a:srgbClr val="C00000"/>
                </a:solidFill>
              </a:rPr>
              <a:t>(1) La facilité de l’accès à la justice</a:t>
            </a:r>
          </a:p>
          <a:p>
            <a:pPr lvl="1"/>
            <a:r>
              <a:rPr lang="fr-FR" b="1" dirty="0" smtClean="0">
                <a:solidFill>
                  <a:schemeClr val="accent3">
                    <a:lumMod val="50000"/>
                  </a:schemeClr>
                </a:solidFill>
              </a:rPr>
              <a:t>(2)</a:t>
            </a:r>
            <a:r>
              <a:rPr lang="fr-FR" dirty="0" smtClean="0">
                <a:solidFill>
                  <a:schemeClr val="accent3">
                    <a:lumMod val="50000"/>
                  </a:schemeClr>
                </a:solidFill>
              </a:rPr>
              <a:t> </a:t>
            </a:r>
            <a:r>
              <a:rPr lang="fr-FR" b="1" dirty="0" smtClean="0">
                <a:solidFill>
                  <a:schemeClr val="accent3">
                    <a:lumMod val="50000"/>
                  </a:schemeClr>
                </a:solidFill>
              </a:rPr>
              <a:t>La célérité de la réponse du juge</a:t>
            </a:r>
          </a:p>
          <a:p>
            <a:pPr lvl="1"/>
            <a:r>
              <a:rPr lang="fr-FR" b="1" dirty="0" smtClean="0">
                <a:solidFill>
                  <a:srgbClr val="7030A0"/>
                </a:solidFill>
              </a:rPr>
              <a:t>(3) La prévisibilité de la réponse (sécurité juridique pour les justiciables)</a:t>
            </a:r>
          </a:p>
          <a:p>
            <a:pPr lvl="1"/>
            <a:r>
              <a:rPr lang="fr-FR" b="1" dirty="0" smtClean="0"/>
              <a:t>(4) </a:t>
            </a:r>
            <a:r>
              <a:rPr lang="fr-FR" b="1" dirty="0" smtClean="0">
                <a:solidFill>
                  <a:schemeClr val="accent2">
                    <a:lumMod val="50000"/>
                  </a:schemeClr>
                </a:solidFill>
              </a:rPr>
              <a:t>La qualité des relations entre le juge et les parties</a:t>
            </a:r>
          </a:p>
          <a:p>
            <a:pPr lvl="1"/>
            <a:r>
              <a:rPr lang="fr-FR" b="1" dirty="0" smtClean="0">
                <a:solidFill>
                  <a:srgbClr val="CB9935"/>
                </a:solidFill>
              </a:rPr>
              <a:t>(5) L’intelligibilité des décisions rendues</a:t>
            </a:r>
          </a:p>
          <a:p>
            <a:pPr lvl="1"/>
            <a:r>
              <a:rPr lang="fr-FR" b="1" dirty="0" smtClean="0">
                <a:solidFill>
                  <a:schemeClr val="accent5">
                    <a:lumMod val="50000"/>
                  </a:schemeClr>
                </a:solidFill>
              </a:rPr>
              <a:t>(6) La possibilité d’en obtenir l’exécution </a:t>
            </a:r>
          </a:p>
          <a:p>
            <a:pPr lvl="1"/>
            <a:r>
              <a:rPr lang="fr-FR" b="1" dirty="0" smtClean="0">
                <a:solidFill>
                  <a:srgbClr val="00B050"/>
                </a:solidFill>
              </a:rPr>
              <a:t>(7) La confiance mise dans l’institution</a:t>
            </a:r>
          </a:p>
          <a:p>
            <a:pPr lvl="1"/>
            <a:endParaRPr lang="fr-FR" dirty="0"/>
          </a:p>
        </p:txBody>
      </p:sp>
    </p:spTree>
    <p:extLst>
      <p:ext uri="{BB962C8B-B14F-4D97-AF65-F5344CB8AC3E}">
        <p14:creationId xmlns:p14="http://schemas.microsoft.com/office/powerpoint/2010/main" val="249050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 </a:t>
            </a:r>
            <a:r>
              <a:rPr lang="fr-FR" b="1" dirty="0" smtClean="0"/>
              <a:t>1</a:t>
            </a:r>
            <a:r>
              <a:rPr lang="fr-FR" b="1" baseline="30000" dirty="0" smtClean="0"/>
              <a:t>er</a:t>
            </a:r>
            <a:r>
              <a:rPr lang="fr-FR" b="1" dirty="0" smtClean="0"/>
              <a:t> autre critère : l’accessibilité de la justice</a:t>
            </a:r>
            <a:endParaRPr lang="fr-FR" b="1" dirty="0"/>
          </a:p>
        </p:txBody>
      </p:sp>
      <p:sp>
        <p:nvSpPr>
          <p:cNvPr id="3" name="Espace réservé du contenu 2"/>
          <p:cNvSpPr>
            <a:spLocks noGrp="1"/>
          </p:cNvSpPr>
          <p:nvPr>
            <p:ph idx="1"/>
          </p:nvPr>
        </p:nvSpPr>
        <p:spPr/>
        <p:txBody>
          <a:bodyPr>
            <a:normAutofit/>
          </a:bodyPr>
          <a:lstStyle/>
          <a:p>
            <a:endParaRPr lang="fr-FR" dirty="0" smtClean="0"/>
          </a:p>
          <a:p>
            <a:r>
              <a:rPr lang="fr-FR" dirty="0" smtClean="0"/>
              <a:t>Des règles formelles peu contraignantes</a:t>
            </a:r>
          </a:p>
          <a:p>
            <a:pPr marL="0" indent="0">
              <a:buNone/>
            </a:pPr>
            <a:endParaRPr lang="fr-FR" dirty="0" smtClean="0"/>
          </a:p>
          <a:p>
            <a:pPr marL="0" indent="0">
              <a:buNone/>
            </a:pPr>
            <a:endParaRPr lang="fr-FR" dirty="0" smtClean="0"/>
          </a:p>
          <a:p>
            <a:r>
              <a:rPr lang="fr-FR" dirty="0" smtClean="0"/>
              <a:t>Des outils numériques facilitateurs – la possibilité de se faire assister par un avocat, le cas échéant rémunéré grâce à l’aide juridictionnelle</a:t>
            </a:r>
          </a:p>
          <a:p>
            <a:pPr marL="0" indent="0">
              <a:buNone/>
            </a:pPr>
            <a:endParaRPr lang="fr-FR" dirty="0" smtClean="0"/>
          </a:p>
          <a:p>
            <a:pPr marL="0" indent="0">
              <a:buNone/>
            </a:pPr>
            <a:endParaRPr lang="fr-FR" dirty="0" smtClean="0"/>
          </a:p>
          <a:p>
            <a:r>
              <a:rPr lang="fr-FR" dirty="0" smtClean="0"/>
              <a:t>Mais des règles de compétence, de procédure et de fond réservées à des professionnels ? </a:t>
            </a:r>
            <a:endParaRPr lang="fr-FR" dirty="0"/>
          </a:p>
        </p:txBody>
      </p:sp>
    </p:spTree>
    <p:extLst>
      <p:ext uri="{BB962C8B-B14F-4D97-AF65-F5344CB8AC3E}">
        <p14:creationId xmlns:p14="http://schemas.microsoft.com/office/powerpoint/2010/main" val="4595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800</TotalTime>
  <Words>2513</Words>
  <Application>Microsoft Office PowerPoint</Application>
  <PresentationFormat>Grand écran</PresentationFormat>
  <Paragraphs>217</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Century Gothic</vt:lpstr>
      <vt:lpstr>Times New Roman</vt:lpstr>
      <vt:lpstr>Wingdings 3</vt:lpstr>
      <vt:lpstr>Brin</vt:lpstr>
      <vt:lpstr>    La qualité de la justice  (la justice administrative)</vt:lpstr>
      <vt:lpstr>La justice administrative – brève présentation</vt:lpstr>
      <vt:lpstr>La qualité de la justice : quelques préalables</vt:lpstr>
      <vt:lpstr>Le critère historique : la qualité juridique des décisions</vt:lpstr>
      <vt:lpstr>La qualité juridique des décisions : un seul outil de mesure, de portée limitée : le taux de confirmation par la juridiction supérieure</vt:lpstr>
      <vt:lpstr>La qualité juridique, les limites de l’approche quantitative</vt:lpstr>
      <vt:lpstr>La qualité de la justice</vt:lpstr>
      <vt:lpstr>La qualité de la justice administrative - critères</vt:lpstr>
      <vt:lpstr> 1er autre critère : l’accessibilité de la justice</vt:lpstr>
      <vt:lpstr>Les limites de l’accessibilité de la justice</vt:lpstr>
      <vt:lpstr>2ème autre critère : la célérité</vt:lpstr>
      <vt:lpstr>2ème autre critère : la célérité outils quantitatifs</vt:lpstr>
      <vt:lpstr>La célérité du procès : délais CAA de Nancy et ensemble des CAA de 2015 au 31 mars 2023</vt:lpstr>
      <vt:lpstr>3ème autre critère : la prévisibilité</vt:lpstr>
      <vt:lpstr>4ème autre critère : la qualité des relations des parties avec le juge</vt:lpstr>
      <vt:lpstr>5ème autre critère : l’intelligibilité des décisions</vt:lpstr>
      <vt:lpstr>DES DECISIONS COMPREHENSIBLES ? Un exemple et des marges de progrès</vt:lpstr>
      <vt:lpstr>Des décisions compréhensibles ? La réponse du conseil d’etat</vt:lpstr>
      <vt:lpstr>6ème autre critère : l’effectivité des décisions de justice et la possibilité d’en obtenir l’exécution</vt:lpstr>
      <vt:lpstr>6ème autre critère : l’acceptabilité sociale des décisions de justice et la confiance dans l’institution</vt:lpstr>
    </vt:vector>
  </TitlesOfParts>
  <Company>Conseil d'Etat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qualité de la justice</dc:title>
  <dc:creator>FAVIER Sylvie</dc:creator>
  <cp:lastModifiedBy>FAVIER Sylvie</cp:lastModifiedBy>
  <cp:revision>68</cp:revision>
  <dcterms:created xsi:type="dcterms:W3CDTF">2023-04-24T14:45:42Z</dcterms:created>
  <dcterms:modified xsi:type="dcterms:W3CDTF">2023-05-02T18:47:28Z</dcterms:modified>
</cp:coreProperties>
</file>