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sldIdLst>
    <p:sldId id="270" r:id="rId2"/>
    <p:sldId id="271" r:id="rId3"/>
    <p:sldId id="272" r:id="rId4"/>
    <p:sldId id="273" r:id="rId5"/>
    <p:sldId id="275" r:id="rId6"/>
    <p:sldId id="277" r:id="rId7"/>
    <p:sldId id="278" r:id="rId8"/>
    <p:sldId id="280" r:id="rId9"/>
    <p:sldId id="282" r:id="rId10"/>
    <p:sldId id="283" r:id="rId11"/>
    <p:sldId id="284" r:id="rId12"/>
    <p:sldId id="286" r:id="rId13"/>
    <p:sldId id="279" r:id="rId14"/>
    <p:sldId id="288" r:id="rId15"/>
    <p:sldId id="289" r:id="rId16"/>
    <p:sldId id="276" r:id="rId17"/>
    <p:sldId id="285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iem" initials="M" lastIdx="1" clrIdx="0">
    <p:extLst>
      <p:ext uri="{19B8F6BF-5375-455C-9EA6-DF929625EA0E}">
        <p15:presenceInfo xmlns:p15="http://schemas.microsoft.com/office/powerpoint/2012/main" userId="merie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275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B7A3A-7D22-4002-9B73-699083F3818C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AAAAD-082E-4AE5-8CDC-231C681987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71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AAAAD-082E-4AE5-8CDC-231C6819876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00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52" y="1272218"/>
            <a:ext cx="1546667" cy="4177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2837638"/>
            <a:ext cx="4076190" cy="27904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15" y="2825325"/>
            <a:ext cx="314286" cy="428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336" y="1747095"/>
            <a:ext cx="9724504" cy="4009911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33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99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36" y="1537860"/>
            <a:ext cx="4330297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336" y="2355454"/>
            <a:ext cx="4330297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4140" y="1537860"/>
            <a:ext cx="435162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4140" y="2355454"/>
            <a:ext cx="435162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FDDBE-8995-45F4-9AEA-7A5C9791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4"/>
            <a:ext cx="6172200" cy="50375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FCCB7-9322-4303-8EEA-24D510D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02AEB53-71C1-4969-9341-68037EF54F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FA8FB2-CADF-4B7B-9982-D532987D55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660" y="1424048"/>
            <a:ext cx="9713421" cy="441333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32"/>
            <a:ext cx="1755371" cy="5811839"/>
          </a:xfrm>
          <a:prstGeom prst="rect">
            <a:avLst/>
          </a:prstGeo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0" y="365132"/>
            <a:ext cx="8241047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17" y="2818371"/>
            <a:ext cx="5811839" cy="90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 userDrawn="1"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 userDrawn="1"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aseline="0" dirty="0">
                <a:solidFill>
                  <a:srgbClr val="275662"/>
                </a:solidFill>
                <a:latin typeface="+mn-lt"/>
              </a:rPr>
              <a:t>Grand Est-Nancy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41401-1E18-450D-B56F-5BE5E627703C}"/>
              </a:ext>
            </a:extLst>
          </p:cNvPr>
          <p:cNvSpPr txBox="1"/>
          <p:nvPr userDrawn="1"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A3A6"/>
                </a:solidFill>
                <a:latin typeface="+mj-lt"/>
              </a:rPr>
              <a:t>Novembre 2021 / Meriem Fournier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0C33DA1-8004-447B-90AA-88A2BEF99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73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2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4442" y="1339425"/>
            <a:ext cx="10216343" cy="888251"/>
          </a:xfrm>
        </p:spPr>
        <p:txBody>
          <a:bodyPr>
            <a:normAutofit fontScale="90000"/>
          </a:bodyPr>
          <a:lstStyle/>
          <a:p>
            <a:r>
              <a:rPr lang="fr-FR" dirty="0"/>
              <a:t>Gestion forestière et biodiversité, point de vue de la recherche à INRAE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3361245-C56A-4F78-8F1D-396A3648E0E2}"/>
              </a:ext>
            </a:extLst>
          </p:cNvPr>
          <p:cNvSpPr txBox="1"/>
          <p:nvPr/>
        </p:nvSpPr>
        <p:spPr>
          <a:xfrm>
            <a:off x="424872" y="2765346"/>
            <a:ext cx="11628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Meriem Fournier INRAE</a:t>
            </a:r>
          </a:p>
          <a:p>
            <a:r>
              <a:rPr lang="fr-FR" dirty="0"/>
              <a:t>(actuellement co-présidente d’un GT des assises nationales de la forêt et du bois sur « résilience, adaptation, biodiversité »</a:t>
            </a:r>
          </a:p>
          <a:p>
            <a:endParaRPr lang="fr-FR" dirty="0"/>
          </a:p>
          <a:p>
            <a:r>
              <a:rPr lang="fr-FR" dirty="0"/>
              <a:t>Exposé issu d’une conférence donnée par Frédéric et Marion GOSSELIN (Unité EFNO, Centre INRAE Val de Loire) en 2019</a:t>
            </a:r>
          </a:p>
          <a:p>
            <a:r>
              <a:rPr lang="fr-FR" dirty="0"/>
              <a:t>dans le cadre de l’Agence Régional de la Biodiversité d’Ile de France </a:t>
            </a:r>
          </a:p>
          <a:p>
            <a:r>
              <a:rPr lang="fr-FR" sz="1400" dirty="0"/>
              <a:t>https://www.arb-idf.fr/article/conference-publique-arb-idf-les-forets-quelle-gestion-pour-favoriser-la-biodiversite/</a:t>
            </a:r>
          </a:p>
        </p:txBody>
      </p:sp>
    </p:spTree>
    <p:extLst>
      <p:ext uri="{BB962C8B-B14F-4D97-AF65-F5344CB8AC3E}">
        <p14:creationId xmlns:p14="http://schemas.microsoft.com/office/powerpoint/2010/main" val="3136058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D722B-0311-40C3-ADFC-C3F0B548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11406332" cy="765405"/>
          </a:xfrm>
        </p:spPr>
        <p:txBody>
          <a:bodyPr>
            <a:normAutofit/>
          </a:bodyPr>
          <a:lstStyle/>
          <a:p>
            <a:r>
              <a:rPr lang="fr-FR" dirty="0"/>
              <a:t>2 Biodiversité et mélange d’essences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72CE225-2595-4DC6-8BC4-9DFC5E831795}"/>
              </a:ext>
            </a:extLst>
          </p:cNvPr>
          <p:cNvSpPr txBox="1"/>
          <p:nvPr/>
        </p:nvSpPr>
        <p:spPr>
          <a:xfrm>
            <a:off x="628650" y="3079649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Mais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AD2297-A8FA-4110-90F2-66FBEC589E88}"/>
              </a:ext>
            </a:extLst>
          </p:cNvPr>
          <p:cNvSpPr txBox="1"/>
          <p:nvPr/>
        </p:nvSpPr>
        <p:spPr>
          <a:xfrm>
            <a:off x="277266" y="1706451"/>
            <a:ext cx="7351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Des essences d’arbres différentes permettraient de diversifier les niches des espèces (ressources, habitats…)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Les peuplements monospécifiques sont (perçus comme) liés à un contrôle plus grand par le forestier de l’écosystème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1CF09-3931-4532-B8EE-AC532D4D80ED}"/>
              </a:ext>
            </a:extLst>
          </p:cNvPr>
          <p:cNvSpPr/>
          <p:nvPr/>
        </p:nvSpPr>
        <p:spPr>
          <a:xfrm>
            <a:off x="1457723" y="2683696"/>
            <a:ext cx="50713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100" dirty="0"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C’est plus compliqué que ça :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E6E724-32A5-4692-B1DF-8BC0E0561E43}"/>
              </a:ext>
            </a:extLst>
          </p:cNvPr>
          <p:cNvSpPr txBox="1"/>
          <p:nvPr/>
        </p:nvSpPr>
        <p:spPr>
          <a:xfrm>
            <a:off x="726606" y="1356945"/>
            <a:ext cx="4698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Un a priori favorable aux forêts mélangées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788C02-15D1-4B84-9E18-77C81A3DD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087" y="3781889"/>
            <a:ext cx="8134414" cy="26948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22BB32-ADE7-4DF4-95A7-6D584B39B540}"/>
              </a:ext>
            </a:extLst>
          </p:cNvPr>
          <p:cNvSpPr/>
          <p:nvPr/>
        </p:nvSpPr>
        <p:spPr>
          <a:xfrm>
            <a:off x="5114123" y="6231353"/>
            <a:ext cx="6096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</a:rPr>
              <a:t>Gosselin et al. (2017) Forest </a:t>
            </a:r>
            <a:r>
              <a:rPr lang="fr-FR" sz="1200" b="1" dirty="0" err="1">
                <a:latin typeface="Arial" panose="020B0604020202020204" pitchFamily="34" charset="0"/>
              </a:rPr>
              <a:t>Ecology</a:t>
            </a:r>
            <a:r>
              <a:rPr lang="fr-FR" sz="1200" b="1" dirty="0">
                <a:latin typeface="Arial" panose="020B0604020202020204" pitchFamily="34" charset="0"/>
              </a:rPr>
              <a:t> &amp; Management</a:t>
            </a:r>
            <a:endParaRPr lang="fr-FR" sz="1200" b="1" dirty="0"/>
          </a:p>
        </p:txBody>
      </p:sp>
      <p:pic>
        <p:nvPicPr>
          <p:cNvPr id="11" name="Picture 5" descr="Afficher l'image d'origine">
            <a:extLst>
              <a:ext uri="{FF2B5EF4-FFF2-40B4-BE49-F238E27FC236}">
                <a16:creationId xmlns:a16="http://schemas.microsoft.com/office/drawing/2014/main" id="{D262E97E-3B90-4BE4-B84B-98F32555D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2"/>
          <a:stretch>
            <a:fillRect/>
          </a:stretch>
        </p:blipFill>
        <p:spPr bwMode="auto">
          <a:xfrm>
            <a:off x="8162123" y="2005644"/>
            <a:ext cx="1591477" cy="172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Afficher l'image d'origine">
            <a:extLst>
              <a:ext uri="{FF2B5EF4-FFF2-40B4-BE49-F238E27FC236}">
                <a16:creationId xmlns:a16="http://schemas.microsoft.com/office/drawing/2014/main" id="{002365DA-B76B-4C29-BF76-7FBF86182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23" y="255819"/>
            <a:ext cx="1591477" cy="162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Afficher l'image d'origine">
            <a:extLst>
              <a:ext uri="{FF2B5EF4-FFF2-40B4-BE49-F238E27FC236}">
                <a16:creationId xmlns:a16="http://schemas.microsoft.com/office/drawing/2014/main" id="{36750632-FFF9-42A3-98B9-8F55A220F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3" r="18924" b="9529"/>
          <a:stretch>
            <a:fillRect/>
          </a:stretch>
        </p:blipFill>
        <p:spPr bwMode="auto">
          <a:xfrm>
            <a:off x="9985571" y="2005768"/>
            <a:ext cx="1683023" cy="171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F8B14CB5-171D-40E2-8A89-A3803835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86" y="255819"/>
            <a:ext cx="1878831" cy="158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68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D722B-0311-40C3-ADFC-C3F0B548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11406332" cy="765405"/>
          </a:xfrm>
        </p:spPr>
        <p:txBody>
          <a:bodyPr>
            <a:normAutofit/>
          </a:bodyPr>
          <a:lstStyle/>
          <a:p>
            <a:r>
              <a:rPr lang="fr-FR" dirty="0"/>
              <a:t>2 Biodiversité et mélange d’essences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AD2297-A8FA-4110-90F2-66FBEC589E88}"/>
              </a:ext>
            </a:extLst>
          </p:cNvPr>
          <p:cNvSpPr txBox="1"/>
          <p:nvPr/>
        </p:nvSpPr>
        <p:spPr>
          <a:xfrm>
            <a:off x="295564" y="1130531"/>
            <a:ext cx="114063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/>
              <a:t>Le mélange local d'essences favorise la diversité des oiseaux et des champignons </a:t>
            </a:r>
            <a:r>
              <a:rPr lang="fr-FR" dirty="0" err="1"/>
              <a:t>mycorrhiziens</a:t>
            </a:r>
            <a:r>
              <a:rPr lang="fr-FR" dirty="0"/>
              <a:t> </a:t>
            </a:r>
            <a:r>
              <a:rPr lang="fr-FR" sz="1400" b="1" dirty="0"/>
              <a:t>(</a:t>
            </a:r>
            <a:r>
              <a:rPr lang="fr-FR" sz="1400" b="1" dirty="0" err="1"/>
              <a:t>Cavardet</a:t>
            </a:r>
            <a:r>
              <a:rPr lang="fr-FR" sz="1400" b="1" dirty="0"/>
              <a:t> al. 2011, </a:t>
            </a:r>
            <a:r>
              <a:rPr lang="fr-FR" sz="1400" b="1" dirty="0" err="1"/>
              <a:t>Environmental</a:t>
            </a:r>
            <a:r>
              <a:rPr lang="fr-FR" sz="1400" b="1" dirty="0"/>
              <a:t> </a:t>
            </a:r>
            <a:r>
              <a:rPr lang="fr-FR" sz="1400" b="1" dirty="0" err="1"/>
              <a:t>Reviews</a:t>
            </a:r>
            <a:r>
              <a:rPr lang="fr-FR" sz="1400" b="1" dirty="0"/>
              <a:t>)</a:t>
            </a:r>
            <a:endParaRPr lang="fr-FR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/>
              <a:t>Pas clair que la biodiversité des plantes et du sol soit favorisée par le mélange local d'essences </a:t>
            </a:r>
            <a:r>
              <a:rPr lang="fr-FR" sz="1200" b="1" dirty="0"/>
              <a:t>(Barbier et al. 2008, Forest </a:t>
            </a:r>
            <a:r>
              <a:rPr lang="fr-FR" sz="1200" b="1" dirty="0" err="1"/>
              <a:t>Ecology</a:t>
            </a:r>
            <a:r>
              <a:rPr lang="fr-FR" sz="1200" b="1" dirty="0"/>
              <a:t> &amp; Management, </a:t>
            </a:r>
            <a:r>
              <a:rPr lang="fr-FR" sz="1200" b="1" dirty="0" err="1"/>
              <a:t>Cavardet</a:t>
            </a:r>
            <a:r>
              <a:rPr lang="fr-FR" sz="1200" b="1" dirty="0"/>
              <a:t> al. 2011, </a:t>
            </a:r>
            <a:r>
              <a:rPr lang="fr-FR" sz="1200" b="1" dirty="0" err="1"/>
              <a:t>Environmental</a:t>
            </a:r>
            <a:r>
              <a:rPr lang="fr-FR" sz="1200" b="1" dirty="0"/>
              <a:t> </a:t>
            </a:r>
            <a:r>
              <a:rPr lang="fr-FR" sz="1200" b="1" dirty="0" err="1"/>
              <a:t>Reviews</a:t>
            </a:r>
            <a:r>
              <a:rPr lang="fr-FR" sz="1200" b="1" dirty="0"/>
              <a:t>, </a:t>
            </a:r>
            <a:r>
              <a:rPr lang="fr-FR" sz="1200" b="1" dirty="0" err="1"/>
              <a:t>Korbouewsky</a:t>
            </a:r>
            <a:r>
              <a:rPr lang="fr-FR" sz="1200" b="1" dirty="0"/>
              <a:t> et al. 2016, </a:t>
            </a:r>
            <a:r>
              <a:rPr lang="fr-FR" sz="1200" b="1" dirty="0" err="1"/>
              <a:t>Soil</a:t>
            </a:r>
            <a:r>
              <a:rPr lang="fr-FR" sz="1200" b="1" dirty="0"/>
              <a:t> </a:t>
            </a:r>
            <a:r>
              <a:rPr lang="fr-FR" sz="1200" b="1" dirty="0" err="1"/>
              <a:t>Biology</a:t>
            </a:r>
            <a:r>
              <a:rPr lang="fr-FR" sz="1200" b="1" dirty="0"/>
              <a:t> &amp; </a:t>
            </a:r>
            <a:r>
              <a:rPr lang="fr-FR" sz="1200" b="1" dirty="0" err="1"/>
              <a:t>Biochemistry</a:t>
            </a:r>
            <a:r>
              <a:rPr lang="fr-FR" sz="1200" b="1" dirty="0"/>
              <a:t>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/>
              <a:t>La biodiversité des plantes et du sol est liée à l'identité et aux caractéristiques des essences </a:t>
            </a:r>
            <a:r>
              <a:rPr lang="fr-FR" sz="1200" b="1" dirty="0"/>
              <a:t>(Barbier et al. 2008 &amp; 2009, Forest </a:t>
            </a:r>
            <a:r>
              <a:rPr lang="fr-FR" sz="1200" b="1" dirty="0" err="1"/>
              <a:t>Ecology</a:t>
            </a:r>
            <a:r>
              <a:rPr lang="fr-FR" sz="1200" b="1" dirty="0"/>
              <a:t>&amp; Management, </a:t>
            </a:r>
            <a:r>
              <a:rPr lang="fr-FR" sz="1200" b="1" dirty="0" err="1"/>
              <a:t>Korbouewsky</a:t>
            </a:r>
            <a:r>
              <a:rPr lang="fr-FR" sz="1200" b="1" dirty="0"/>
              <a:t> et al. 2016, </a:t>
            </a:r>
            <a:r>
              <a:rPr lang="fr-FR" sz="1200" b="1" dirty="0" err="1"/>
              <a:t>Soil</a:t>
            </a:r>
            <a:r>
              <a:rPr lang="fr-FR" sz="1200" b="1" dirty="0"/>
              <a:t> </a:t>
            </a:r>
            <a:r>
              <a:rPr lang="fr-FR" sz="1200" b="1" dirty="0" err="1"/>
              <a:t>Biology</a:t>
            </a:r>
            <a:r>
              <a:rPr lang="fr-FR" sz="1200" b="1" dirty="0"/>
              <a:t> &amp; </a:t>
            </a:r>
            <a:r>
              <a:rPr lang="fr-FR" sz="1200" b="1" dirty="0" err="1"/>
              <a:t>Biochemistry</a:t>
            </a:r>
            <a:r>
              <a:rPr lang="fr-FR" sz="1400" b="1" dirty="0"/>
              <a:t>)</a:t>
            </a:r>
            <a:endParaRPr lang="fr-FR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/>
              <a:t>Le mélange d’essences à l’échelle du paysage semble avoir un effet plus fort sur les plantes, bryophytes, lichens, que le mélange à l’échelle locale </a:t>
            </a:r>
            <a:r>
              <a:rPr lang="fr-FR" sz="1200" b="1" dirty="0"/>
              <a:t>(</a:t>
            </a:r>
            <a:r>
              <a:rPr lang="fr-FR" sz="1200" b="1" dirty="0" err="1"/>
              <a:t>Heinrichs</a:t>
            </a:r>
            <a:r>
              <a:rPr lang="fr-FR" sz="1200" b="1" dirty="0"/>
              <a:t> et al. 2019, </a:t>
            </a:r>
            <a:r>
              <a:rPr lang="fr-FR" sz="1200" b="1" dirty="0" err="1"/>
              <a:t>Forests</a:t>
            </a:r>
            <a:r>
              <a:rPr lang="fr-FR" sz="1200" b="1" dirty="0"/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E6E724-32A5-4692-B1DF-8BC0E0561E43}"/>
              </a:ext>
            </a:extLst>
          </p:cNvPr>
          <p:cNvSpPr txBox="1"/>
          <p:nvPr/>
        </p:nvSpPr>
        <p:spPr>
          <a:xfrm>
            <a:off x="392834" y="1324678"/>
            <a:ext cx="4139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Synthèse de résultats de la recherche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394F744-6247-4D72-B95E-6C478F3424BA}"/>
              </a:ext>
            </a:extLst>
          </p:cNvPr>
          <p:cNvSpPr txBox="1"/>
          <p:nvPr/>
        </p:nvSpPr>
        <p:spPr>
          <a:xfrm>
            <a:off x="392834" y="4097957"/>
            <a:ext cx="1145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Et alors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78EF53-1341-4047-9AB0-B7D6F2177399}"/>
              </a:ext>
            </a:extLst>
          </p:cNvPr>
          <p:cNvSpPr/>
          <p:nvPr/>
        </p:nvSpPr>
        <p:spPr>
          <a:xfrm>
            <a:off x="1032311" y="4033305"/>
            <a:ext cx="109306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sz="1100" dirty="0"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</a:rPr>
              <a:t>Un effet du mélange d'essences effectif pour une partie de la biodiversité seulement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</a:rPr>
              <a:t>D'autres caractéristiques des essences sont aussi à prendre en compte </a:t>
            </a:r>
            <a:r>
              <a:rPr lang="fr-FR" sz="1400" dirty="0">
                <a:latin typeface="Arial" panose="020B0604020202020204" pitchFamily="34" charset="0"/>
              </a:rPr>
              <a:t>(feuillus/résineux, autochtonie…)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</a:rPr>
              <a:t>Ne pas aborder la question des essences uniquement à travers le mélange (local) d’essences: considérer aussi le mélange d’essences à l’échelle du paysage, l’abondance des essences locale ou sur un territoire…</a:t>
            </a:r>
            <a:endParaRPr lang="fr-FR" dirty="0"/>
          </a:p>
        </p:txBody>
      </p:sp>
      <p:pic>
        <p:nvPicPr>
          <p:cNvPr id="11" name="Picture 6" descr="Afficher l'image d'origine">
            <a:extLst>
              <a:ext uri="{FF2B5EF4-FFF2-40B4-BE49-F238E27FC236}">
                <a16:creationId xmlns:a16="http://schemas.microsoft.com/office/drawing/2014/main" id="{8D723648-731F-4258-93FE-8CFC4F276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142" y="104502"/>
            <a:ext cx="1591477" cy="162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7A5FA61A-B059-4E07-BD21-A9A68F70D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105" y="104502"/>
            <a:ext cx="1878831" cy="158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01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D722B-0311-40C3-ADFC-C3F0B548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11406332" cy="765405"/>
          </a:xfrm>
        </p:spPr>
        <p:txBody>
          <a:bodyPr>
            <a:normAutofit/>
          </a:bodyPr>
          <a:lstStyle/>
          <a:p>
            <a:r>
              <a:rPr lang="fr-FR" dirty="0"/>
              <a:t>3 « Les » bois morts pour favoriser/maintenir la biodiversité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AD40B45-28E6-4560-BAD7-A3CC63E06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958" y="1652160"/>
            <a:ext cx="5421024" cy="255736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A1DD783-2FB2-43C0-AF24-B87B20A353CE}"/>
              </a:ext>
            </a:extLst>
          </p:cNvPr>
          <p:cNvSpPr txBox="1"/>
          <p:nvPr/>
        </p:nvSpPr>
        <p:spPr>
          <a:xfrm>
            <a:off x="392834" y="1019213"/>
            <a:ext cx="590636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/>
              <a:t>¼ des espèces en forêt sont liées au bois mort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/>
              <a:t>Nombreuses références en forêt boréale qui montrent une relation significative entre richesse de ces espèces et la quantité de bois mort </a:t>
            </a:r>
            <a:r>
              <a:rPr lang="fr-FR" sz="1200" b="1" dirty="0"/>
              <a:t>(Gosselin, 2004)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/>
              <a:t>Mais cette relation entre volume de bois mort et diversité d'espèces varie suivant les conditions écologiques et le type de bois mort </a:t>
            </a:r>
            <a:r>
              <a:rPr lang="fr-FR" sz="1200" b="1" dirty="0"/>
              <a:t>(méta-analyse mondiale de </a:t>
            </a:r>
            <a:r>
              <a:rPr lang="fr-FR" sz="1200" b="1" dirty="0" err="1"/>
              <a:t>Lassauce</a:t>
            </a:r>
            <a:r>
              <a:rPr lang="fr-FR" sz="1200" b="1" dirty="0"/>
              <a:t> et al. 2011 </a:t>
            </a:r>
            <a:r>
              <a:rPr lang="fr-FR" sz="1200" b="1" dirty="0" err="1"/>
              <a:t>Ecological</a:t>
            </a:r>
            <a:r>
              <a:rPr lang="fr-FR" sz="1200" b="1" dirty="0"/>
              <a:t> </a:t>
            </a:r>
            <a:r>
              <a:rPr lang="fr-FR" sz="1200" b="1" dirty="0" err="1"/>
              <a:t>Indicators</a:t>
            </a:r>
            <a:r>
              <a:rPr lang="fr-FR" sz="1200" b="1" dirty="0"/>
              <a:t>, Müller et al 2015 </a:t>
            </a:r>
            <a:r>
              <a:rPr lang="fr-FR" sz="1200" b="1" dirty="0" err="1"/>
              <a:t>Ecography</a:t>
            </a:r>
            <a:r>
              <a:rPr lang="fr-FR" sz="1200" b="1" dirty="0"/>
              <a:t>)</a:t>
            </a:r>
            <a:endParaRPr lang="fr-FR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6CE6E2F-C59C-4C32-8969-D96820DCBADA}"/>
              </a:ext>
            </a:extLst>
          </p:cNvPr>
          <p:cNvSpPr txBox="1"/>
          <p:nvPr/>
        </p:nvSpPr>
        <p:spPr>
          <a:xfrm>
            <a:off x="392834" y="1189968"/>
            <a:ext cx="4139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Synthèse de résultats de la recherche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67DA12E-2D3D-4C1D-B4B8-2AA900683B7D}"/>
              </a:ext>
            </a:extLst>
          </p:cNvPr>
          <p:cNvSpPr txBox="1"/>
          <p:nvPr/>
        </p:nvSpPr>
        <p:spPr>
          <a:xfrm>
            <a:off x="392834" y="4346071"/>
            <a:ext cx="1145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Et alors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B535BF-1813-4F92-BF18-CAA123F5375F}"/>
              </a:ext>
            </a:extLst>
          </p:cNvPr>
          <p:cNvSpPr/>
          <p:nvPr/>
        </p:nvSpPr>
        <p:spPr>
          <a:xfrm>
            <a:off x="965811" y="4346071"/>
            <a:ext cx="1093062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fr-FR" sz="1100" dirty="0"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</a:rPr>
              <a:t>Débat autour des types de bois mort à privilégier et des seuils, contexte et diversité à l’échelle paysage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</a:rPr>
              <a:t>Gérer le bois mort : conserver le bois mort (surtout « ne pas faire propre »), anticiper le renouvellement du stock de bois mort (trame de vieux et gros arbres, îlots, réserves, ex Instruction biodiversité ONF)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191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CE54E-ABDC-4315-8EEF-73237508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33" y="168766"/>
            <a:ext cx="7886700" cy="765405"/>
          </a:xfrm>
        </p:spPr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0E682DD-1984-4FFD-BE20-1C4479E34E47}"/>
              </a:ext>
            </a:extLst>
          </p:cNvPr>
          <p:cNvSpPr txBox="1"/>
          <p:nvPr/>
        </p:nvSpPr>
        <p:spPr>
          <a:xfrm>
            <a:off x="623743" y="1019221"/>
            <a:ext cx="1156825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/>
              <a:t>Connaissances souvent fragmentaires, statiques, dépendantes d’un contexte, non représentatives</a:t>
            </a:r>
            <a:endParaRPr lang="fr-FR" sz="1200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/>
              <a:t>La biodiversité est plongée dans un environnement changeant (climat, nouvelles pratiques)</a:t>
            </a:r>
            <a:endParaRPr lang="fr-FR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/>
              <a:t>Apaiser les débats sur les choix de gestion en augmentant les suivis, en précisant leurs objectifs </a:t>
            </a:r>
            <a:r>
              <a:rPr lang="fr-FR" sz="1600" dirty="0"/>
              <a:t>(Ex : suivre des indicateurs de différentiel entre forêt non protégée/réserve intégrale, </a:t>
            </a:r>
            <a:r>
              <a:rPr lang="fr-FR" sz="1200" b="1" dirty="0"/>
              <a:t>Gosselin et al. 2012 RFF</a:t>
            </a:r>
            <a:r>
              <a:rPr lang="fr-FR" sz="1600" dirty="0"/>
              <a:t>), </a:t>
            </a:r>
            <a:r>
              <a:rPr lang="fr-FR" dirty="0"/>
              <a:t>en y impliquant gestionnaires et citoyens </a:t>
            </a:r>
            <a:r>
              <a:rPr lang="fr-FR" sz="1400" dirty="0"/>
              <a:t>(Sciences participatives)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/>
              <a:t>Des suivis en appui à une gestion « adaptative et apprenante » </a:t>
            </a:r>
            <a:r>
              <a:rPr lang="fr-FR" sz="1400" b="1" dirty="0"/>
              <a:t>(Cordonnier &amp; Gosselin 2009 RFF, Le Bouler 2021 FE)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1F49DA-0C99-46BA-BF9A-2B85F1BE2581}"/>
              </a:ext>
            </a:extLst>
          </p:cNvPr>
          <p:cNvSpPr txBox="1"/>
          <p:nvPr/>
        </p:nvSpPr>
        <p:spPr>
          <a:xfrm>
            <a:off x="309706" y="915035"/>
            <a:ext cx="11143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Besoins de suivis de la biodiversité en forêt </a:t>
            </a:r>
            <a:r>
              <a:rPr lang="fr-FR" sz="1600" i="1" dirty="0"/>
              <a:t>(</a:t>
            </a:r>
            <a:r>
              <a:rPr lang="fr-FR" sz="1600" i="1" dirty="0" err="1"/>
              <a:t>cf</a:t>
            </a:r>
            <a:r>
              <a:rPr lang="fr-FR" sz="1600" i="1" dirty="0"/>
              <a:t> Projet PASSIFOR2 (2019-2022), MTES, </a:t>
            </a:r>
            <a:r>
              <a:rPr lang="fr-FR" sz="1600" i="1" dirty="0" err="1"/>
              <a:t>coord</a:t>
            </a:r>
            <a:r>
              <a:rPr lang="fr-FR" sz="1600" i="1" dirty="0"/>
              <a:t>. GIP </a:t>
            </a:r>
            <a:r>
              <a:rPr lang="fr-FR" sz="1600" i="1" dirty="0" err="1"/>
              <a:t>Ecofor</a:t>
            </a:r>
            <a:r>
              <a:rPr lang="fr-FR" sz="1600" i="1" dirty="0"/>
              <a:t>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B0589D-BBC2-4F7D-BCF3-BD997E9BB996}"/>
              </a:ext>
            </a:extLst>
          </p:cNvPr>
          <p:cNvSpPr txBox="1"/>
          <p:nvPr/>
        </p:nvSpPr>
        <p:spPr>
          <a:xfrm>
            <a:off x="591129" y="3791841"/>
            <a:ext cx="112911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fr-FR" sz="12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/>
              <a:t>Son expertise de très haut niveau sur l’écologie des champignons forestiers (IAM INRAE UL)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/>
              <a:t>Son expertise sur l’adaptation des forêts au changement climatique, avec une complétude des compétences et des réseaux, avec des projets avant-gardistes (Ex : sur l’ancienneté des forêts)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/>
              <a:t>Ses capacités d’innovation exemplaires entre recherche, R&amp;D (gestion et inventaire), territoires, filières (#DHDA)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/>
              <a:t>Une convention de coopération (signée le 2/04/2021) avec l’Office Français de la Biodiversité pour un programme commun de R&amp;D « Habitats forestiers et biodiversité associée, interactions flore-ongulés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71558D9-C624-4C3B-AA22-0BF0F629A885}"/>
              </a:ext>
            </a:extLst>
          </p:cNvPr>
          <p:cNvSpPr txBox="1"/>
          <p:nvPr/>
        </p:nvSpPr>
        <p:spPr>
          <a:xfrm>
            <a:off x="309705" y="3381818"/>
            <a:ext cx="11143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 Nancy, le pôle de recherches forestières INRAE AgroParisTech Université de Lorraine IGN ONF CNPF  (LABEX ARBRE) contribue à ces démarches par :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2766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4BD98-841F-435B-9D29-EE90EA315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577" y="2738872"/>
            <a:ext cx="7886700" cy="765405"/>
          </a:xfrm>
        </p:spPr>
        <p:txBody>
          <a:bodyPr/>
          <a:lstStyle/>
          <a:p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78015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1B3AA-7F3F-49B2-B473-7215BE31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11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70519-F045-41F2-8767-159E06DE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10543309" cy="765405"/>
          </a:xfrm>
        </p:spPr>
        <p:txBody>
          <a:bodyPr>
            <a:normAutofit/>
          </a:bodyPr>
          <a:lstStyle/>
          <a:p>
            <a:r>
              <a:rPr lang="fr-FR" dirty="0"/>
              <a:t>Les forêts une biodiversité menacée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A77A7F-F3C1-4496-9DFB-0976E7A4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26" y="1268520"/>
            <a:ext cx="8395855" cy="510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98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19DC2-CC1A-4A95-AC16-1238F3BA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Richesse locale en essences en France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B6D622-A63C-4B91-9D56-B31BD3E87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029" y="1359059"/>
            <a:ext cx="7886701" cy="493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74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95CD1A-31FF-43AC-B8BD-9DFBA116D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niveaux de bois mort en France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D7E39BF-1DA8-46B6-BDDB-21F4F91C3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09"/>
          <a:stretch/>
        </p:blipFill>
        <p:spPr>
          <a:xfrm>
            <a:off x="2325830" y="925296"/>
            <a:ext cx="8656205" cy="56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6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17880-9957-478A-AADC-279C8EAA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97" y="296729"/>
            <a:ext cx="7886700" cy="765405"/>
          </a:xfrm>
        </p:spPr>
        <p:txBody>
          <a:bodyPr>
            <a:normAutofit/>
          </a:bodyPr>
          <a:lstStyle/>
          <a:p>
            <a:r>
              <a:rPr lang="fr-FR" dirty="0"/>
              <a:t>Contexte : l’érosion de la biodiversité mondiale,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87289D-97B8-4C72-B1C9-514D9FC08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164" y="1093586"/>
            <a:ext cx="6132945" cy="574468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4677A8C-16F1-4421-824C-C4451F22B988}"/>
              </a:ext>
            </a:extLst>
          </p:cNvPr>
          <p:cNvSpPr txBox="1"/>
          <p:nvPr/>
        </p:nvSpPr>
        <p:spPr>
          <a:xfrm>
            <a:off x="133603" y="1614255"/>
            <a:ext cx="5723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Menaces générales sur la biodiversité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11E815-4FED-4425-978C-7BD75CCD51F3}"/>
              </a:ext>
            </a:extLst>
          </p:cNvPr>
          <p:cNvSpPr txBox="1"/>
          <p:nvPr/>
        </p:nvSpPr>
        <p:spPr>
          <a:xfrm>
            <a:off x="5449455" y="6529819"/>
            <a:ext cx="2674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Millenium </a:t>
            </a:r>
            <a:r>
              <a:rPr lang="fr-FR" sz="1200" b="1" dirty="0" err="1"/>
              <a:t>Ecosystem</a:t>
            </a:r>
            <a:r>
              <a:rPr lang="fr-FR" sz="1200" b="1" dirty="0"/>
              <a:t> </a:t>
            </a:r>
            <a:r>
              <a:rPr lang="fr-FR" sz="1200" b="1" dirty="0" err="1"/>
              <a:t>Assessment</a:t>
            </a:r>
            <a:r>
              <a:rPr lang="fr-FR" sz="1200" b="1" dirty="0"/>
              <a:t> 2005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5E3E90-9305-4770-95BF-CB9770D96178}"/>
              </a:ext>
            </a:extLst>
          </p:cNvPr>
          <p:cNvSpPr txBox="1"/>
          <p:nvPr/>
        </p:nvSpPr>
        <p:spPr>
          <a:xfrm>
            <a:off x="199388" y="2168927"/>
            <a:ext cx="59701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Habitat (perte, dégradation, fragmentation)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Espèces invasives (dont pathogènes induits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Pollution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Surexploitation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Changement climatique</a:t>
            </a:r>
          </a:p>
          <a:p>
            <a:endParaRPr lang="fr-FR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E9A8CE-EF2B-4F5C-8CEB-57C7C573B9CA}"/>
              </a:ext>
            </a:extLst>
          </p:cNvPr>
          <p:cNvSpPr/>
          <p:nvPr/>
        </p:nvSpPr>
        <p:spPr>
          <a:xfrm>
            <a:off x="578220" y="4200252"/>
            <a:ext cx="15670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/>
              <a:t>ONB Mace et al. 2005</a:t>
            </a:r>
          </a:p>
        </p:txBody>
      </p:sp>
    </p:spTree>
    <p:extLst>
      <p:ext uri="{BB962C8B-B14F-4D97-AF65-F5344CB8AC3E}">
        <p14:creationId xmlns:p14="http://schemas.microsoft.com/office/powerpoint/2010/main" val="113640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17880-9957-478A-AADC-279C8EAA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97" y="296729"/>
            <a:ext cx="10802356" cy="765405"/>
          </a:xfrm>
        </p:spPr>
        <p:txBody>
          <a:bodyPr>
            <a:normAutofit/>
          </a:bodyPr>
          <a:lstStyle/>
          <a:p>
            <a:r>
              <a:rPr lang="fr-FR" dirty="0"/>
              <a:t>La biodiversité en forêt = une immense variété de formes de vie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7C1FFD-5BC1-4B23-AD15-11272412A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48"/>
          <a:stretch/>
        </p:blipFill>
        <p:spPr>
          <a:xfrm>
            <a:off x="1227200" y="1033931"/>
            <a:ext cx="9108291" cy="582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3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17880-9957-478A-AADC-279C8EAA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97" y="296729"/>
            <a:ext cx="10802356" cy="765405"/>
          </a:xfrm>
        </p:spPr>
        <p:txBody>
          <a:bodyPr>
            <a:normAutofit/>
          </a:bodyPr>
          <a:lstStyle/>
          <a:p>
            <a:r>
              <a:rPr lang="fr-FR" dirty="0"/>
              <a:t>La biodiversité en forêt = une immense variété de formes de vie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0A2A03-A6F1-452B-8F1A-68EC36324436}"/>
              </a:ext>
            </a:extLst>
          </p:cNvPr>
          <p:cNvSpPr txBox="1"/>
          <p:nvPr/>
        </p:nvSpPr>
        <p:spPr>
          <a:xfrm>
            <a:off x="615025" y="1578523"/>
            <a:ext cx="44447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Diversité des espèces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Diversité cachée dans les gènes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Diversité des écosystèmes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Diversité fonctionnelle</a:t>
            </a:r>
          </a:p>
          <a:p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028497-BBEE-4937-A1B4-311F204D5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792" y="3867650"/>
            <a:ext cx="8940079" cy="20642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2F3C8E-4718-4DB0-8990-FD1C9A16C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071" y="1412269"/>
            <a:ext cx="3345729" cy="193869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CB41CE0-0D65-4274-B987-8E118E3971B9}"/>
              </a:ext>
            </a:extLst>
          </p:cNvPr>
          <p:cNvSpPr txBox="1"/>
          <p:nvPr/>
        </p:nvSpPr>
        <p:spPr>
          <a:xfrm>
            <a:off x="9208654" y="1818560"/>
            <a:ext cx="2766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Pollinisateurs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Champignons symbiotiques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Oiseaux cavicoles I et II</a:t>
            </a:r>
          </a:p>
        </p:txBody>
      </p:sp>
    </p:spTree>
    <p:extLst>
      <p:ext uri="{BB962C8B-B14F-4D97-AF65-F5344CB8AC3E}">
        <p14:creationId xmlns:p14="http://schemas.microsoft.com/office/powerpoint/2010/main" val="24183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70519-F045-41F2-8767-159E06DE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10543309" cy="765405"/>
          </a:xfrm>
        </p:spPr>
        <p:txBody>
          <a:bodyPr>
            <a:normAutofit/>
          </a:bodyPr>
          <a:lstStyle/>
          <a:p>
            <a:r>
              <a:rPr lang="fr-FR" dirty="0"/>
              <a:t>Les forêts une biodiversité importante et originale … mal connue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EB9643-31CC-41EE-B42D-0C6D016DF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50" y="1023006"/>
            <a:ext cx="10700905" cy="4811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D2D0B2-D705-41C6-A131-AAB62A297D39}"/>
              </a:ext>
            </a:extLst>
          </p:cNvPr>
          <p:cNvSpPr/>
          <p:nvPr/>
        </p:nvSpPr>
        <p:spPr>
          <a:xfrm>
            <a:off x="4212646" y="6046598"/>
            <a:ext cx="720436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1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</a:rPr>
              <a:t>Sources: Ministère de l'Agriculture et de la Pêche (IGD 2006 ; 2010; 2016), </a:t>
            </a:r>
            <a:r>
              <a:rPr lang="fr-FR" sz="1200" b="1" dirty="0" err="1">
                <a:latin typeface="Arial" panose="020B0604020202020204" pitchFamily="34" charset="0"/>
              </a:rPr>
              <a:t>Vallauri</a:t>
            </a:r>
            <a:r>
              <a:rPr lang="fr-FR" sz="1200" b="1" dirty="0">
                <a:latin typeface="Arial" panose="020B0604020202020204" pitchFamily="34" charset="0"/>
              </a:rPr>
              <a:t> et al. 2004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42587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D722B-0311-40C3-ADFC-C3F0B548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11406332" cy="765405"/>
          </a:xfrm>
        </p:spPr>
        <p:txBody>
          <a:bodyPr>
            <a:normAutofit/>
          </a:bodyPr>
          <a:lstStyle/>
          <a:p>
            <a:r>
              <a:rPr lang="fr-FR" dirty="0"/>
              <a:t>Biodiversité et gestion forestière.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7E064F-28A1-44BA-9E92-F88DDCF22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5"/>
          <a:stretch/>
        </p:blipFill>
        <p:spPr>
          <a:xfrm>
            <a:off x="2869047" y="984776"/>
            <a:ext cx="7992917" cy="5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7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D722B-0311-40C3-ADFC-C3F0B548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11406332" cy="765405"/>
          </a:xfrm>
        </p:spPr>
        <p:txBody>
          <a:bodyPr>
            <a:normAutofit/>
          </a:bodyPr>
          <a:lstStyle/>
          <a:p>
            <a:r>
              <a:rPr lang="fr-FR" dirty="0"/>
              <a:t>1 Comparer des réserves intégrales et des « équivalents » récoltés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2E5ACA6-9034-4C3E-957A-22A010F33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818" y="1239880"/>
            <a:ext cx="8197581" cy="478192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9A3D267-6F43-4EBD-8999-E33718AB5647}"/>
              </a:ext>
            </a:extLst>
          </p:cNvPr>
          <p:cNvSpPr txBox="1"/>
          <p:nvPr/>
        </p:nvSpPr>
        <p:spPr>
          <a:xfrm>
            <a:off x="185869" y="5068307"/>
            <a:ext cx="127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Résultats</a:t>
            </a:r>
          </a:p>
          <a:p>
            <a:r>
              <a:rPr lang="fr-FR" sz="1200" b="1" dirty="0"/>
              <a:t>Projet GNB</a:t>
            </a:r>
          </a:p>
          <a:p>
            <a:r>
              <a:rPr lang="fr-FR" sz="1200" b="1" dirty="0"/>
              <a:t>Frédéric Gosselin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3B000F6-D22C-4A18-9C08-9BA39988D286}"/>
              </a:ext>
            </a:extLst>
          </p:cNvPr>
          <p:cNvSpPr txBox="1"/>
          <p:nvPr/>
        </p:nvSpPr>
        <p:spPr>
          <a:xfrm>
            <a:off x="350981" y="2216728"/>
            <a:ext cx="26811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Effets positifs forts sur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Champignons lignicoles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Mousses forestières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Chauve-souris</a:t>
            </a:r>
          </a:p>
          <a:p>
            <a:endParaRPr lang="fr-FR" b="1" dirty="0"/>
          </a:p>
          <a:p>
            <a:r>
              <a:rPr lang="fr-FR" b="1" dirty="0"/>
              <a:t>Mais des effets variés</a:t>
            </a:r>
          </a:p>
          <a:p>
            <a:r>
              <a:rPr lang="fr-FR" b="1" dirty="0"/>
              <a:t>Pas de réponse toute faite</a:t>
            </a:r>
          </a:p>
        </p:txBody>
      </p:sp>
    </p:spTree>
    <p:extLst>
      <p:ext uri="{BB962C8B-B14F-4D97-AF65-F5344CB8AC3E}">
        <p14:creationId xmlns:p14="http://schemas.microsoft.com/office/powerpoint/2010/main" val="197437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D722B-0311-40C3-ADFC-C3F0B548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11406332" cy="765405"/>
          </a:xfrm>
        </p:spPr>
        <p:txBody>
          <a:bodyPr>
            <a:normAutofit/>
          </a:bodyPr>
          <a:lstStyle/>
          <a:p>
            <a:r>
              <a:rPr lang="fr-FR" dirty="0"/>
              <a:t>2 Futaie régulière ou irrégulière dans les forêts feuillues de plaine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0AF9F56-0FE1-4A39-ABD9-E0006D97B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256" y="1055927"/>
            <a:ext cx="8268854" cy="543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1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D722B-0311-40C3-ADFC-C3F0B548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11406332" cy="765405"/>
          </a:xfrm>
        </p:spPr>
        <p:txBody>
          <a:bodyPr>
            <a:normAutofit/>
          </a:bodyPr>
          <a:lstStyle/>
          <a:p>
            <a:r>
              <a:rPr lang="fr-FR" dirty="0"/>
              <a:t>2 Futaie régulière ou irrégulière dans les forêts feuillues de plaine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DE24EE4-8375-488B-A36D-77093CB86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55"/>
          <a:stretch/>
        </p:blipFill>
        <p:spPr>
          <a:xfrm>
            <a:off x="332511" y="1897842"/>
            <a:ext cx="5437220" cy="306231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72CE225-2595-4DC6-8BC4-9DFC5E831795}"/>
              </a:ext>
            </a:extLst>
          </p:cNvPr>
          <p:cNvSpPr txBox="1"/>
          <p:nvPr/>
        </p:nvSpPr>
        <p:spPr>
          <a:xfrm>
            <a:off x="8737600" y="1255745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Mais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AD2297-A8FA-4110-90F2-66FBEC589E88}"/>
              </a:ext>
            </a:extLst>
          </p:cNvPr>
          <p:cNvSpPr txBox="1"/>
          <p:nvPr/>
        </p:nvSpPr>
        <p:spPr>
          <a:xfrm>
            <a:off x="6422271" y="1781069"/>
            <a:ext cx="5357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Certains taxons préfèrent la futaie régulière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Certaines études concluent sur la supériorité de la futaie régulière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</a:rPr>
              <a:t>Schall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et al. (2018) Journal of Applied Ecology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1CF09-3931-4532-B8EE-AC532D4D80ED}"/>
              </a:ext>
            </a:extLst>
          </p:cNvPr>
          <p:cNvSpPr/>
          <p:nvPr/>
        </p:nvSpPr>
        <p:spPr>
          <a:xfrm>
            <a:off x="6565152" y="3572457"/>
            <a:ext cx="5071330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100" dirty="0">
              <a:latin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Pas de résultats très tranchés pour la biodiversité en faveur de l’une ou l’autre des futaies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(au moins au niveau diversité locale)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Possible qu’à l’échelle du paysage il y ait un intérêt plus fort de la futaie régulière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Intérêt de pratiquer les deux types de gestion 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(Bergès, 2004)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E6E724-32A5-4692-B1DF-8BC0E0561E43}"/>
              </a:ext>
            </a:extLst>
          </p:cNvPr>
          <p:cNvSpPr txBox="1"/>
          <p:nvPr/>
        </p:nvSpPr>
        <p:spPr>
          <a:xfrm>
            <a:off x="726606" y="1356945"/>
            <a:ext cx="4649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Un a priori favorable à la futaie irrégulière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DD739FA-686C-4C0F-B225-1441BE0DD667}"/>
              </a:ext>
            </a:extLst>
          </p:cNvPr>
          <p:cNvSpPr txBox="1"/>
          <p:nvPr/>
        </p:nvSpPr>
        <p:spPr>
          <a:xfrm>
            <a:off x="8737600" y="3154882"/>
            <a:ext cx="1101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Et donc :</a:t>
            </a:r>
          </a:p>
        </p:txBody>
      </p:sp>
    </p:spTree>
    <p:extLst>
      <p:ext uri="{BB962C8B-B14F-4D97-AF65-F5344CB8AC3E}">
        <p14:creationId xmlns:p14="http://schemas.microsoft.com/office/powerpoint/2010/main" val="19035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1716</TotalTime>
  <Words>1093</Words>
  <Application>Microsoft Office PowerPoint</Application>
  <PresentationFormat>Grand écran</PresentationFormat>
  <Paragraphs>106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Raleway</vt:lpstr>
      <vt:lpstr>Wingdings</vt:lpstr>
      <vt:lpstr>Thème Office</vt:lpstr>
      <vt:lpstr>Gestion forestière et biodiversité, point de vue de la recherche à INRAE  </vt:lpstr>
      <vt:lpstr>Contexte : l’érosion de la biodiversité mondiale, </vt:lpstr>
      <vt:lpstr>La biodiversité en forêt = une immense variété de formes de vie </vt:lpstr>
      <vt:lpstr>La biodiversité en forêt = une immense variété de formes de vie </vt:lpstr>
      <vt:lpstr>Les forêts une biodiversité importante et originale … mal connue</vt:lpstr>
      <vt:lpstr>Biodiversité et gestion forestière. </vt:lpstr>
      <vt:lpstr>1 Comparer des réserves intégrales et des « équivalents » récoltés</vt:lpstr>
      <vt:lpstr>2 Futaie régulière ou irrégulière dans les forêts feuillues de plaine</vt:lpstr>
      <vt:lpstr>2 Futaie régulière ou irrégulière dans les forêts feuillues de plaine</vt:lpstr>
      <vt:lpstr>2 Biodiversité et mélange d’essences</vt:lpstr>
      <vt:lpstr>2 Biodiversité et mélange d’essences</vt:lpstr>
      <vt:lpstr>3 « Les » bois morts pour favoriser/maintenir la biodiversité</vt:lpstr>
      <vt:lpstr>Conclusions</vt:lpstr>
      <vt:lpstr>Merci de votre attention</vt:lpstr>
      <vt:lpstr>Présentation PowerPoint</vt:lpstr>
      <vt:lpstr>Les forêts une biodiversité menacée</vt:lpstr>
      <vt:lpstr>Richesse locale en essences en France</vt:lpstr>
      <vt:lpstr>Quels niveaux de bois mort en France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Meriem Fournier</cp:lastModifiedBy>
  <cp:revision>78</cp:revision>
  <dcterms:created xsi:type="dcterms:W3CDTF">2019-12-11T10:12:20Z</dcterms:created>
  <dcterms:modified xsi:type="dcterms:W3CDTF">2021-11-19T09:27:35Z</dcterms:modified>
</cp:coreProperties>
</file>