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media1.JPG" ContentType="vide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353" r:id="rId3"/>
    <p:sldId id="357" r:id="rId4"/>
    <p:sldId id="373" r:id="rId5"/>
    <p:sldId id="369" r:id="rId6"/>
    <p:sldId id="370" r:id="rId7"/>
    <p:sldId id="326" r:id="rId8"/>
    <p:sldId id="365" r:id="rId9"/>
    <p:sldId id="368" r:id="rId10"/>
    <p:sldId id="367" r:id="rId11"/>
    <p:sldId id="358" r:id="rId12"/>
    <p:sldId id="371" r:id="rId13"/>
    <p:sldId id="375" r:id="rId14"/>
    <p:sldId id="374" r:id="rId15"/>
    <p:sldId id="361" r:id="rId16"/>
    <p:sldId id="372" r:id="rId17"/>
    <p:sldId id="37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DUBAUX" initials="DD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0A7"/>
    <a:srgbClr val="7434A0"/>
    <a:srgbClr val="7030A0"/>
    <a:srgbClr val="552171"/>
    <a:srgbClr val="F2F2F2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91" autoAdjust="0"/>
  </p:normalViewPr>
  <p:slideViewPr>
    <p:cSldViewPr snapToGrid="0">
      <p:cViewPr varScale="1">
        <p:scale>
          <a:sx n="88" d="100"/>
          <a:sy n="88" d="100"/>
        </p:scale>
        <p:origin x="-8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9282A-BA1F-4444-8D0E-DBCEADD81A6E}" type="datetimeFigureOut">
              <a:rPr lang="fr-FR" smtClean="0"/>
              <a:t>04/05/19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1FA5-EF39-4347-9F4F-EC5DBA9766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984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B24EA-2A46-4E55-B598-487AA3614803}" type="datetimeFigureOut">
              <a:rPr lang="fr-FR" smtClean="0"/>
              <a:t>04/05/19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A707-6736-431C-AAF9-E63BC2FF9F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447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6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6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39243"/>
      </p:ext>
    </p:extLst>
  </p:cSld>
  <p:clrMapOvr>
    <a:masterClrMapping/>
  </p:clrMapOvr>
  <p:transition xmlns:p14="http://schemas.microsoft.com/office/powerpoint/2010/main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7758"/>
      </p:ext>
    </p:extLst>
  </p:cSld>
  <p:clrMapOvr>
    <a:masterClrMapping/>
  </p:clrMapOvr>
  <p:transition xmlns:p14="http://schemas.microsoft.com/office/powerpoint/2010/main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99655"/>
      </p:ext>
    </p:extLst>
  </p:cSld>
  <p:clrMapOvr>
    <a:masterClrMapping/>
  </p:clrMapOvr>
  <p:transition xmlns:p14="http://schemas.microsoft.com/office/powerpoint/2010/main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901491"/>
      </p:ext>
    </p:extLst>
  </p:cSld>
  <p:clrMapOvr>
    <a:masterClrMapping/>
  </p:clrMapOvr>
  <p:transition xmlns:p14="http://schemas.microsoft.com/office/powerpoint/2010/main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146271"/>
      </p:ext>
    </p:extLst>
  </p:cSld>
  <p:clrMapOvr>
    <a:masterClrMapping/>
  </p:clrMapOvr>
  <p:transition xmlns:p14="http://schemas.microsoft.com/office/powerpoint/2010/main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03948"/>
      </p:ext>
    </p:extLst>
  </p:cSld>
  <p:clrMapOvr>
    <a:masterClrMapping/>
  </p:clrMapOvr>
  <p:transition xmlns:p14="http://schemas.microsoft.com/office/powerpoint/2010/main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878883"/>
      </p:ext>
    </p:extLst>
  </p:cSld>
  <p:clrMapOvr>
    <a:masterClrMapping/>
  </p:clrMapOvr>
  <p:transition xmlns:p14="http://schemas.microsoft.com/office/powerpoint/2010/main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914672"/>
      </p:ext>
    </p:extLst>
  </p:cSld>
  <p:clrMapOvr>
    <a:masterClrMapping/>
  </p:clrMapOvr>
  <p:transition xmlns:p14="http://schemas.microsoft.com/office/powerpoint/2010/main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698867"/>
      </p:ext>
    </p:extLst>
  </p:cSld>
  <p:clrMapOvr>
    <a:masterClrMapping/>
  </p:clrMapOvr>
  <p:transition xmlns:p14="http://schemas.microsoft.com/office/powerpoint/2010/main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83453"/>
      </p:ext>
    </p:extLst>
  </p:cSld>
  <p:clrMapOvr>
    <a:masterClrMapping/>
  </p:clrMapOvr>
  <p:transition xmlns:p14="http://schemas.microsoft.com/office/powerpoint/2010/main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637153"/>
      </p:ext>
    </p:extLst>
  </p:cSld>
  <p:clrMapOvr>
    <a:masterClrMapping/>
  </p:clrMapOvr>
  <p:transition xmlns:p14="http://schemas.microsoft.com/office/powerpoint/2010/main" advTm="5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1C3A-F924-4F73-982B-F2C75B2D9B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3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advTm="5000"/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hyperlink" Target="mailto:marion.crehange@free.f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9.png"/><Relationship Id="rId1" Type="http://schemas.microsoft.com/office/2007/relationships/media" Target="../media/media1.JPG"/><Relationship Id="rId2" Type="http://schemas.openxmlformats.org/officeDocument/2006/relationships/video" Target="../media/media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5291" r="38657" b="7959"/>
          <a:stretch>
            <a:fillRect/>
          </a:stretch>
        </p:blipFill>
        <p:spPr bwMode="auto">
          <a:xfrm>
            <a:off x="2582637" y="0"/>
            <a:ext cx="7200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2456598" y="191069"/>
            <a:ext cx="698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Jeudi 9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Mai 2019</a:t>
            </a:r>
            <a:endParaRPr lang="fr-FR" sz="40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13231"/>
      </p:ext>
    </p:extLst>
  </p:cSld>
  <p:clrMapOvr>
    <a:masterClrMapping/>
  </p:clrMapOvr>
  <p:transition xmlns:p14="http://schemas.microsoft.com/office/powerpoint/2010/main" spd="slow" advTm="57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71632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2830" y="1139608"/>
            <a:ext cx="3500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dirty="0" smtClean="0">
                <a:solidFill>
                  <a:srgbClr val="FFFFFF"/>
                </a:solidFill>
              </a:rPr>
              <a:t>‪</a:t>
            </a:r>
            <a:r>
              <a:rPr lang="fr-FR" sz="2800" dirty="0" smtClean="0">
                <a:solidFill>
                  <a:srgbClr val="FFFFFF"/>
                </a:solidFill>
              </a:rPr>
              <a:t>            GALAXIE </a:t>
            </a:r>
          </a:p>
          <a:p>
            <a:r>
              <a:rPr lang="fr-FR" sz="2800" dirty="0" smtClean="0">
                <a:solidFill>
                  <a:srgbClr val="FFFFFF"/>
                </a:solidFill>
              </a:rPr>
              <a:t>                des </a:t>
            </a:r>
          </a:p>
          <a:p>
            <a:r>
              <a:rPr lang="fr-FR" sz="2800" dirty="0" smtClean="0">
                <a:solidFill>
                  <a:srgbClr val="FFFFFF"/>
                </a:solidFill>
              </a:rPr>
              <a:t>         ANTENNES</a:t>
            </a:r>
          </a:p>
          <a:p>
            <a:endParaRPr lang="fr-FR" sz="2800" dirty="0" smtClean="0">
              <a:solidFill>
                <a:srgbClr val="FFFFFF"/>
              </a:solidFill>
            </a:endParaRPr>
          </a:p>
          <a:p>
            <a:r>
              <a:rPr lang="fr-FR" sz="2400" dirty="0" smtClean="0">
                <a:solidFill>
                  <a:srgbClr val="FFFFFF"/>
                </a:solidFill>
              </a:rPr>
              <a:t>NGC </a:t>
            </a:r>
            <a:r>
              <a:rPr lang="mr-IN" sz="2400" dirty="0" smtClean="0">
                <a:solidFill>
                  <a:srgbClr val="FFFFFF"/>
                </a:solidFill>
              </a:rPr>
              <a:t>4039 </a:t>
            </a:r>
            <a:r>
              <a:rPr lang="fr-FR" sz="2400" dirty="0">
                <a:solidFill>
                  <a:srgbClr val="FFFFFF"/>
                </a:solidFill>
              </a:rPr>
              <a:t>(</a:t>
            </a:r>
            <a:r>
              <a:rPr lang="mr-IN" sz="2400" dirty="0">
                <a:solidFill>
                  <a:srgbClr val="FFFFFF"/>
                </a:solidFill>
              </a:rPr>
              <a:t>en haut</a:t>
            </a:r>
            <a:r>
              <a:rPr lang="fr-FR" sz="2400" dirty="0">
                <a:solidFill>
                  <a:srgbClr val="FFFFFF"/>
                </a:solidFill>
              </a:rPr>
              <a:t>)</a:t>
            </a:r>
            <a:endParaRPr lang="fr-FR" sz="2400" dirty="0" smtClean="0">
              <a:solidFill>
                <a:srgbClr val="FFFFFF"/>
              </a:solidFill>
            </a:endParaRPr>
          </a:p>
          <a:p>
            <a:endParaRPr lang="fr-FR" sz="2400" dirty="0">
              <a:solidFill>
                <a:srgbClr val="FFFFFF"/>
              </a:solidFill>
            </a:endParaRPr>
          </a:p>
          <a:p>
            <a:r>
              <a:rPr lang="mr-IN" sz="2400" dirty="0">
                <a:solidFill>
                  <a:srgbClr val="FFFFFF"/>
                </a:solidFill>
              </a:rPr>
              <a:t>NGC 4038 </a:t>
            </a:r>
            <a:r>
              <a:rPr lang="fr-FR" sz="2400" dirty="0">
                <a:solidFill>
                  <a:srgbClr val="FFFFFF"/>
                </a:solidFill>
              </a:rPr>
              <a:t>(</a:t>
            </a:r>
            <a:r>
              <a:rPr lang="mr-IN" sz="2400" dirty="0">
                <a:solidFill>
                  <a:srgbClr val="FFFFFF"/>
                </a:solidFill>
              </a:rPr>
              <a:t>en bas</a:t>
            </a:r>
            <a:r>
              <a:rPr lang="fr-FR" sz="2400" dirty="0">
                <a:solidFill>
                  <a:srgbClr val="FFFFFF"/>
                </a:solidFill>
              </a:rPr>
              <a:t>)</a:t>
            </a:r>
            <a:r>
              <a:rPr lang="mr-IN" sz="2400" dirty="0">
                <a:solidFill>
                  <a:srgbClr val="FFFFFF"/>
                </a:solidFill>
              </a:rPr>
              <a:t> </a:t>
            </a:r>
            <a:endParaRPr lang="fr-FR" sz="2400" dirty="0">
              <a:solidFill>
                <a:srgbClr val="FFFFFF"/>
              </a:solidFill>
            </a:endParaRPr>
          </a:p>
          <a:p>
            <a:r>
              <a:rPr lang="mr-IN" sz="2800" dirty="0" smtClean="0">
                <a:solidFill>
                  <a:srgbClr val="FFFFFF"/>
                </a:solidFill>
              </a:rPr>
              <a:t>‬</a:t>
            </a:r>
            <a:endParaRPr lang="mr-IN" sz="2800" dirty="0">
              <a:solidFill>
                <a:srgbClr val="FFFFFF"/>
              </a:solidFill>
            </a:endParaRPr>
          </a:p>
          <a:p>
            <a:r>
              <a:rPr lang="mr-IN" sz="2800" dirty="0">
                <a:solidFill>
                  <a:srgbClr val="FFFFFF"/>
                </a:solidFill>
              </a:rPr>
              <a:t>	</a:t>
            </a:r>
            <a:r>
              <a:rPr lang="fr-FR" sz="2800" dirty="0" smtClean="0">
                <a:solidFill>
                  <a:srgbClr val="FFFFFF"/>
                </a:solidFill>
              </a:rPr>
              <a:t>   </a:t>
            </a:r>
            <a:endParaRPr lang="mr-IN" sz="2800" dirty="0">
              <a:solidFill>
                <a:srgbClr val="FFFFFF"/>
              </a:solidFill>
            </a:endParaRPr>
          </a:p>
        </p:txBody>
      </p:sp>
      <p:pic>
        <p:nvPicPr>
          <p:cNvPr id="8" name="Image 7" descr="Capture d’écran 2019-04-10 à 16.2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32" y="21094"/>
            <a:ext cx="7075850" cy="70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58082"/>
      </p:ext>
    </p:extLst>
  </p:cSld>
  <p:clrMapOvr>
    <a:masterClrMapping/>
  </p:clrMapOvr>
  <p:transition xmlns:p14="http://schemas.microsoft.com/office/powerpoint/2010/main" advTm="613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Notez la date :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90712" y="1447430"/>
            <a:ext cx="11445108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00FF"/>
                </a:solidFill>
              </a:rPr>
              <a:t>Séance exceptionnelle 2019, co-organisée avec la Métropole du Grand Nancy :</a:t>
            </a:r>
            <a:endParaRPr lang="en-GB" sz="4000"/>
          </a:p>
          <a:p>
            <a:r>
              <a:rPr lang="en-GB" sz="4000"/>
              <a:t>Dans les Grands Salons de l'Hôtel de Ville de Nancy,   </a:t>
            </a:r>
            <a:r>
              <a:rPr lang="en-GB" sz="4000">
                <a:solidFill>
                  <a:srgbClr val="FF0000"/>
                </a:solidFill>
              </a:rPr>
              <a:t>le samedi 14 décembre 2019.</a:t>
            </a:r>
          </a:p>
          <a:p>
            <a:endParaRPr lang="en-GB" sz="4000"/>
          </a:p>
          <a:p>
            <a:r>
              <a:rPr lang="en-GB" sz="4000"/>
              <a:t>Sujet : </a:t>
            </a:r>
            <a:r>
              <a:rPr lang="en-GB" sz="4000" b="1">
                <a:solidFill>
                  <a:srgbClr val="FF0000"/>
                </a:solidFill>
              </a:rPr>
              <a:t>Les Sciences et le Droit.</a:t>
            </a:r>
          </a:p>
          <a:p>
            <a:endParaRPr lang="en-GB" sz="4000" b="1">
              <a:solidFill>
                <a:srgbClr val="FF0000"/>
              </a:solidFill>
            </a:endParaRPr>
          </a:p>
          <a:p>
            <a:r>
              <a:rPr lang="en-GB" sz="4000">
                <a:solidFill>
                  <a:srgbClr val="000090"/>
                </a:solidFill>
              </a:rPr>
              <a:t>Remise du Grand Prix 2019 de l'ALS </a:t>
            </a:r>
            <a:r>
              <a:rPr lang="en-GB" sz="3200">
                <a:solidFill>
                  <a:srgbClr val="000090"/>
                </a:solidFill>
              </a:rPr>
              <a:t>en début d'après midi.</a:t>
            </a:r>
          </a:p>
          <a:p>
            <a:endParaRPr lang="en-GB" sz="400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28574"/>
      </p:ext>
    </p:extLst>
  </p:cSld>
  <p:clrMapOvr>
    <a:masterClrMapping/>
  </p:clrMapOvr>
  <p:transition xmlns:p14="http://schemas.microsoft.com/office/powerpoint/2010/main" advTm="568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Notez la date :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97467" y="1591733"/>
            <a:ext cx="103632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00FF"/>
                </a:solidFill>
              </a:rPr>
              <a:t>Assemblée Générale Ordinaire 2020 :</a:t>
            </a:r>
          </a:p>
          <a:p>
            <a:endParaRPr lang="en-GB" sz="4000"/>
          </a:p>
          <a:p>
            <a:r>
              <a:rPr lang="en-GB" sz="4000"/>
              <a:t>Au Conseil de Département (sous réserve de confirmation) :</a:t>
            </a:r>
          </a:p>
          <a:p>
            <a:r>
              <a:rPr lang="en-GB" sz="4000">
                <a:solidFill>
                  <a:srgbClr val="FF0000"/>
                </a:solidFill>
              </a:rPr>
              <a:t>le samedi 25 janvier 2020 </a:t>
            </a:r>
          </a:p>
          <a:p>
            <a:endParaRPr lang="en-GB" sz="4000"/>
          </a:p>
          <a:p>
            <a:r>
              <a:rPr lang="en-GB" sz="3600">
                <a:solidFill>
                  <a:srgbClr val="000090"/>
                </a:solidFill>
              </a:rPr>
              <a:t>Remise du Prix de Thèse 2019 de l'ALS, choisi parmi les thèses suggérées par la Faculté de Droit de Nancy.</a:t>
            </a:r>
            <a:endParaRPr lang="en-GB" sz="3600" b="1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44254"/>
      </p:ext>
    </p:extLst>
  </p:cSld>
  <p:clrMapOvr>
    <a:masterClrMapping/>
  </p:clrMapOvr>
  <p:transition xmlns:p14="http://schemas.microsoft.com/office/powerpoint/2010/main" advTm="568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apture d’écran 2019-04-27 à 18.4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6" y="14430"/>
            <a:ext cx="3949700" cy="6832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7202" y="3405551"/>
            <a:ext cx="5773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0000FF"/>
                </a:solidFill>
              </a:rPr>
              <a:t>Remise de la Grande Médaille de la Métropole du Grand Nancy au Prof. </a:t>
            </a:r>
            <a:r>
              <a:rPr lang="en-GB" sz="2800">
                <a:solidFill>
                  <a:srgbClr val="FF0000"/>
                </a:solidFill>
              </a:rPr>
              <a:t>Michel Boulangé</a:t>
            </a:r>
            <a:r>
              <a:rPr lang="en-GB" sz="2800">
                <a:solidFill>
                  <a:srgbClr val="0000FF"/>
                </a:solidFill>
              </a:rPr>
              <a:t> le 26 avril 2019.</a:t>
            </a:r>
          </a:p>
          <a:p>
            <a:pPr algn="ctr"/>
            <a:endParaRPr lang="en-GB" sz="2800"/>
          </a:p>
          <a:p>
            <a:pPr algn="ctr"/>
            <a:r>
              <a:rPr lang="en-GB" sz="2800" b="1">
                <a:solidFill>
                  <a:srgbClr val="FF0000"/>
                </a:solidFill>
              </a:rPr>
              <a:t>Toutes nos félicitations !</a:t>
            </a:r>
          </a:p>
        </p:txBody>
      </p:sp>
    </p:spTree>
    <p:extLst>
      <p:ext uri="{BB962C8B-B14F-4D97-AF65-F5344CB8AC3E}">
        <p14:creationId xmlns:p14="http://schemas.microsoft.com/office/powerpoint/2010/main" val="2621691440"/>
      </p:ext>
    </p:extLst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9-04-26 à 09.08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22" y="202024"/>
            <a:ext cx="9024513" cy="59343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4928" y="4814858"/>
            <a:ext cx="1114553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Celles/ceux qui souhaitent apporter un témoignage concernant Claude Pair peuvent prendre contact avec Marion Créhange, organisatrice: </a:t>
            </a:r>
            <a:r>
              <a:rPr lang="en-GB" sz="2400">
                <a:solidFill>
                  <a:srgbClr val="FF0000"/>
                </a:solidFill>
                <a:hlinkClick r:id="rId3"/>
              </a:rPr>
              <a:t>marion.crehange@free.fr</a:t>
            </a:r>
            <a:r>
              <a:rPr lang="en-GB" sz="2400">
                <a:solidFill>
                  <a:srgbClr val="FF0000"/>
                </a:solidFill>
              </a:rPr>
              <a:t>.</a:t>
            </a:r>
          </a:p>
          <a:p>
            <a:endParaRPr lang="en-GB" sz="2400">
              <a:solidFill>
                <a:srgbClr val="FF0000"/>
              </a:solidFill>
            </a:endParaRPr>
          </a:p>
          <a:p>
            <a:endParaRPr lang="en-GB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76889"/>
      </p:ext>
    </p:extLst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9-04-04 à 09.1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44" y="156411"/>
            <a:ext cx="4394200" cy="6565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1428" y="6172952"/>
            <a:ext cx="5764934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>
                <a:solidFill>
                  <a:srgbClr val="FF0000"/>
                </a:solidFill>
              </a:rPr>
              <a:t>Demandez le programme ici :</a:t>
            </a:r>
          </a:p>
        </p:txBody>
      </p:sp>
      <p:sp>
        <p:nvSpPr>
          <p:cNvPr id="6" name="Flèche vers la droite 5"/>
          <p:cNvSpPr/>
          <p:nvPr/>
        </p:nvSpPr>
        <p:spPr>
          <a:xfrm>
            <a:off x="6333072" y="6383810"/>
            <a:ext cx="1119567" cy="3008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05604"/>
      </p:ext>
    </p:extLst>
  </p:cSld>
  <p:clrMapOvr>
    <a:masterClrMapping/>
  </p:clrMapOvr>
  <p:transition xmlns:p14="http://schemas.microsoft.com/office/powerpoint/2010/main" advTm="47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Géants de science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34271"/>
      </p:ext>
    </p:extLst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19-05-03 à 18.00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04" y="227103"/>
            <a:ext cx="8541162" cy="1561399"/>
          </a:xfrm>
          <a:prstGeom prst="rect">
            <a:avLst/>
          </a:prstGeom>
        </p:spPr>
      </p:pic>
      <p:pic>
        <p:nvPicPr>
          <p:cNvPr id="5" name="Image 4" descr="Capture d’écran 2019-05-03 à 17.59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15" y="2120968"/>
            <a:ext cx="8618522" cy="1114102"/>
          </a:xfrm>
          <a:prstGeom prst="rect">
            <a:avLst/>
          </a:prstGeom>
        </p:spPr>
      </p:pic>
      <p:pic>
        <p:nvPicPr>
          <p:cNvPr id="6" name="Image 5" descr="Capture d’écran 2019-05-03 à 17.59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3378200" cy="4267200"/>
          </a:xfrm>
          <a:prstGeom prst="rect">
            <a:avLst/>
          </a:prstGeom>
        </p:spPr>
      </p:pic>
      <p:pic>
        <p:nvPicPr>
          <p:cNvPr id="7" name="Image 6" descr="Capture d’écran 2019-05-03 à 17.59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60" y="3243003"/>
            <a:ext cx="8100090" cy="191093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83418" y="5339211"/>
            <a:ext cx="77214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</a:rPr>
              <a:t>Suivi d'une causerie animée par Hélène Lenattier les mardi 8 octobre et mercredi 16 octobre 2019 à la MJC Pichon de Nancy.  </a:t>
            </a:r>
          </a:p>
        </p:txBody>
      </p:sp>
      <p:pic>
        <p:nvPicPr>
          <p:cNvPr id="9" name="Image 8" descr="Capture d’écran 2019-05-03 à 18.12.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0" y="116297"/>
            <a:ext cx="2433082" cy="22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60312"/>
      </p:ext>
    </p:extLst>
  </p:cSld>
  <p:clrMapOvr>
    <a:masterClrMapping/>
  </p:clrMapOvr>
  <p:transition xmlns:p14="http://schemas.microsoft.com/office/powerpoint/2010/main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280423"/>
            <a:ext cx="3256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E7E6E6"/>
                </a:solidFill>
              </a:rPr>
              <a:t>A la dernière séance</a:t>
            </a:r>
          </a:p>
          <a:p>
            <a:pPr algn="ctr"/>
            <a:r>
              <a:rPr lang="fr-FR" sz="2400" dirty="0" smtClean="0">
                <a:solidFill>
                  <a:srgbClr val="E7E6E6"/>
                </a:solidFill>
              </a:rPr>
              <a:t>Présentation de </a:t>
            </a:r>
          </a:p>
          <a:p>
            <a:pPr algn="ctr"/>
            <a:r>
              <a:rPr lang="fr-FR" sz="2400" dirty="0" smtClean="0">
                <a:solidFill>
                  <a:srgbClr val="E7E6E6"/>
                </a:solidFill>
              </a:rPr>
              <a:t>Jean Claude ANDRÉ</a:t>
            </a:r>
          </a:p>
          <a:p>
            <a:pPr algn="ctr"/>
            <a:r>
              <a:rPr lang="fr-FR" sz="2400" dirty="0" smtClean="0">
                <a:solidFill>
                  <a:srgbClr val="E7E6E6"/>
                </a:solidFill>
              </a:rPr>
              <a:t> par</a:t>
            </a:r>
            <a:br>
              <a:rPr lang="fr-FR" sz="2400" dirty="0" smtClean="0">
                <a:solidFill>
                  <a:srgbClr val="E7E6E6"/>
                </a:solidFill>
              </a:rPr>
            </a:br>
            <a:r>
              <a:rPr lang="fr-FR" sz="2400" dirty="0" smtClean="0">
                <a:solidFill>
                  <a:srgbClr val="E7E6E6"/>
                </a:solidFill>
              </a:rPr>
              <a:t>Michel FEIDT</a:t>
            </a:r>
          </a:p>
          <a:p>
            <a:pPr algn="ctr"/>
            <a:endParaRPr lang="fr-FR" sz="2400" dirty="0">
              <a:solidFill>
                <a:srgbClr val="E7E6E6"/>
              </a:solidFill>
            </a:endParaRPr>
          </a:p>
        </p:txBody>
      </p:sp>
      <p:pic>
        <p:nvPicPr>
          <p:cNvPr id="3" name="Image 2" descr="IMG_18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0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94663"/>
      </p:ext>
    </p:extLst>
  </p:cSld>
  <p:clrMapOvr>
    <a:masterClrMapping/>
  </p:clrMapOvr>
  <p:transition xmlns:p14="http://schemas.microsoft.com/office/powerpoint/2010/main" advTm="50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41540" y="1754334"/>
            <a:ext cx="3250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E7E6E6"/>
                </a:solidFill>
              </a:rPr>
              <a:t>A la dernière séance</a:t>
            </a:r>
          </a:p>
          <a:p>
            <a:pPr algn="ctr"/>
            <a:endParaRPr lang="fr-FR" sz="2800" dirty="0" smtClean="0">
              <a:solidFill>
                <a:srgbClr val="E7E6E6"/>
              </a:solidFill>
            </a:endParaRPr>
          </a:p>
          <a:p>
            <a:pPr algn="ctr"/>
            <a:r>
              <a:rPr lang="de-DE" sz="2800" i="1" dirty="0">
                <a:solidFill>
                  <a:srgbClr val="E7E6E6"/>
                </a:solidFill>
                <a:latin typeface="Constantia" panose="02030602050306030303" pitchFamily="18" charset="0"/>
              </a:rPr>
              <a:t>Jean </a:t>
            </a:r>
            <a:r>
              <a:rPr lang="de-DE" sz="2800" i="1" dirty="0" smtClean="0">
                <a:solidFill>
                  <a:srgbClr val="E7E6E6"/>
                </a:solidFill>
                <a:latin typeface="Constantia" panose="02030602050306030303" pitchFamily="18" charset="0"/>
              </a:rPr>
              <a:t>Claude ANDRÉ</a:t>
            </a:r>
            <a:endParaRPr lang="fr-FR" sz="2800" dirty="0">
              <a:solidFill>
                <a:srgbClr val="E7E6E6"/>
              </a:solidFill>
            </a:endParaRPr>
          </a:p>
          <a:p>
            <a:pPr algn="ctr"/>
            <a:endParaRPr lang="fr-FR" sz="2800" dirty="0">
              <a:solidFill>
                <a:srgbClr val="E7E6E6"/>
              </a:solidFill>
            </a:endParaRPr>
          </a:p>
        </p:txBody>
      </p:sp>
      <p:pic>
        <p:nvPicPr>
          <p:cNvPr id="5" name="Image 4" descr="JCAndre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1473" y="857252"/>
            <a:ext cx="685799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99782"/>
      </p:ext>
    </p:extLst>
  </p:cSld>
  <p:clrMapOvr>
    <a:masterClrMapping/>
  </p:clrMapOvr>
  <p:transition xmlns:p14="http://schemas.microsoft.com/office/powerpoint/2010/main" advTm="4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3582" y="480538"/>
            <a:ext cx="1108996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La communication, a</a:t>
            </a:r>
            <a:r>
              <a:rPr lang="fr-FR" sz="40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nnulée le 11 avril dernier, est reprogrammée le 12 décembre 2019.</a:t>
            </a: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2400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i="1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			</a:t>
            </a:r>
            <a:r>
              <a:rPr lang="de-DE" sz="2800" i="1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de-DE" sz="3200" i="1" dirty="0">
                <a:solidFill>
                  <a:srgbClr val="7030A0"/>
                </a:solidFill>
                <a:latin typeface="Constantia" panose="02030602050306030303" pitchFamily="18" charset="0"/>
              </a:rPr>
              <a:t>Par</a:t>
            </a:r>
          </a:p>
          <a:p>
            <a:r>
              <a:rPr lang="de-DE" sz="3200" i="1" dirty="0">
                <a:solidFill>
                  <a:srgbClr val="7030A0"/>
                </a:solidFill>
                <a:latin typeface="Constantia" panose="02030602050306030303" pitchFamily="18" charset="0"/>
              </a:rPr>
              <a:t>							   </a:t>
            </a:r>
            <a:r>
              <a:rPr lang="de-DE" sz="3200" i="1" dirty="0">
                <a:solidFill>
                  <a:srgbClr val="7434A0"/>
                </a:solidFill>
                <a:latin typeface="Constantia" panose="02030602050306030303" pitchFamily="18" charset="0"/>
              </a:rPr>
              <a:t> </a:t>
            </a:r>
            <a:r>
              <a:rPr lang="is-IS" sz="3200" b="1" i="1" dirty="0">
                <a:solidFill>
                  <a:srgbClr val="7434A0"/>
                </a:solidFill>
              </a:rPr>
              <a:t>Peter GÖRNER</a:t>
            </a:r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1121" y="2114836"/>
            <a:ext cx="113506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  <a:r>
              <a:rPr lang="fr-FR" sz="32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</a:t>
            </a:r>
          </a:p>
          <a:p>
            <a:endParaRPr lang="fr-FR" sz="32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2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		</a:t>
            </a:r>
            <a:r>
              <a:rPr lang="fr-FR" sz="3200" b="1" dirty="0" smtClean="0">
                <a:solidFill>
                  <a:srgbClr val="552171"/>
                </a:solidFill>
                <a:latin typeface="Constantia" panose="02030602050306030303" pitchFamily="18" charset="0"/>
              </a:rPr>
              <a:t>	</a:t>
            </a:r>
            <a:r>
              <a:rPr lang="fr-FR" sz="3200" dirty="0">
                <a:solidFill>
                  <a:srgbClr val="552171"/>
                </a:solidFill>
              </a:rPr>
              <a:t> </a:t>
            </a:r>
            <a:r>
              <a:rPr lang="fr-FR" sz="3200" b="1" dirty="0" smtClean="0">
                <a:solidFill>
                  <a:srgbClr val="7434A0"/>
                </a:solidFill>
              </a:rPr>
              <a:t>«</a:t>
            </a:r>
            <a:r>
              <a:rPr lang="fr-FR" sz="3200" b="1" i="1" dirty="0">
                <a:solidFill>
                  <a:srgbClr val="7434A0"/>
                </a:solidFill>
              </a:rPr>
              <a:t>Particules fines inhalées et leurs effets sur la </a:t>
            </a:r>
            <a:r>
              <a:rPr lang="fr-FR" sz="3200" b="1" i="1" dirty="0" smtClean="0">
                <a:solidFill>
                  <a:srgbClr val="7434A0"/>
                </a:solidFill>
              </a:rPr>
              <a:t>santé</a:t>
            </a:r>
            <a:r>
              <a:rPr lang="fr-FR" sz="3200" b="1" dirty="0" smtClean="0">
                <a:solidFill>
                  <a:srgbClr val="7434A0"/>
                </a:solidFill>
              </a:rPr>
              <a:t>»</a:t>
            </a:r>
            <a:endParaRPr lang="fr-FR" sz="3200" dirty="0">
              <a:solidFill>
                <a:srgbClr val="7434A0"/>
              </a:solidFill>
            </a:endParaRPr>
          </a:p>
          <a:p>
            <a:r>
              <a:rPr lang="fr-FR" sz="3200" dirty="0"/>
              <a:t>								</a:t>
            </a:r>
            <a:endParaRPr lang="fr-FR" sz="3200" b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jeudi 14 mars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Capture d’écran 2019-03-06 à 19.1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8" y="3775082"/>
            <a:ext cx="2597941" cy="25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96542"/>
      </p:ext>
    </p:extLst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560px-Messier_87_Hubble_WikiS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7" y="0"/>
            <a:ext cx="6858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86059" y="1420481"/>
            <a:ext cx="4227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M87 ou NGC 4486, </a:t>
            </a:r>
          </a:p>
          <a:p>
            <a:r>
              <a:rPr lang="en-GB" sz="2800">
                <a:solidFill>
                  <a:srgbClr val="FF0000"/>
                </a:solidFill>
              </a:rPr>
              <a:t>alias Virgo A </a:t>
            </a:r>
          </a:p>
        </p:txBody>
      </p:sp>
    </p:spTree>
    <p:extLst>
      <p:ext uri="{BB962C8B-B14F-4D97-AF65-F5344CB8AC3E}">
        <p14:creationId xmlns:p14="http://schemas.microsoft.com/office/powerpoint/2010/main" val="523792962"/>
      </p:ext>
    </p:extLst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440px-Black_hole_-_Messier_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79" y="133694"/>
            <a:ext cx="10535229" cy="61295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05625" y="6367098"/>
            <a:ext cx="257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00FF"/>
                </a:solidFill>
              </a:rPr>
              <a:t>Source : Wikipedia</a:t>
            </a:r>
          </a:p>
        </p:txBody>
      </p:sp>
    </p:spTree>
    <p:extLst>
      <p:ext uri="{BB962C8B-B14F-4D97-AF65-F5344CB8AC3E}">
        <p14:creationId xmlns:p14="http://schemas.microsoft.com/office/powerpoint/2010/main" val="2713569432"/>
      </p:ext>
    </p:extLst>
  </p:cSld>
  <p:clrMapOvr>
    <a:masterClrMapping/>
  </p:clrMapOvr>
  <p:transition xmlns:p14="http://schemas.microsoft.com/office/powerpoint/2010/main" advTm="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8800" y="308758"/>
            <a:ext cx="111082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</a:t>
            </a:r>
            <a:endParaRPr lang="fr-FR" sz="36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6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600" b="1" u="sng" dirty="0" err="1" smtClean="0">
                <a:solidFill>
                  <a:srgbClr val="7030A0"/>
                </a:solidFill>
                <a:latin typeface="Constantia" panose="02030602050306030303" pitchFamily="18" charset="0"/>
              </a:rPr>
              <a:t>Communication</a:t>
            </a:r>
            <a:r>
              <a:rPr lang="fr-FR" sz="36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:</a:t>
            </a:r>
            <a:endParaRPr lang="fr-FR" sz="36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“Trou noir : voir l'invisible”</a:t>
            </a:r>
            <a:endParaRPr lang="fr-FR" sz="48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73398" y="4386890"/>
            <a:ext cx="4311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7030A0"/>
                </a:solidFill>
                <a:latin typeface="Constantia" panose="02030602050306030303" pitchFamily="18" charset="0"/>
              </a:rPr>
              <a:t>Par </a:t>
            </a:r>
            <a:r>
              <a:rPr lang="fr-FR" sz="3200" i="1" dirty="0"/>
              <a:t>Jean Marie </a:t>
            </a:r>
            <a:r>
              <a:rPr lang="fr-FR" sz="3200" i="1" dirty="0" err="1"/>
              <a:t>Parisi</a:t>
            </a:r>
            <a:r>
              <a:rPr lang="fr-FR" sz="3200" i="1" dirty="0"/>
              <a:t> </a:t>
            </a:r>
            <a:endParaRPr lang="fr-FR" sz="32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200" i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IMG_007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55" y="2568592"/>
            <a:ext cx="2765495" cy="33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31376"/>
      </p:ext>
    </p:extLst>
  </p:cSld>
  <p:clrMapOvr>
    <a:masterClrMapping/>
  </p:clrMapOvr>
  <p:transition xmlns:p14="http://schemas.microsoft.com/office/powerpoint/2010/main" advTm="5677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T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98" y="0"/>
            <a:ext cx="9138702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7641" y="2132468"/>
            <a:ext cx="2179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P</a:t>
            </a:r>
            <a:r>
              <a:rPr lang="fr-FR" sz="2800" dirty="0" err="1" smtClean="0">
                <a:solidFill>
                  <a:schemeClr val="bg1"/>
                </a:solidFill>
              </a:rPr>
              <a:t>Petite</a:t>
            </a:r>
            <a:r>
              <a:rPr lang="fr-FR" sz="2800" dirty="0" smtClean="0">
                <a:solidFill>
                  <a:schemeClr val="bg1"/>
                </a:solidFill>
              </a:rPr>
              <a:t> fougère fossile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4226293"/>
      </p:ext>
    </p:extLst>
  </p:cSld>
  <p:clrMapOvr>
    <a:masterClrMapping/>
  </p:clrMapOvr>
  <p:transition xmlns:p14="http://schemas.microsoft.com/office/powerpoint/2010/main" advTm="6144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8800" y="308758"/>
            <a:ext cx="11108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Aujourd’hui</a:t>
            </a:r>
            <a:endParaRPr lang="fr-FR" sz="36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600" b="1" u="sng" dirty="0" smtClean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36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Conférence :</a:t>
            </a:r>
            <a:endParaRPr lang="fr-FR" sz="3600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b="1" u="sng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r>
              <a:rPr lang="fr-FR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“</a:t>
            </a:r>
            <a:r>
              <a:rPr lang="fr-FR" sz="4800" dirty="0"/>
              <a:t>Une vision thermodynamique </a:t>
            </a:r>
            <a:endParaRPr lang="fr-FR" sz="4800" dirty="0" smtClean="0"/>
          </a:p>
          <a:p>
            <a:r>
              <a:rPr lang="fr-FR" sz="4800" dirty="0"/>
              <a:t>d</a:t>
            </a:r>
            <a:r>
              <a:rPr lang="fr-FR" sz="4800" dirty="0" smtClean="0"/>
              <a:t>e la </a:t>
            </a:r>
            <a:r>
              <a:rPr lang="fr-FR" sz="4800" dirty="0"/>
              <a:t>nature</a:t>
            </a:r>
            <a:r>
              <a:rPr lang="fr-FR" sz="4800" b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”</a:t>
            </a:r>
            <a:endParaRPr lang="fr-FR" sz="4800" b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73398" y="4386890"/>
            <a:ext cx="4311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solidFill>
                  <a:srgbClr val="7030A0"/>
                </a:solidFill>
                <a:latin typeface="Constantia" panose="02030602050306030303" pitchFamily="18" charset="0"/>
              </a:rPr>
              <a:t>Par </a:t>
            </a:r>
            <a:r>
              <a:rPr lang="fr-FR" sz="3200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Michel FEIDT</a:t>
            </a:r>
            <a:endParaRPr lang="fr-FR" sz="3200" i="1" dirty="0">
              <a:solidFill>
                <a:srgbClr val="7030A0"/>
              </a:solidFill>
              <a:latin typeface="Constantia" panose="02030602050306030303" pitchFamily="18" charset="0"/>
            </a:endParaRPr>
          </a:p>
          <a:p>
            <a:endParaRPr lang="fr-FR" sz="32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ALS jeudi 9 Mai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Michel FeidtJPG.J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5400000">
            <a:off x="8484694" y="1294517"/>
            <a:ext cx="3775906" cy="28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65316"/>
      </p:ext>
    </p:extLst>
  </p:cSld>
  <p:clrMapOvr>
    <a:masterClrMapping/>
  </p:clrMapOvr>
  <p:transition xmlns:p14="http://schemas.microsoft.com/office/powerpoint/2010/main" advTm="567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8645</TotalTime>
  <Words>362</Words>
  <Application>Microsoft Macintosh PowerPoint</Application>
  <PresentationFormat>Personnalisé</PresentationFormat>
  <Paragraphs>86</Paragraphs>
  <Slides>17</Slides>
  <Notes>2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Notez la date :</vt:lpstr>
      <vt:lpstr>Notez la date :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Academie Lorraine des Sciences</dc:title>
  <dc:subject>8 Mars 2018</dc:subject>
  <dc:creator>Dominique DUBAUX</dc:creator>
  <cp:lastModifiedBy>Jean-Marie Dubois</cp:lastModifiedBy>
  <cp:revision>140</cp:revision>
  <dcterms:created xsi:type="dcterms:W3CDTF">2015-03-12T09:34:57Z</dcterms:created>
  <dcterms:modified xsi:type="dcterms:W3CDTF">2019-05-04T15:20:59Z</dcterms:modified>
</cp:coreProperties>
</file>