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8"/>
  </p:notesMasterIdLst>
  <p:handoutMasterIdLst>
    <p:handoutMasterId r:id="rId69"/>
  </p:handoutMasterIdLst>
  <p:sldIdLst>
    <p:sldId id="256" r:id="rId2"/>
    <p:sldId id="329" r:id="rId3"/>
    <p:sldId id="349" r:id="rId4"/>
    <p:sldId id="257" r:id="rId5"/>
    <p:sldId id="335" r:id="rId6"/>
    <p:sldId id="336" r:id="rId7"/>
    <p:sldId id="337" r:id="rId8"/>
    <p:sldId id="338" r:id="rId9"/>
    <p:sldId id="260" r:id="rId10"/>
    <p:sldId id="270" r:id="rId11"/>
    <p:sldId id="272" r:id="rId12"/>
    <p:sldId id="273" r:id="rId13"/>
    <p:sldId id="265" r:id="rId14"/>
    <p:sldId id="339" r:id="rId15"/>
    <p:sldId id="350" r:id="rId16"/>
    <p:sldId id="267" r:id="rId17"/>
    <p:sldId id="268" r:id="rId18"/>
    <p:sldId id="269" r:id="rId19"/>
    <p:sldId id="318" r:id="rId20"/>
    <p:sldId id="275" r:id="rId21"/>
    <p:sldId id="278" r:id="rId22"/>
    <p:sldId id="276" r:id="rId23"/>
    <p:sldId id="279" r:id="rId24"/>
    <p:sldId id="289" r:id="rId25"/>
    <p:sldId id="328" r:id="rId26"/>
    <p:sldId id="286" r:id="rId27"/>
    <p:sldId id="300" r:id="rId28"/>
    <p:sldId id="281" r:id="rId29"/>
    <p:sldId id="351" r:id="rId30"/>
    <p:sldId id="287" r:id="rId31"/>
    <p:sldId id="290" r:id="rId32"/>
    <p:sldId id="292" r:id="rId33"/>
    <p:sldId id="291" r:id="rId34"/>
    <p:sldId id="293" r:id="rId35"/>
    <p:sldId id="294" r:id="rId36"/>
    <p:sldId id="296" r:id="rId37"/>
    <p:sldId id="297" r:id="rId38"/>
    <p:sldId id="298" r:id="rId39"/>
    <p:sldId id="301" r:id="rId40"/>
    <p:sldId id="304" r:id="rId41"/>
    <p:sldId id="305" r:id="rId42"/>
    <p:sldId id="302" r:id="rId43"/>
    <p:sldId id="352" r:id="rId44"/>
    <p:sldId id="306" r:id="rId45"/>
    <p:sldId id="307" r:id="rId46"/>
    <p:sldId id="312" r:id="rId47"/>
    <p:sldId id="348" r:id="rId48"/>
    <p:sldId id="315" r:id="rId49"/>
    <p:sldId id="316" r:id="rId50"/>
    <p:sldId id="317" r:id="rId51"/>
    <p:sldId id="353" r:id="rId52"/>
    <p:sldId id="354" r:id="rId53"/>
    <p:sldId id="321" r:id="rId54"/>
    <p:sldId id="324" r:id="rId55"/>
    <p:sldId id="345" r:id="rId56"/>
    <p:sldId id="333" r:id="rId57"/>
    <p:sldId id="331" r:id="rId58"/>
    <p:sldId id="343" r:id="rId59"/>
    <p:sldId id="332" r:id="rId60"/>
    <p:sldId id="346" r:id="rId61"/>
    <p:sldId id="347" r:id="rId62"/>
    <p:sldId id="288" r:id="rId63"/>
    <p:sldId id="280" r:id="rId64"/>
    <p:sldId id="283" r:id="rId65"/>
    <p:sldId id="282" r:id="rId66"/>
    <p:sldId id="334" r:id="rId67"/>
  </p:sldIdLst>
  <p:sldSz cx="9144000" cy="6858000" type="screen4x3"/>
  <p:notesSz cx="9926638" cy="679767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89626" autoAdjust="0"/>
  </p:normalViewPr>
  <p:slideViewPr>
    <p:cSldViewPr>
      <p:cViewPr>
        <p:scale>
          <a:sx n="100" d="100"/>
          <a:sy n="100" d="100"/>
        </p:scale>
        <p:origin x="-294" y="-66"/>
      </p:cViewPr>
      <p:guideLst>
        <p:guide orient="horz" pos="2160"/>
        <p:guide pos="2880"/>
      </p:guideLst>
    </p:cSldViewPr>
  </p:slideViewPr>
  <p:notesTextViewPr>
    <p:cViewPr>
      <p:scale>
        <a:sx n="1" d="1"/>
        <a:sy n="1" d="1"/>
      </p:scale>
      <p:origin x="0" y="0"/>
    </p:cViewPr>
  </p:notesTextViewPr>
  <p:sorterViewPr>
    <p:cViewPr>
      <p:scale>
        <a:sx n="100" d="100"/>
        <a:sy n="100" d="100"/>
      </p:scale>
      <p:origin x="0" y="1302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301543" cy="339884"/>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5622799" y="0"/>
            <a:ext cx="4301543" cy="339884"/>
          </a:xfrm>
          <a:prstGeom prst="rect">
            <a:avLst/>
          </a:prstGeom>
        </p:spPr>
        <p:txBody>
          <a:bodyPr vert="horz" lIns="91440" tIns="45720" rIns="91440" bIns="45720" rtlCol="0"/>
          <a:lstStyle>
            <a:lvl1pPr algn="r">
              <a:defRPr sz="1200"/>
            </a:lvl1pPr>
          </a:lstStyle>
          <a:p>
            <a:fld id="{F553228B-C464-4505-ACF0-01D3649D0DC8}" type="datetimeFigureOut">
              <a:rPr lang="fr-FR" smtClean="0"/>
              <a:t>10/12/2018</a:t>
            </a:fld>
            <a:endParaRPr lang="fr-FR"/>
          </a:p>
        </p:txBody>
      </p:sp>
      <p:sp>
        <p:nvSpPr>
          <p:cNvPr id="4" name="Espace réservé du pied de page 3"/>
          <p:cNvSpPr>
            <a:spLocks noGrp="1"/>
          </p:cNvSpPr>
          <p:nvPr>
            <p:ph type="ftr" sz="quarter" idx="2"/>
          </p:nvPr>
        </p:nvSpPr>
        <p:spPr>
          <a:xfrm>
            <a:off x="1" y="6456611"/>
            <a:ext cx="4301543" cy="339884"/>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5622799" y="6456611"/>
            <a:ext cx="4301543" cy="339884"/>
          </a:xfrm>
          <a:prstGeom prst="rect">
            <a:avLst/>
          </a:prstGeom>
        </p:spPr>
        <p:txBody>
          <a:bodyPr vert="horz" lIns="91440" tIns="45720" rIns="91440" bIns="45720" rtlCol="0" anchor="b"/>
          <a:lstStyle>
            <a:lvl1pPr algn="r">
              <a:defRPr sz="1200"/>
            </a:lvl1pPr>
          </a:lstStyle>
          <a:p>
            <a:fld id="{BD240924-C9A6-4538-AAF5-1D95DC0CC6BF}" type="slidenum">
              <a:rPr lang="fr-FR" smtClean="0"/>
              <a:t>‹N°›</a:t>
            </a:fld>
            <a:endParaRPr lang="fr-FR"/>
          </a:p>
        </p:txBody>
      </p:sp>
    </p:spTree>
    <p:extLst>
      <p:ext uri="{BB962C8B-B14F-4D97-AF65-F5344CB8AC3E}">
        <p14:creationId xmlns:p14="http://schemas.microsoft.com/office/powerpoint/2010/main" val="195674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301543" cy="339884"/>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622799" y="0"/>
            <a:ext cx="4301543" cy="339884"/>
          </a:xfrm>
          <a:prstGeom prst="rect">
            <a:avLst/>
          </a:prstGeom>
        </p:spPr>
        <p:txBody>
          <a:bodyPr vert="horz" lIns="91440" tIns="45720" rIns="91440" bIns="45720" rtlCol="0"/>
          <a:lstStyle>
            <a:lvl1pPr algn="r">
              <a:defRPr sz="1200"/>
            </a:lvl1pPr>
          </a:lstStyle>
          <a:p>
            <a:fld id="{20BA443B-B0C5-452C-AC13-CACD6A16034F}" type="datetimeFigureOut">
              <a:rPr lang="fr-FR" smtClean="0"/>
              <a:t>10/12/2018</a:t>
            </a:fld>
            <a:endParaRPr lang="fr-FR"/>
          </a:p>
        </p:txBody>
      </p:sp>
      <p:sp>
        <p:nvSpPr>
          <p:cNvPr id="4" name="Espace réservé de l'image des diapositives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992665" y="3228896"/>
            <a:ext cx="7941310" cy="3058954"/>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1" y="6456611"/>
            <a:ext cx="4301543" cy="33988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622799" y="6456611"/>
            <a:ext cx="4301543" cy="339884"/>
          </a:xfrm>
          <a:prstGeom prst="rect">
            <a:avLst/>
          </a:prstGeom>
        </p:spPr>
        <p:txBody>
          <a:bodyPr vert="horz" lIns="91440" tIns="45720" rIns="91440" bIns="45720" rtlCol="0" anchor="b"/>
          <a:lstStyle>
            <a:lvl1pPr algn="r">
              <a:defRPr sz="1200"/>
            </a:lvl1pPr>
          </a:lstStyle>
          <a:p>
            <a:fld id="{C81D59F1-7312-4F3B-B248-E330B8B6B670}" type="slidenum">
              <a:rPr lang="fr-FR" smtClean="0"/>
              <a:t>‹N°›</a:t>
            </a:fld>
            <a:endParaRPr lang="fr-FR"/>
          </a:p>
        </p:txBody>
      </p:sp>
    </p:spTree>
    <p:extLst>
      <p:ext uri="{BB962C8B-B14F-4D97-AF65-F5344CB8AC3E}">
        <p14:creationId xmlns:p14="http://schemas.microsoft.com/office/powerpoint/2010/main" val="3708941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UNCCAS : union</a:t>
            </a:r>
            <a:r>
              <a:rPr lang="fr-FR" baseline="0" dirty="0" smtClean="0"/>
              <a:t> nationale des centres communaux d’action sociale</a:t>
            </a:r>
            <a:endParaRPr lang="fr-FR" dirty="0"/>
          </a:p>
        </p:txBody>
      </p:sp>
      <p:sp>
        <p:nvSpPr>
          <p:cNvPr id="4" name="Espace réservé du numéro de diapositive 3"/>
          <p:cNvSpPr>
            <a:spLocks noGrp="1"/>
          </p:cNvSpPr>
          <p:nvPr>
            <p:ph type="sldNum" sz="quarter" idx="10"/>
          </p:nvPr>
        </p:nvSpPr>
        <p:spPr/>
        <p:txBody>
          <a:bodyPr/>
          <a:lstStyle/>
          <a:p>
            <a:fld id="{C81D59F1-7312-4F3B-B248-E330B8B6B670}" type="slidenum">
              <a:rPr lang="fr-FR" smtClean="0"/>
              <a:t>16</a:t>
            </a:fld>
            <a:endParaRPr lang="fr-FR"/>
          </a:p>
        </p:txBody>
      </p:sp>
    </p:spTree>
    <p:extLst>
      <p:ext uri="{BB962C8B-B14F-4D97-AF65-F5344CB8AC3E}">
        <p14:creationId xmlns:p14="http://schemas.microsoft.com/office/powerpoint/2010/main" val="1077528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Rapports : </a:t>
            </a:r>
          </a:p>
          <a:p>
            <a:pPr marL="171450" indent="-171450">
              <a:buFontTx/>
              <a:buChar char="-"/>
            </a:pPr>
            <a:r>
              <a:rPr lang="fr-FR" dirty="0" smtClean="0"/>
              <a:t>Rapport HCFEA : Accueil des enfants de moins de 3 ans, Avril</a:t>
            </a:r>
            <a:r>
              <a:rPr lang="fr-FR" baseline="0" dirty="0" smtClean="0"/>
              <a:t> 2018</a:t>
            </a:r>
          </a:p>
          <a:p>
            <a:pPr marL="171450" indent="-171450">
              <a:buFontTx/>
              <a:buChar char="-"/>
            </a:pPr>
            <a:r>
              <a:rPr lang="fr-FR" baseline="0" dirty="0" smtClean="0"/>
              <a:t>Rapport S. </a:t>
            </a:r>
            <a:r>
              <a:rPr lang="fr-FR" baseline="0" dirty="0" err="1" smtClean="0"/>
              <a:t>Giampino</a:t>
            </a:r>
            <a:r>
              <a:rPr lang="fr-FR" baseline="0" dirty="0" smtClean="0"/>
              <a:t>, Mai 2016 : Développement du jeune enfant, modes d’accueil, formation des professionnels</a:t>
            </a:r>
          </a:p>
          <a:p>
            <a:pPr marL="171450" indent="-171450">
              <a:buFontTx/>
              <a:buChar char="-"/>
            </a:pPr>
            <a:r>
              <a:rPr lang="fr-FR" baseline="0" dirty="0" smtClean="0"/>
              <a:t>Rapport Terra Nova, 31/05/2017 investissant dans la petite enfance</a:t>
            </a:r>
          </a:p>
          <a:p>
            <a:pPr marL="171450" indent="-171450">
              <a:buFontTx/>
              <a:buChar char="-"/>
            </a:pPr>
            <a:r>
              <a:rPr lang="fr-FR" baseline="0" dirty="0" smtClean="0"/>
              <a:t>Rapport … auquel a contribué R. </a:t>
            </a:r>
            <a:r>
              <a:rPr lang="fr-FR" baseline="0" dirty="0" err="1" smtClean="0"/>
              <a:t>Dugravier</a:t>
            </a:r>
            <a:r>
              <a:rPr lang="fr-FR" baseline="0" dirty="0" smtClean="0"/>
              <a:t> concerne l’accueil de la petite enfance</a:t>
            </a:r>
          </a:p>
          <a:p>
            <a:pPr marL="171450" indent="-171450">
              <a:buFontTx/>
              <a:buChar char="-"/>
            </a:pPr>
            <a:r>
              <a:rPr lang="fr-FR" baseline="0" dirty="0" smtClean="0"/>
              <a:t>Projet stratégique DGS 2017-2019</a:t>
            </a:r>
          </a:p>
          <a:p>
            <a:pPr marL="171450" indent="-171450">
              <a:buFontTx/>
              <a:buChar char="-"/>
            </a:pPr>
            <a:r>
              <a:rPr lang="fr-FR" baseline="0" dirty="0" smtClean="0"/>
              <a:t>Rapport HCFEA (20/02/2018) Les temps et les lieux tiers des enfants et des adolescents hors maison et hors scolarité (un 3</a:t>
            </a:r>
            <a:r>
              <a:rPr lang="fr-FR" baseline="30000" dirty="0" smtClean="0"/>
              <a:t>e</a:t>
            </a:r>
            <a:r>
              <a:rPr lang="fr-FR" baseline="0" dirty="0" smtClean="0"/>
              <a:t> éducateur : pratique sportive, artistique, culturelle, scientifique, technique, engagement, vacances…)</a:t>
            </a:r>
          </a:p>
        </p:txBody>
      </p:sp>
      <p:sp>
        <p:nvSpPr>
          <p:cNvPr id="4" name="Espace réservé du numéro de diapositive 3"/>
          <p:cNvSpPr>
            <a:spLocks noGrp="1"/>
          </p:cNvSpPr>
          <p:nvPr>
            <p:ph type="sldNum" sz="quarter" idx="10"/>
          </p:nvPr>
        </p:nvSpPr>
        <p:spPr/>
        <p:txBody>
          <a:bodyPr/>
          <a:lstStyle/>
          <a:p>
            <a:fld id="{C81D59F1-7312-4F3B-B248-E330B8B6B670}" type="slidenum">
              <a:rPr lang="fr-FR" smtClean="0"/>
              <a:t>36</a:t>
            </a:fld>
            <a:endParaRPr lang="fr-FR"/>
          </a:p>
        </p:txBody>
      </p:sp>
    </p:spTree>
    <p:extLst>
      <p:ext uri="{BB962C8B-B14F-4D97-AF65-F5344CB8AC3E}">
        <p14:creationId xmlns:p14="http://schemas.microsoft.com/office/powerpoint/2010/main" val="1815295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6 Groupes de travail (2017)</a:t>
            </a:r>
            <a:endParaRPr lang="fr-FR" b="1" dirty="0" smtClean="0">
              <a:solidFill>
                <a:srgbClr val="FF0000"/>
              </a:solidFill>
            </a:endParaRPr>
          </a:p>
          <a:p>
            <a:pPr lvl="2"/>
            <a:r>
              <a:rPr lang="fr-FR" dirty="0" smtClean="0"/>
              <a:t>Développer le soutien par et avec les parents</a:t>
            </a:r>
          </a:p>
          <a:p>
            <a:pPr lvl="2"/>
            <a:r>
              <a:rPr lang="fr-FR" dirty="0" smtClean="0"/>
              <a:t>Développer les possibilités de répit parental</a:t>
            </a:r>
          </a:p>
          <a:p>
            <a:pPr lvl="2"/>
            <a:r>
              <a:rPr lang="fr-FR" dirty="0" smtClean="0"/>
              <a:t>Renforcer l’information des familles</a:t>
            </a:r>
          </a:p>
          <a:p>
            <a:pPr lvl="2"/>
            <a:r>
              <a:rPr lang="fr-FR" dirty="0" smtClean="0"/>
              <a:t>Aider les parents à répondre aux besoins de l’enfant en fonction de son âge</a:t>
            </a:r>
          </a:p>
          <a:p>
            <a:pPr lvl="2"/>
            <a:r>
              <a:rPr lang="fr-FR" dirty="0" smtClean="0"/>
              <a:t>Améliorer les relations familles-école</a:t>
            </a:r>
          </a:p>
          <a:p>
            <a:pPr lvl="2"/>
            <a:r>
              <a:rPr lang="fr-FR" dirty="0" smtClean="0"/>
              <a:t>Prévenir et accompagner les ruptures familiales</a:t>
            </a:r>
          </a:p>
          <a:p>
            <a:r>
              <a:rPr lang="fr-FR" dirty="0" smtClean="0"/>
              <a:t> Version définitive : « Dessine-moi un parent » (2018-2022)</a:t>
            </a:r>
          </a:p>
          <a:p>
            <a:pPr lvl="1"/>
            <a:r>
              <a:rPr lang="fr-FR" dirty="0" smtClean="0"/>
              <a:t>-« Pour ce qui est de l’avenir, il ne s’agit pas de le prévoir, mais de le rendre possible » A. St Exupéry « </a:t>
            </a:r>
            <a:r>
              <a:rPr lang="fr-FR" i="1" dirty="0" smtClean="0"/>
              <a:t>Le Petit Prince</a:t>
            </a:r>
            <a:r>
              <a:rPr lang="fr-FR" dirty="0" smtClean="0"/>
              <a:t> » </a:t>
            </a:r>
          </a:p>
          <a:p>
            <a:pPr lvl="1"/>
            <a:r>
              <a:rPr lang="fr-FR" dirty="0" smtClean="0"/>
              <a:t>-Définition sommaire de la parentalité et de son soutien concernant 3 tranches d’âge (petite enfance, 6-11ans, adolescence) et en s’appuyant sur des exemples de « pratiques inspirantes », c’est-à-dire d’actions mises en place pour répondre à certaines situations relevant d’un besoin d’information et/ou de soutien. Les 8 chapitres, entre lesquels s’intercalent des flash sur l’égalité entre homme et femme, précarité, handicap, Outre-Mer… constituent un inventaire ayant pour objet de démontrer leur connaissance des besoins d’information et de soutien des fonctions parentales. Il convient maintenant d’en compléter la liste, de faire un état des lieux précis, non seulement des actions développées, mais surtout de leurs méthodologie assurés par des acteurs et des structures publiques et privées, dont la formation et la coordination des partenaires demeure insuffisante. Les professionnels et interlocuteurs de terrain sont multiples, cloisonnés. Un rapprochement doit être envisagé avec les sciences humaines et sociales, le droit, l’éthique.</a:t>
            </a:r>
          </a:p>
          <a:p>
            <a:pPr lvl="1"/>
            <a:r>
              <a:rPr lang="fr-FR" dirty="0" smtClean="0"/>
              <a:t>-Il faut reconnaitre que la pédiatrie dite « sociale » autrefois développée par le Pr R. Debré (Centre international de l’Enfance), puis le Pr M. Manciaux, a progressivement céder la place au progrès technique, au développement des surspécialités et à leur enseignement, aux problèmes démographiques et économiques. Alors, actuellement, dans le cadre des mutations sociales et sociétales et en dépit des progrès technique, il convient de revenir en arrière sur les conditions de développement du futur adulte, ses premiers éducateurs et responsables et l’environnement familial, scolaire, psychologique et social</a:t>
            </a:r>
          </a:p>
          <a:p>
            <a:pPr lvl="1"/>
            <a:r>
              <a:rPr lang="fr-FR" dirty="0" smtClean="0"/>
              <a:t>-Problèmes des relations entre soutien à la parentalité et protection de l’enfance (prévention de la maltraitance)</a:t>
            </a:r>
          </a:p>
          <a:p>
            <a:pPr lvl="2"/>
            <a:r>
              <a:rPr lang="fr-FR" i="1" dirty="0" smtClean="0"/>
              <a:t>Rien sur les dispositifs de l’Etat; rien sur les réseaux, rien sur les pédiatres ni les sages-femmes, ni les psychiatre, rien sur les maladies chroniques congénitales ou acquises, rien sur les différents types d’acteurs non médicaux, rien sur la méthodologie, perspective de travail pour les parties prenantes mais recommandations générales. Pas de véritable programme.</a:t>
            </a:r>
          </a:p>
          <a:p>
            <a:endParaRPr lang="fr-FR" dirty="0"/>
          </a:p>
        </p:txBody>
      </p:sp>
      <p:sp>
        <p:nvSpPr>
          <p:cNvPr id="4" name="Espace réservé du numéro de diapositive 3"/>
          <p:cNvSpPr>
            <a:spLocks noGrp="1"/>
          </p:cNvSpPr>
          <p:nvPr>
            <p:ph type="sldNum" sz="quarter" idx="10"/>
          </p:nvPr>
        </p:nvSpPr>
        <p:spPr/>
        <p:txBody>
          <a:bodyPr/>
          <a:lstStyle/>
          <a:p>
            <a:fld id="{C81D59F1-7312-4F3B-B248-E330B8B6B670}" type="slidenum">
              <a:rPr lang="fr-FR" smtClean="0"/>
              <a:t>55</a:t>
            </a:fld>
            <a:endParaRPr lang="fr-FR"/>
          </a:p>
        </p:txBody>
      </p:sp>
    </p:spTree>
    <p:extLst>
      <p:ext uri="{BB962C8B-B14F-4D97-AF65-F5344CB8AC3E}">
        <p14:creationId xmlns:p14="http://schemas.microsoft.com/office/powerpoint/2010/main" val="14624544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À l’oral : Parler</a:t>
            </a:r>
            <a:r>
              <a:rPr lang="fr-FR" baseline="0" dirty="0" smtClean="0"/>
              <a:t> de l’organisation des financements</a:t>
            </a:r>
            <a:endParaRPr lang="fr-FR" dirty="0"/>
          </a:p>
        </p:txBody>
      </p:sp>
      <p:sp>
        <p:nvSpPr>
          <p:cNvPr id="4" name="Espace réservé du numéro de diapositive 3"/>
          <p:cNvSpPr>
            <a:spLocks noGrp="1"/>
          </p:cNvSpPr>
          <p:nvPr>
            <p:ph type="sldNum" sz="quarter" idx="10"/>
          </p:nvPr>
        </p:nvSpPr>
        <p:spPr/>
        <p:txBody>
          <a:bodyPr/>
          <a:lstStyle/>
          <a:p>
            <a:fld id="{C81D59F1-7312-4F3B-B248-E330B8B6B670}" type="slidenum">
              <a:rPr lang="fr-FR" smtClean="0"/>
              <a:t>62</a:t>
            </a:fld>
            <a:endParaRPr lang="fr-FR"/>
          </a:p>
        </p:txBody>
      </p:sp>
    </p:spTree>
    <p:extLst>
      <p:ext uri="{BB962C8B-B14F-4D97-AF65-F5344CB8AC3E}">
        <p14:creationId xmlns:p14="http://schemas.microsoft.com/office/powerpoint/2010/main" val="2608528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D0E6311D-6B7C-4967-88BB-34A348861958}" type="datetime1">
              <a:rPr lang="fr-FR" smtClean="0"/>
              <a:t>10/12/2018</a:t>
            </a:fld>
            <a:endParaRPr lang="fr-FR"/>
          </a:p>
        </p:txBody>
      </p:sp>
      <p:sp>
        <p:nvSpPr>
          <p:cNvPr id="5" name="Espace réservé du pied de page 4"/>
          <p:cNvSpPr>
            <a:spLocks noGrp="1"/>
          </p:cNvSpPr>
          <p:nvPr>
            <p:ph type="ftr" sz="quarter" idx="11"/>
          </p:nvPr>
        </p:nvSpPr>
        <p:spPr/>
        <p:txBody>
          <a:bodyPr/>
          <a:lstStyle/>
          <a:p>
            <a:r>
              <a:rPr lang="fr-FR" smtClean="0"/>
              <a:t>ARS décembre 2018</a:t>
            </a:r>
            <a:endParaRPr lang="fr-FR"/>
          </a:p>
        </p:txBody>
      </p:sp>
      <p:sp>
        <p:nvSpPr>
          <p:cNvPr id="6" name="Espace réservé du numéro de diapositive 5"/>
          <p:cNvSpPr>
            <a:spLocks noGrp="1"/>
          </p:cNvSpPr>
          <p:nvPr>
            <p:ph type="sldNum" sz="quarter" idx="12"/>
          </p:nvPr>
        </p:nvSpPr>
        <p:spPr/>
        <p:txBody>
          <a:bodyPr/>
          <a:lstStyle/>
          <a:p>
            <a:fld id="{C5908194-849B-407F-B3DA-AED81DED57C2}" type="slidenum">
              <a:rPr lang="fr-FR" smtClean="0"/>
              <a:t>‹N°›</a:t>
            </a:fld>
            <a:endParaRPr lang="fr-FR"/>
          </a:p>
        </p:txBody>
      </p:sp>
    </p:spTree>
    <p:extLst>
      <p:ext uri="{BB962C8B-B14F-4D97-AF65-F5344CB8AC3E}">
        <p14:creationId xmlns:p14="http://schemas.microsoft.com/office/powerpoint/2010/main" val="2560743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CFAB18D-DC17-46D8-B323-50B452BFD863}" type="datetime1">
              <a:rPr lang="fr-FR" smtClean="0"/>
              <a:t>10/12/2018</a:t>
            </a:fld>
            <a:endParaRPr lang="fr-FR"/>
          </a:p>
        </p:txBody>
      </p:sp>
      <p:sp>
        <p:nvSpPr>
          <p:cNvPr id="5" name="Espace réservé du pied de page 4"/>
          <p:cNvSpPr>
            <a:spLocks noGrp="1"/>
          </p:cNvSpPr>
          <p:nvPr>
            <p:ph type="ftr" sz="quarter" idx="11"/>
          </p:nvPr>
        </p:nvSpPr>
        <p:spPr/>
        <p:txBody>
          <a:bodyPr/>
          <a:lstStyle/>
          <a:p>
            <a:r>
              <a:rPr lang="fr-FR" smtClean="0"/>
              <a:t>ARS décembre 2018</a:t>
            </a:r>
            <a:endParaRPr lang="fr-FR"/>
          </a:p>
        </p:txBody>
      </p:sp>
      <p:sp>
        <p:nvSpPr>
          <p:cNvPr id="6" name="Espace réservé du numéro de diapositive 5"/>
          <p:cNvSpPr>
            <a:spLocks noGrp="1"/>
          </p:cNvSpPr>
          <p:nvPr>
            <p:ph type="sldNum" sz="quarter" idx="12"/>
          </p:nvPr>
        </p:nvSpPr>
        <p:spPr/>
        <p:txBody>
          <a:bodyPr/>
          <a:lstStyle/>
          <a:p>
            <a:fld id="{C5908194-849B-407F-B3DA-AED81DED57C2}" type="slidenum">
              <a:rPr lang="fr-FR" smtClean="0"/>
              <a:t>‹N°›</a:t>
            </a:fld>
            <a:endParaRPr lang="fr-FR"/>
          </a:p>
        </p:txBody>
      </p:sp>
    </p:spTree>
    <p:extLst>
      <p:ext uri="{BB962C8B-B14F-4D97-AF65-F5344CB8AC3E}">
        <p14:creationId xmlns:p14="http://schemas.microsoft.com/office/powerpoint/2010/main" val="550351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62F0C45-DDB0-4EB9-B843-3EDD739F0762}" type="datetime1">
              <a:rPr lang="fr-FR" smtClean="0"/>
              <a:t>10/12/2018</a:t>
            </a:fld>
            <a:endParaRPr lang="fr-FR"/>
          </a:p>
        </p:txBody>
      </p:sp>
      <p:sp>
        <p:nvSpPr>
          <p:cNvPr id="5" name="Espace réservé du pied de page 4"/>
          <p:cNvSpPr>
            <a:spLocks noGrp="1"/>
          </p:cNvSpPr>
          <p:nvPr>
            <p:ph type="ftr" sz="quarter" idx="11"/>
          </p:nvPr>
        </p:nvSpPr>
        <p:spPr/>
        <p:txBody>
          <a:bodyPr/>
          <a:lstStyle/>
          <a:p>
            <a:r>
              <a:rPr lang="fr-FR" smtClean="0"/>
              <a:t>ARS décembre 2018</a:t>
            </a:r>
            <a:endParaRPr lang="fr-FR"/>
          </a:p>
        </p:txBody>
      </p:sp>
      <p:sp>
        <p:nvSpPr>
          <p:cNvPr id="6" name="Espace réservé du numéro de diapositive 5"/>
          <p:cNvSpPr>
            <a:spLocks noGrp="1"/>
          </p:cNvSpPr>
          <p:nvPr>
            <p:ph type="sldNum" sz="quarter" idx="12"/>
          </p:nvPr>
        </p:nvSpPr>
        <p:spPr/>
        <p:txBody>
          <a:bodyPr/>
          <a:lstStyle/>
          <a:p>
            <a:fld id="{C5908194-849B-407F-B3DA-AED81DED57C2}" type="slidenum">
              <a:rPr lang="fr-FR" smtClean="0"/>
              <a:t>‹N°›</a:t>
            </a:fld>
            <a:endParaRPr lang="fr-FR"/>
          </a:p>
        </p:txBody>
      </p:sp>
    </p:spTree>
    <p:extLst>
      <p:ext uri="{BB962C8B-B14F-4D97-AF65-F5344CB8AC3E}">
        <p14:creationId xmlns:p14="http://schemas.microsoft.com/office/powerpoint/2010/main" val="141529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3">
              <a:lumMod val="40000"/>
              <a:lumOff val="60000"/>
            </a:schemeClr>
          </a:solidFill>
          <a:ln w="19050">
            <a:solidFill>
              <a:schemeClr val="tx1"/>
            </a:solidFill>
          </a:ln>
        </p:spPr>
        <p:txBody>
          <a:bodyPr/>
          <a:lstStyle>
            <a:lvl1pPr>
              <a:defRPr b="1">
                <a:solidFill>
                  <a:schemeClr val="tx1"/>
                </a:solidFill>
              </a:defRPr>
            </a:lvl1pPr>
          </a:lstStyle>
          <a:p>
            <a:r>
              <a:rPr lang="fr-FR" dirty="0" smtClean="0"/>
              <a:t>Modifiez le style du titre</a:t>
            </a:r>
            <a:endParaRPr lang="fr-FR" dirty="0"/>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5D6433B-8DFE-4210-85BC-851B5E888D34}" type="datetime1">
              <a:rPr lang="fr-FR" smtClean="0"/>
              <a:t>10/12/2018</a:t>
            </a:fld>
            <a:endParaRPr lang="fr-FR"/>
          </a:p>
        </p:txBody>
      </p:sp>
      <p:sp>
        <p:nvSpPr>
          <p:cNvPr id="5" name="Espace réservé du pied de page 4"/>
          <p:cNvSpPr>
            <a:spLocks noGrp="1"/>
          </p:cNvSpPr>
          <p:nvPr>
            <p:ph type="ftr" sz="quarter" idx="11"/>
          </p:nvPr>
        </p:nvSpPr>
        <p:spPr/>
        <p:txBody>
          <a:bodyPr/>
          <a:lstStyle/>
          <a:p>
            <a:r>
              <a:rPr lang="fr-FR" smtClean="0"/>
              <a:t>ARS décembre 2018</a:t>
            </a:r>
            <a:endParaRPr lang="fr-FR"/>
          </a:p>
        </p:txBody>
      </p:sp>
      <p:sp>
        <p:nvSpPr>
          <p:cNvPr id="6" name="Espace réservé du numéro de diapositive 5"/>
          <p:cNvSpPr>
            <a:spLocks noGrp="1"/>
          </p:cNvSpPr>
          <p:nvPr>
            <p:ph type="sldNum" sz="quarter" idx="12"/>
          </p:nvPr>
        </p:nvSpPr>
        <p:spPr/>
        <p:txBody>
          <a:bodyPr/>
          <a:lstStyle/>
          <a:p>
            <a:fld id="{C5908194-849B-407F-B3DA-AED81DED57C2}" type="slidenum">
              <a:rPr lang="fr-FR" smtClean="0"/>
              <a:t>‹N°›</a:t>
            </a:fld>
            <a:endParaRPr lang="fr-FR"/>
          </a:p>
        </p:txBody>
      </p:sp>
    </p:spTree>
    <p:extLst>
      <p:ext uri="{BB962C8B-B14F-4D97-AF65-F5344CB8AC3E}">
        <p14:creationId xmlns:p14="http://schemas.microsoft.com/office/powerpoint/2010/main" val="857085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214009CB-4154-43D3-A6E5-2C6CDB7C75B3}" type="datetime1">
              <a:rPr lang="fr-FR" smtClean="0"/>
              <a:t>10/12/2018</a:t>
            </a:fld>
            <a:endParaRPr lang="fr-FR"/>
          </a:p>
        </p:txBody>
      </p:sp>
      <p:sp>
        <p:nvSpPr>
          <p:cNvPr id="5" name="Espace réservé du pied de page 4"/>
          <p:cNvSpPr>
            <a:spLocks noGrp="1"/>
          </p:cNvSpPr>
          <p:nvPr>
            <p:ph type="ftr" sz="quarter" idx="11"/>
          </p:nvPr>
        </p:nvSpPr>
        <p:spPr/>
        <p:txBody>
          <a:bodyPr/>
          <a:lstStyle/>
          <a:p>
            <a:r>
              <a:rPr lang="fr-FR" smtClean="0"/>
              <a:t>ARS décembre 2018</a:t>
            </a:r>
            <a:endParaRPr lang="fr-FR"/>
          </a:p>
        </p:txBody>
      </p:sp>
      <p:sp>
        <p:nvSpPr>
          <p:cNvPr id="6" name="Espace réservé du numéro de diapositive 5"/>
          <p:cNvSpPr>
            <a:spLocks noGrp="1"/>
          </p:cNvSpPr>
          <p:nvPr>
            <p:ph type="sldNum" sz="quarter" idx="12"/>
          </p:nvPr>
        </p:nvSpPr>
        <p:spPr/>
        <p:txBody>
          <a:bodyPr/>
          <a:lstStyle/>
          <a:p>
            <a:fld id="{C5908194-849B-407F-B3DA-AED81DED57C2}" type="slidenum">
              <a:rPr lang="fr-FR" smtClean="0"/>
              <a:t>‹N°›</a:t>
            </a:fld>
            <a:endParaRPr lang="fr-FR"/>
          </a:p>
        </p:txBody>
      </p:sp>
    </p:spTree>
    <p:extLst>
      <p:ext uri="{BB962C8B-B14F-4D97-AF65-F5344CB8AC3E}">
        <p14:creationId xmlns:p14="http://schemas.microsoft.com/office/powerpoint/2010/main" val="3561699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8FEA961-5217-4D6C-BE48-FE568AE64AF2}" type="datetime1">
              <a:rPr lang="fr-FR" smtClean="0"/>
              <a:t>10/12/2018</a:t>
            </a:fld>
            <a:endParaRPr lang="fr-FR"/>
          </a:p>
        </p:txBody>
      </p:sp>
      <p:sp>
        <p:nvSpPr>
          <p:cNvPr id="6" name="Espace réservé du pied de page 5"/>
          <p:cNvSpPr>
            <a:spLocks noGrp="1"/>
          </p:cNvSpPr>
          <p:nvPr>
            <p:ph type="ftr" sz="quarter" idx="11"/>
          </p:nvPr>
        </p:nvSpPr>
        <p:spPr/>
        <p:txBody>
          <a:bodyPr/>
          <a:lstStyle/>
          <a:p>
            <a:r>
              <a:rPr lang="fr-FR" smtClean="0"/>
              <a:t>ARS décembre 2018</a:t>
            </a:r>
            <a:endParaRPr lang="fr-FR"/>
          </a:p>
        </p:txBody>
      </p:sp>
      <p:sp>
        <p:nvSpPr>
          <p:cNvPr id="7" name="Espace réservé du numéro de diapositive 6"/>
          <p:cNvSpPr>
            <a:spLocks noGrp="1"/>
          </p:cNvSpPr>
          <p:nvPr>
            <p:ph type="sldNum" sz="quarter" idx="12"/>
          </p:nvPr>
        </p:nvSpPr>
        <p:spPr/>
        <p:txBody>
          <a:bodyPr/>
          <a:lstStyle/>
          <a:p>
            <a:fld id="{C5908194-849B-407F-B3DA-AED81DED57C2}" type="slidenum">
              <a:rPr lang="fr-FR" smtClean="0"/>
              <a:t>‹N°›</a:t>
            </a:fld>
            <a:endParaRPr lang="fr-FR"/>
          </a:p>
        </p:txBody>
      </p:sp>
    </p:spTree>
    <p:extLst>
      <p:ext uri="{BB962C8B-B14F-4D97-AF65-F5344CB8AC3E}">
        <p14:creationId xmlns:p14="http://schemas.microsoft.com/office/powerpoint/2010/main" val="2962665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5A3FA89-E632-4405-B9E1-FDC2EC1FBE2B}" type="datetime1">
              <a:rPr lang="fr-FR" smtClean="0"/>
              <a:t>10/12/2018</a:t>
            </a:fld>
            <a:endParaRPr lang="fr-FR"/>
          </a:p>
        </p:txBody>
      </p:sp>
      <p:sp>
        <p:nvSpPr>
          <p:cNvPr id="8" name="Espace réservé du pied de page 7"/>
          <p:cNvSpPr>
            <a:spLocks noGrp="1"/>
          </p:cNvSpPr>
          <p:nvPr>
            <p:ph type="ftr" sz="quarter" idx="11"/>
          </p:nvPr>
        </p:nvSpPr>
        <p:spPr/>
        <p:txBody>
          <a:bodyPr/>
          <a:lstStyle/>
          <a:p>
            <a:r>
              <a:rPr lang="fr-FR" smtClean="0"/>
              <a:t>ARS décembre 2018</a:t>
            </a:r>
            <a:endParaRPr lang="fr-FR"/>
          </a:p>
        </p:txBody>
      </p:sp>
      <p:sp>
        <p:nvSpPr>
          <p:cNvPr id="9" name="Espace réservé du numéro de diapositive 8"/>
          <p:cNvSpPr>
            <a:spLocks noGrp="1"/>
          </p:cNvSpPr>
          <p:nvPr>
            <p:ph type="sldNum" sz="quarter" idx="12"/>
          </p:nvPr>
        </p:nvSpPr>
        <p:spPr/>
        <p:txBody>
          <a:bodyPr/>
          <a:lstStyle/>
          <a:p>
            <a:fld id="{C5908194-849B-407F-B3DA-AED81DED57C2}" type="slidenum">
              <a:rPr lang="fr-FR" smtClean="0"/>
              <a:t>‹N°›</a:t>
            </a:fld>
            <a:endParaRPr lang="fr-FR"/>
          </a:p>
        </p:txBody>
      </p:sp>
    </p:spTree>
    <p:extLst>
      <p:ext uri="{BB962C8B-B14F-4D97-AF65-F5344CB8AC3E}">
        <p14:creationId xmlns:p14="http://schemas.microsoft.com/office/powerpoint/2010/main" val="412620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85472CB9-75D2-49E7-9890-26E5A85984F6}" type="datetime1">
              <a:rPr lang="fr-FR" smtClean="0"/>
              <a:t>10/12/2018</a:t>
            </a:fld>
            <a:endParaRPr lang="fr-FR"/>
          </a:p>
        </p:txBody>
      </p:sp>
      <p:sp>
        <p:nvSpPr>
          <p:cNvPr id="4" name="Espace réservé du pied de page 3"/>
          <p:cNvSpPr>
            <a:spLocks noGrp="1"/>
          </p:cNvSpPr>
          <p:nvPr>
            <p:ph type="ftr" sz="quarter" idx="11"/>
          </p:nvPr>
        </p:nvSpPr>
        <p:spPr/>
        <p:txBody>
          <a:bodyPr/>
          <a:lstStyle/>
          <a:p>
            <a:r>
              <a:rPr lang="fr-FR" smtClean="0"/>
              <a:t>ARS décembre 2018</a:t>
            </a:r>
            <a:endParaRPr lang="fr-FR"/>
          </a:p>
        </p:txBody>
      </p:sp>
      <p:sp>
        <p:nvSpPr>
          <p:cNvPr id="5" name="Espace réservé du numéro de diapositive 4"/>
          <p:cNvSpPr>
            <a:spLocks noGrp="1"/>
          </p:cNvSpPr>
          <p:nvPr>
            <p:ph type="sldNum" sz="quarter" idx="12"/>
          </p:nvPr>
        </p:nvSpPr>
        <p:spPr/>
        <p:txBody>
          <a:bodyPr/>
          <a:lstStyle/>
          <a:p>
            <a:fld id="{C5908194-849B-407F-B3DA-AED81DED57C2}" type="slidenum">
              <a:rPr lang="fr-FR" smtClean="0"/>
              <a:t>‹N°›</a:t>
            </a:fld>
            <a:endParaRPr lang="fr-FR"/>
          </a:p>
        </p:txBody>
      </p:sp>
    </p:spTree>
    <p:extLst>
      <p:ext uri="{BB962C8B-B14F-4D97-AF65-F5344CB8AC3E}">
        <p14:creationId xmlns:p14="http://schemas.microsoft.com/office/powerpoint/2010/main" val="3974175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0355FA9-074F-4D26-85A9-9B951A2EB07E}" type="datetime1">
              <a:rPr lang="fr-FR" smtClean="0"/>
              <a:t>10/12/2018</a:t>
            </a:fld>
            <a:endParaRPr lang="fr-FR"/>
          </a:p>
        </p:txBody>
      </p:sp>
      <p:sp>
        <p:nvSpPr>
          <p:cNvPr id="3" name="Espace réservé du pied de page 2"/>
          <p:cNvSpPr>
            <a:spLocks noGrp="1"/>
          </p:cNvSpPr>
          <p:nvPr>
            <p:ph type="ftr" sz="quarter" idx="11"/>
          </p:nvPr>
        </p:nvSpPr>
        <p:spPr/>
        <p:txBody>
          <a:bodyPr/>
          <a:lstStyle/>
          <a:p>
            <a:r>
              <a:rPr lang="fr-FR" smtClean="0"/>
              <a:t>ARS décembre 2018</a:t>
            </a:r>
            <a:endParaRPr lang="fr-FR"/>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‹N°›</a:t>
            </a:fld>
            <a:endParaRPr lang="fr-FR"/>
          </a:p>
        </p:txBody>
      </p:sp>
    </p:spTree>
    <p:extLst>
      <p:ext uri="{BB962C8B-B14F-4D97-AF65-F5344CB8AC3E}">
        <p14:creationId xmlns:p14="http://schemas.microsoft.com/office/powerpoint/2010/main" val="4150260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C61B727-6BC0-4D4F-AE6B-70D4085F18AB}" type="datetime1">
              <a:rPr lang="fr-FR" smtClean="0"/>
              <a:t>10/12/2018</a:t>
            </a:fld>
            <a:endParaRPr lang="fr-FR"/>
          </a:p>
        </p:txBody>
      </p:sp>
      <p:sp>
        <p:nvSpPr>
          <p:cNvPr id="6" name="Espace réservé du pied de page 5"/>
          <p:cNvSpPr>
            <a:spLocks noGrp="1"/>
          </p:cNvSpPr>
          <p:nvPr>
            <p:ph type="ftr" sz="quarter" idx="11"/>
          </p:nvPr>
        </p:nvSpPr>
        <p:spPr/>
        <p:txBody>
          <a:bodyPr/>
          <a:lstStyle/>
          <a:p>
            <a:r>
              <a:rPr lang="fr-FR" smtClean="0"/>
              <a:t>ARS décembre 2018</a:t>
            </a:r>
            <a:endParaRPr lang="fr-FR"/>
          </a:p>
        </p:txBody>
      </p:sp>
      <p:sp>
        <p:nvSpPr>
          <p:cNvPr id="7" name="Espace réservé du numéro de diapositive 6"/>
          <p:cNvSpPr>
            <a:spLocks noGrp="1"/>
          </p:cNvSpPr>
          <p:nvPr>
            <p:ph type="sldNum" sz="quarter" idx="12"/>
          </p:nvPr>
        </p:nvSpPr>
        <p:spPr/>
        <p:txBody>
          <a:bodyPr/>
          <a:lstStyle/>
          <a:p>
            <a:fld id="{C5908194-849B-407F-B3DA-AED81DED57C2}" type="slidenum">
              <a:rPr lang="fr-FR" smtClean="0"/>
              <a:t>‹N°›</a:t>
            </a:fld>
            <a:endParaRPr lang="fr-FR"/>
          </a:p>
        </p:txBody>
      </p:sp>
    </p:spTree>
    <p:extLst>
      <p:ext uri="{BB962C8B-B14F-4D97-AF65-F5344CB8AC3E}">
        <p14:creationId xmlns:p14="http://schemas.microsoft.com/office/powerpoint/2010/main" val="7398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6E8518B-E786-4673-9214-4CBB4E38732D}" type="datetime1">
              <a:rPr lang="fr-FR" smtClean="0"/>
              <a:t>10/12/2018</a:t>
            </a:fld>
            <a:endParaRPr lang="fr-FR"/>
          </a:p>
        </p:txBody>
      </p:sp>
      <p:sp>
        <p:nvSpPr>
          <p:cNvPr id="6" name="Espace réservé du pied de page 5"/>
          <p:cNvSpPr>
            <a:spLocks noGrp="1"/>
          </p:cNvSpPr>
          <p:nvPr>
            <p:ph type="ftr" sz="quarter" idx="11"/>
          </p:nvPr>
        </p:nvSpPr>
        <p:spPr/>
        <p:txBody>
          <a:bodyPr/>
          <a:lstStyle/>
          <a:p>
            <a:r>
              <a:rPr lang="fr-FR" smtClean="0"/>
              <a:t>ARS décembre 2018</a:t>
            </a:r>
            <a:endParaRPr lang="fr-FR"/>
          </a:p>
        </p:txBody>
      </p:sp>
      <p:sp>
        <p:nvSpPr>
          <p:cNvPr id="7" name="Espace réservé du numéro de diapositive 6"/>
          <p:cNvSpPr>
            <a:spLocks noGrp="1"/>
          </p:cNvSpPr>
          <p:nvPr>
            <p:ph type="sldNum" sz="quarter" idx="12"/>
          </p:nvPr>
        </p:nvSpPr>
        <p:spPr/>
        <p:txBody>
          <a:bodyPr/>
          <a:lstStyle/>
          <a:p>
            <a:fld id="{C5908194-849B-407F-B3DA-AED81DED57C2}" type="slidenum">
              <a:rPr lang="fr-FR" smtClean="0"/>
              <a:t>‹N°›</a:t>
            </a:fld>
            <a:endParaRPr lang="fr-FR"/>
          </a:p>
        </p:txBody>
      </p:sp>
    </p:spTree>
    <p:extLst>
      <p:ext uri="{BB962C8B-B14F-4D97-AF65-F5344CB8AC3E}">
        <p14:creationId xmlns:p14="http://schemas.microsoft.com/office/powerpoint/2010/main" val="4119159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420C48-8BF8-4EEC-BACB-9A612765F3B4}" type="datetime1">
              <a:rPr lang="fr-FR" smtClean="0"/>
              <a:t>10/12/2018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ARS décembre 2018</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908194-849B-407F-B3DA-AED81DED57C2}" type="slidenum">
              <a:rPr lang="fr-FR" smtClean="0"/>
              <a:t>‹N°›</a:t>
            </a:fld>
            <a:endParaRPr lang="fr-FR"/>
          </a:p>
        </p:txBody>
      </p:sp>
    </p:spTree>
    <p:extLst>
      <p:ext uri="{BB962C8B-B14F-4D97-AF65-F5344CB8AC3E}">
        <p14:creationId xmlns:p14="http://schemas.microsoft.com/office/powerpoint/2010/main" val="39531060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476672"/>
            <a:ext cx="8064896" cy="2592288"/>
          </a:xfrm>
          <a:solidFill>
            <a:schemeClr val="accent3">
              <a:lumMod val="40000"/>
              <a:lumOff val="60000"/>
            </a:schemeClr>
          </a:solidFill>
          <a:ln w="19050">
            <a:solidFill>
              <a:schemeClr val="tx1"/>
            </a:solidFill>
          </a:ln>
        </p:spPr>
        <p:txBody>
          <a:bodyPr>
            <a:normAutofit fontScale="90000"/>
          </a:bodyPr>
          <a:lstStyle/>
          <a:p>
            <a:r>
              <a:rPr lang="fr-FR" b="1" dirty="0" smtClean="0"/>
              <a:t>Soutien et accompagnement à la parentalité au sein des politiques de </a:t>
            </a:r>
            <a:r>
              <a:rPr lang="fr-FR" b="1" dirty="0"/>
              <a:t>s</a:t>
            </a:r>
            <a:r>
              <a:rPr lang="fr-FR" b="1" dirty="0" smtClean="0"/>
              <a:t>anté publique et de protection sociale de l’enfant et de l’adolescent</a:t>
            </a:r>
            <a:endParaRPr lang="fr-FR" b="1" dirty="0"/>
          </a:p>
        </p:txBody>
      </p:sp>
      <p:sp>
        <p:nvSpPr>
          <p:cNvPr id="3" name="Sous-titre 2"/>
          <p:cNvSpPr>
            <a:spLocks noGrp="1"/>
          </p:cNvSpPr>
          <p:nvPr>
            <p:ph type="subTitle" idx="1"/>
          </p:nvPr>
        </p:nvSpPr>
        <p:spPr>
          <a:xfrm>
            <a:off x="395536" y="3356992"/>
            <a:ext cx="8136904" cy="1800200"/>
          </a:xfrm>
        </p:spPr>
        <p:txBody>
          <a:bodyPr>
            <a:normAutofit lnSpcReduction="10000"/>
          </a:bodyPr>
          <a:lstStyle/>
          <a:p>
            <a:r>
              <a:rPr lang="fr-FR" sz="2400" dirty="0" smtClean="0">
                <a:solidFill>
                  <a:schemeClr val="tx1"/>
                </a:solidFill>
              </a:rPr>
              <a:t>Danièle </a:t>
            </a:r>
            <a:r>
              <a:rPr lang="fr-FR" sz="2400" dirty="0" err="1" smtClean="0">
                <a:solidFill>
                  <a:schemeClr val="tx1"/>
                </a:solidFill>
              </a:rPr>
              <a:t>Sommelet</a:t>
            </a:r>
            <a:endParaRPr lang="fr-FR" sz="2400" dirty="0" smtClean="0">
              <a:solidFill>
                <a:schemeClr val="tx1"/>
              </a:solidFill>
            </a:endParaRPr>
          </a:p>
          <a:p>
            <a:r>
              <a:rPr lang="fr-FR" sz="2400" dirty="0" smtClean="0">
                <a:solidFill>
                  <a:schemeClr val="tx1"/>
                </a:solidFill>
              </a:rPr>
              <a:t>Professeur émérite de Pédiatrie, Université de Lorraine</a:t>
            </a:r>
          </a:p>
          <a:p>
            <a:endParaRPr lang="fr-FR" sz="1200" dirty="0">
              <a:solidFill>
                <a:schemeClr val="tx1"/>
              </a:solidFill>
            </a:endParaRPr>
          </a:p>
          <a:p>
            <a:r>
              <a:rPr lang="fr-FR" sz="2400" dirty="0" smtClean="0">
                <a:solidFill>
                  <a:schemeClr val="tx1"/>
                </a:solidFill>
              </a:rPr>
              <a:t>Yoann Dominique</a:t>
            </a:r>
            <a:br>
              <a:rPr lang="fr-FR" sz="2400" dirty="0" smtClean="0">
                <a:solidFill>
                  <a:schemeClr val="tx1"/>
                </a:solidFill>
              </a:rPr>
            </a:br>
            <a:r>
              <a:rPr lang="fr-FR" sz="2400" dirty="0" smtClean="0">
                <a:solidFill>
                  <a:schemeClr val="tx1"/>
                </a:solidFill>
              </a:rPr>
              <a:t>Interne de Santé Publique</a:t>
            </a:r>
            <a:endParaRPr lang="fr-FR" sz="2400" dirty="0">
              <a:solidFill>
                <a:schemeClr val="tx1"/>
              </a:solidFill>
            </a:endParaRPr>
          </a:p>
        </p:txBody>
      </p:sp>
      <p:sp>
        <p:nvSpPr>
          <p:cNvPr id="5" name="Espace réservé du numéro de diapositive 4"/>
          <p:cNvSpPr>
            <a:spLocks noGrp="1"/>
          </p:cNvSpPr>
          <p:nvPr>
            <p:ph type="sldNum" sz="quarter" idx="12"/>
          </p:nvPr>
        </p:nvSpPr>
        <p:spPr/>
        <p:txBody>
          <a:bodyPr/>
          <a:lstStyle/>
          <a:p>
            <a:fld id="{C5908194-849B-407F-B3DA-AED81DED57C2}" type="slidenum">
              <a:rPr lang="fr-FR" smtClean="0"/>
              <a:t>1</a:t>
            </a:fld>
            <a:endParaRPr lang="fr-FR"/>
          </a:p>
        </p:txBody>
      </p:sp>
      <p:sp>
        <p:nvSpPr>
          <p:cNvPr id="6" name="Sous-titre 2"/>
          <p:cNvSpPr txBox="1">
            <a:spLocks/>
          </p:cNvSpPr>
          <p:nvPr/>
        </p:nvSpPr>
        <p:spPr>
          <a:xfrm>
            <a:off x="323528" y="5326360"/>
            <a:ext cx="8172908" cy="83894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fr-FR" sz="2000" dirty="0" smtClean="0">
                <a:solidFill>
                  <a:schemeClr val="tx1"/>
                </a:solidFill>
              </a:rPr>
              <a:t>« La grandeur de l’homme se joue toute entière dans la fragilité de l’enfant »</a:t>
            </a:r>
          </a:p>
          <a:p>
            <a:r>
              <a:rPr lang="fr-FR" sz="2000" dirty="0" smtClean="0">
                <a:solidFill>
                  <a:schemeClr val="tx1"/>
                </a:solidFill>
              </a:rPr>
              <a:t>André Comte-</a:t>
            </a:r>
            <a:r>
              <a:rPr lang="fr-FR" sz="2000" dirty="0" err="1" smtClean="0">
                <a:solidFill>
                  <a:schemeClr val="tx1"/>
                </a:solidFill>
              </a:rPr>
              <a:t>Sponville</a:t>
            </a:r>
            <a:endParaRPr lang="fr-FR" sz="2000" dirty="0">
              <a:solidFill>
                <a:schemeClr val="tx1"/>
              </a:solidFill>
            </a:endParaRPr>
          </a:p>
        </p:txBody>
      </p:sp>
      <p:sp>
        <p:nvSpPr>
          <p:cNvPr id="7" name="Espace réservé du pied de page 3"/>
          <p:cNvSpPr>
            <a:spLocks noGrp="1"/>
          </p:cNvSpPr>
          <p:nvPr>
            <p:ph type="ftr" sz="quarter" idx="11"/>
          </p:nvPr>
        </p:nvSpPr>
        <p:spPr>
          <a:xfrm>
            <a:off x="2663788" y="6356350"/>
            <a:ext cx="3816424" cy="365125"/>
          </a:xfrm>
        </p:spPr>
        <p:txBody>
          <a:bodyPr/>
          <a:lstStyle/>
          <a:p>
            <a:r>
              <a:rPr lang="fr-FR" sz="1400" dirty="0" smtClean="0"/>
              <a:t>Académie Lorraine des Sciences, décembre 2018</a:t>
            </a:r>
            <a:endParaRPr lang="fr-FR" sz="1400" dirty="0"/>
          </a:p>
        </p:txBody>
      </p:sp>
    </p:spTree>
    <p:extLst>
      <p:ext uri="{BB962C8B-B14F-4D97-AF65-F5344CB8AC3E}">
        <p14:creationId xmlns:p14="http://schemas.microsoft.com/office/powerpoint/2010/main" val="222184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854968"/>
          </a:xfrm>
          <a:solidFill>
            <a:schemeClr val="accent3">
              <a:lumMod val="40000"/>
              <a:lumOff val="60000"/>
            </a:schemeClr>
          </a:solidFill>
          <a:ln w="19050">
            <a:solidFill>
              <a:schemeClr val="tx1"/>
            </a:solidFill>
          </a:ln>
        </p:spPr>
        <p:txBody>
          <a:bodyPr>
            <a:normAutofit/>
          </a:bodyPr>
          <a:lstStyle/>
          <a:p>
            <a:r>
              <a:rPr lang="fr-FR" sz="3600" b="1" dirty="0" smtClean="0"/>
              <a:t>Concept de parentalité</a:t>
            </a:r>
            <a:r>
              <a:rPr lang="fr-FR" sz="3600" b="1" baseline="-25000" dirty="0" smtClean="0"/>
              <a:t>1</a:t>
            </a:r>
            <a:endParaRPr lang="fr-FR" sz="3600" b="1" baseline="-25000" dirty="0"/>
          </a:p>
        </p:txBody>
      </p:sp>
      <p:sp>
        <p:nvSpPr>
          <p:cNvPr id="3" name="Espace réservé du contenu 2"/>
          <p:cNvSpPr>
            <a:spLocks noGrp="1"/>
          </p:cNvSpPr>
          <p:nvPr>
            <p:ph idx="1"/>
          </p:nvPr>
        </p:nvSpPr>
        <p:spPr>
          <a:xfrm>
            <a:off x="457200" y="1412776"/>
            <a:ext cx="8507288" cy="5589240"/>
          </a:xfrm>
        </p:spPr>
        <p:txBody>
          <a:bodyPr>
            <a:normAutofit/>
          </a:bodyPr>
          <a:lstStyle/>
          <a:p>
            <a:r>
              <a:rPr lang="fr-FR" sz="2600" dirty="0" smtClean="0"/>
              <a:t>1929 : Ecole des parents et des éducateurs</a:t>
            </a:r>
          </a:p>
          <a:p>
            <a:r>
              <a:rPr lang="fr-FR" sz="2600" b="1" dirty="0" smtClean="0"/>
              <a:t>1930 </a:t>
            </a:r>
            <a:r>
              <a:rPr lang="fr-FR" sz="2600" dirty="0" smtClean="0"/>
              <a:t>: Approche anglophone : </a:t>
            </a:r>
            <a:r>
              <a:rPr lang="fr-FR" sz="2600" b="1" dirty="0" smtClean="0"/>
              <a:t>notion de </a:t>
            </a:r>
            <a:r>
              <a:rPr lang="fr-FR" sz="2600" b="1" i="1" dirty="0" err="1" smtClean="0"/>
              <a:t>parenthood</a:t>
            </a:r>
            <a:r>
              <a:rPr lang="fr-FR" sz="2600" b="1" dirty="0" smtClean="0"/>
              <a:t> (fonctions parentales) ≠ </a:t>
            </a:r>
            <a:r>
              <a:rPr lang="fr-FR" sz="2600" b="1" i="1" dirty="0" err="1" smtClean="0"/>
              <a:t>parenting</a:t>
            </a:r>
            <a:r>
              <a:rPr lang="fr-FR" sz="2600" b="1" dirty="0" smtClean="0"/>
              <a:t> (filiation)</a:t>
            </a:r>
          </a:p>
          <a:p>
            <a:r>
              <a:rPr lang="fr-FR" sz="2600" b="1" dirty="0" smtClean="0"/>
              <a:t>1970-90 : Concept évolutif selon les types d’approches :</a:t>
            </a:r>
            <a:endParaRPr lang="fr-FR" sz="2600" dirty="0" smtClean="0"/>
          </a:p>
          <a:p>
            <a:pPr lvl="1"/>
            <a:r>
              <a:rPr lang="fr-FR" sz="2400" dirty="0" smtClean="0"/>
              <a:t>Sociologique : diversité des familles</a:t>
            </a:r>
          </a:p>
          <a:p>
            <a:pPr lvl="1"/>
            <a:r>
              <a:rPr lang="fr-FR" sz="2400" dirty="0" smtClean="0"/>
              <a:t>Psychologique : « devenir parent »</a:t>
            </a:r>
          </a:p>
          <a:p>
            <a:pPr lvl="1"/>
            <a:r>
              <a:rPr lang="fr-FR" sz="2400" dirty="0" smtClean="0"/>
              <a:t>Juridique : puissance paternelle → autorité parentale,  </a:t>
            </a:r>
            <a:br>
              <a:rPr lang="fr-FR" sz="2400" dirty="0" smtClean="0"/>
            </a:br>
            <a:r>
              <a:rPr lang="fr-FR" sz="2400" dirty="0" err="1" smtClean="0"/>
              <a:t>co-parentalité</a:t>
            </a:r>
            <a:endParaRPr lang="fr-FR" sz="2400" dirty="0" smtClean="0"/>
          </a:p>
          <a:p>
            <a:pPr marL="457200" lvl="1" indent="0">
              <a:buNone/>
            </a:pPr>
            <a:r>
              <a:rPr lang="fr-FR" sz="2600" dirty="0" smtClean="0"/>
              <a:t>Interprétations diverses, liens entre incivilité des jeunes et irresponsabilité des parents ? entre délinquance et facteurs socio-économiques ? Interprétation de l’autorité parentale, caractère +/- normatif des pratiques de soutien</a:t>
            </a:r>
            <a:endParaRPr lang="fr-FR" sz="2600"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10</a:t>
            </a:fld>
            <a:endParaRPr lang="fr-FR"/>
          </a:p>
        </p:txBody>
      </p:sp>
    </p:spTree>
    <p:extLst>
      <p:ext uri="{BB962C8B-B14F-4D97-AF65-F5344CB8AC3E}">
        <p14:creationId xmlns:p14="http://schemas.microsoft.com/office/powerpoint/2010/main" val="30872531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3">
              <a:lumMod val="40000"/>
              <a:lumOff val="60000"/>
            </a:schemeClr>
          </a:solidFill>
          <a:ln w="19050">
            <a:solidFill>
              <a:schemeClr val="tx1"/>
            </a:solidFill>
          </a:ln>
        </p:spPr>
        <p:txBody>
          <a:bodyPr>
            <a:normAutofit/>
          </a:bodyPr>
          <a:lstStyle/>
          <a:p>
            <a:r>
              <a:rPr lang="fr-FR" sz="3600" b="1" dirty="0" smtClean="0"/>
              <a:t>Concept de parentalité</a:t>
            </a:r>
            <a:r>
              <a:rPr lang="fr-FR" sz="3600" b="1" baseline="-25000" dirty="0" smtClean="0"/>
              <a:t>2</a:t>
            </a:r>
            <a:endParaRPr lang="fr-FR" sz="3600" b="1" baseline="-25000" dirty="0"/>
          </a:p>
        </p:txBody>
      </p:sp>
      <p:sp>
        <p:nvSpPr>
          <p:cNvPr id="3" name="Espace réservé du contenu 2"/>
          <p:cNvSpPr>
            <a:spLocks noGrp="1"/>
          </p:cNvSpPr>
          <p:nvPr>
            <p:ph idx="1"/>
          </p:nvPr>
        </p:nvSpPr>
        <p:spPr>
          <a:xfrm>
            <a:off x="179512" y="1672208"/>
            <a:ext cx="8964488" cy="4997152"/>
          </a:xfrm>
        </p:spPr>
        <p:txBody>
          <a:bodyPr>
            <a:normAutofit fontScale="92500" lnSpcReduction="10000"/>
          </a:bodyPr>
          <a:lstStyle/>
          <a:p>
            <a:r>
              <a:rPr lang="fr-FR" sz="2800" b="1" dirty="0" smtClean="0"/>
              <a:t>1993-98 : Groupe de travail (</a:t>
            </a:r>
            <a:r>
              <a:rPr lang="fr-FR" sz="2800" b="1" dirty="0"/>
              <a:t>m</a:t>
            </a:r>
            <a:r>
              <a:rPr lang="fr-FR" sz="2800" b="1" dirty="0" smtClean="0"/>
              <a:t>inistère Emploi et Solidarité) dirigé par Didier </a:t>
            </a:r>
            <a:r>
              <a:rPr lang="fr-FR" sz="2800" b="1" dirty="0" err="1" smtClean="0"/>
              <a:t>Houzel</a:t>
            </a:r>
            <a:r>
              <a:rPr lang="fr-FR" sz="2800" b="1" dirty="0" smtClean="0"/>
              <a:t> </a:t>
            </a:r>
            <a:br>
              <a:rPr lang="fr-FR" sz="2800" b="1" dirty="0" smtClean="0"/>
            </a:br>
            <a:r>
              <a:rPr lang="fr-FR" sz="2800" dirty="0" smtClean="0"/>
              <a:t>→ éclaircir le champ de la parentalité selon 3 dimensions : </a:t>
            </a:r>
          </a:p>
          <a:p>
            <a:pPr lvl="1"/>
            <a:r>
              <a:rPr lang="fr-FR" sz="2400" dirty="0" smtClean="0"/>
              <a:t>L’exercice : responsabilité parentale (protection, santé, moralité)</a:t>
            </a:r>
          </a:p>
          <a:p>
            <a:pPr lvl="1"/>
            <a:r>
              <a:rPr lang="fr-FR" sz="2400" dirty="0" smtClean="0"/>
              <a:t>L’expérience subjective : dimension psychique et affective</a:t>
            </a:r>
          </a:p>
          <a:p>
            <a:pPr lvl="1"/>
            <a:r>
              <a:rPr lang="fr-FR" sz="2400" dirty="0" smtClean="0"/>
              <a:t>La pratique : soin, éducation, climat familial et milieux de vie</a:t>
            </a:r>
          </a:p>
          <a:p>
            <a:pPr marL="457200" lvl="1" indent="0">
              <a:buNone/>
            </a:pPr>
            <a:r>
              <a:rPr lang="fr-FR" sz="2400" b="1" dirty="0" smtClean="0"/>
              <a:t>1998</a:t>
            </a:r>
            <a:r>
              <a:rPr lang="fr-FR" sz="2400" dirty="0" smtClean="0"/>
              <a:t> : Mise en place des Réseaux d’Ecoute, d’Appui et d’Accompagnement des Parents (</a:t>
            </a:r>
            <a:r>
              <a:rPr lang="fr-FR" sz="2400" b="1" dirty="0" smtClean="0"/>
              <a:t>REAAP</a:t>
            </a:r>
            <a:r>
              <a:rPr lang="fr-FR" sz="2400" dirty="0" smtClean="0"/>
              <a:t>), implication de l’Etat et des structures déconcentrées (</a:t>
            </a:r>
            <a:r>
              <a:rPr lang="fr-FR" sz="2400" b="1" dirty="0" smtClean="0"/>
              <a:t>UNAF, CNAF</a:t>
            </a:r>
            <a:r>
              <a:rPr lang="fr-FR" sz="2400" dirty="0" smtClean="0"/>
              <a:t>…)</a:t>
            </a:r>
          </a:p>
          <a:p>
            <a:pPr marL="457200" lvl="1" indent="0">
              <a:buNone/>
            </a:pPr>
            <a:endParaRPr lang="fr-FR" sz="2400" dirty="0" smtClean="0"/>
          </a:p>
          <a:p>
            <a:pPr lvl="0"/>
            <a:r>
              <a:rPr lang="fr-FR" sz="2800" dirty="0">
                <a:solidFill>
                  <a:prstClr val="black"/>
                </a:solidFill>
              </a:rPr>
              <a:t>Larousse 2000, </a:t>
            </a:r>
            <a:r>
              <a:rPr lang="fr-FR" sz="2800" dirty="0" smtClean="0">
                <a:solidFill>
                  <a:prstClr val="black"/>
                </a:solidFill>
              </a:rPr>
              <a:t>« </a:t>
            </a:r>
            <a:r>
              <a:rPr lang="fr-FR" sz="2800" b="1" dirty="0" smtClean="0">
                <a:solidFill>
                  <a:prstClr val="black"/>
                </a:solidFill>
              </a:rPr>
              <a:t>Parentalité</a:t>
            </a:r>
            <a:r>
              <a:rPr lang="fr-FR" sz="2800" dirty="0" smtClean="0">
                <a:solidFill>
                  <a:prstClr val="black"/>
                </a:solidFill>
              </a:rPr>
              <a:t> » </a:t>
            </a:r>
            <a:r>
              <a:rPr lang="fr-FR" sz="2800" dirty="0">
                <a:solidFill>
                  <a:prstClr val="black"/>
                </a:solidFill>
              </a:rPr>
              <a:t>: néologisme dérivé de </a:t>
            </a:r>
            <a:r>
              <a:rPr lang="fr-FR" sz="2800" dirty="0" smtClean="0">
                <a:solidFill>
                  <a:prstClr val="black"/>
                </a:solidFill>
              </a:rPr>
              <a:t>l’adjectif </a:t>
            </a:r>
            <a:r>
              <a:rPr lang="fr-FR" sz="2800" dirty="0">
                <a:solidFill>
                  <a:prstClr val="black"/>
                </a:solidFill>
              </a:rPr>
              <a:t>« </a:t>
            </a:r>
            <a:r>
              <a:rPr lang="fr-FR" sz="2800" b="1" dirty="0">
                <a:solidFill>
                  <a:prstClr val="black"/>
                </a:solidFill>
              </a:rPr>
              <a:t>parental</a:t>
            </a:r>
            <a:r>
              <a:rPr lang="fr-FR" sz="2800" dirty="0">
                <a:solidFill>
                  <a:prstClr val="black"/>
                </a:solidFill>
              </a:rPr>
              <a:t> » → ensemble des problématiques rencontrées dans l’accès et l’exercice des </a:t>
            </a:r>
            <a:r>
              <a:rPr lang="fr-FR" sz="2800" b="1" dirty="0">
                <a:solidFill>
                  <a:prstClr val="black"/>
                </a:solidFill>
              </a:rPr>
              <a:t>fonctions parentales</a:t>
            </a:r>
          </a:p>
          <a:p>
            <a:pPr marL="457200" lvl="1" indent="0">
              <a:buNone/>
            </a:pPr>
            <a:endParaRPr lang="fr-FR" sz="2400" dirty="0" smtClean="0"/>
          </a:p>
          <a:p>
            <a:pPr marL="457200" lvl="1" indent="0">
              <a:buNone/>
            </a:pPr>
            <a:endParaRPr lang="fr-FR" dirty="0" smtClean="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11</a:t>
            </a:fld>
            <a:endParaRPr lang="fr-FR"/>
          </a:p>
        </p:txBody>
      </p:sp>
    </p:spTree>
    <p:extLst>
      <p:ext uri="{BB962C8B-B14F-4D97-AF65-F5344CB8AC3E}">
        <p14:creationId xmlns:p14="http://schemas.microsoft.com/office/powerpoint/2010/main" val="2088852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926976"/>
          </a:xfrm>
          <a:solidFill>
            <a:schemeClr val="accent3">
              <a:lumMod val="40000"/>
              <a:lumOff val="60000"/>
            </a:schemeClr>
          </a:solidFill>
          <a:ln w="19050">
            <a:solidFill>
              <a:schemeClr val="tx1"/>
            </a:solidFill>
          </a:ln>
        </p:spPr>
        <p:txBody>
          <a:bodyPr>
            <a:normAutofit/>
          </a:bodyPr>
          <a:lstStyle/>
          <a:p>
            <a:r>
              <a:rPr lang="fr-FR" sz="3600" b="1" dirty="0" smtClean="0"/>
              <a:t>Concept de parentalité</a:t>
            </a:r>
            <a:r>
              <a:rPr lang="fr-FR" sz="3600" b="1" baseline="-25000" dirty="0" smtClean="0"/>
              <a:t>3</a:t>
            </a:r>
            <a:endParaRPr lang="fr-FR" sz="3600" b="1" dirty="0"/>
          </a:p>
        </p:txBody>
      </p:sp>
      <p:sp>
        <p:nvSpPr>
          <p:cNvPr id="3" name="Espace réservé du contenu 2"/>
          <p:cNvSpPr>
            <a:spLocks noGrp="1"/>
          </p:cNvSpPr>
          <p:nvPr>
            <p:ph idx="1"/>
          </p:nvPr>
        </p:nvSpPr>
        <p:spPr>
          <a:xfrm>
            <a:off x="107504" y="1268760"/>
            <a:ext cx="9001000" cy="5544616"/>
          </a:xfrm>
        </p:spPr>
        <p:txBody>
          <a:bodyPr>
            <a:noAutofit/>
          </a:bodyPr>
          <a:lstStyle/>
          <a:p>
            <a:r>
              <a:rPr lang="fr-FR" sz="2000" b="1" dirty="0" smtClean="0"/>
              <a:t>2006</a:t>
            </a:r>
            <a:r>
              <a:rPr lang="fr-FR" sz="2000" dirty="0" smtClean="0"/>
              <a:t> : Conseil de l’Europe : Notion de </a:t>
            </a:r>
            <a:r>
              <a:rPr lang="fr-FR" sz="2000" b="1" dirty="0" smtClean="0"/>
              <a:t>parentalité positive</a:t>
            </a:r>
            <a:r>
              <a:rPr lang="fr-FR" sz="2000" dirty="0" smtClean="0"/>
              <a:t>, s’opposant au modèle de contrôle et de responsabilisation des parents</a:t>
            </a:r>
          </a:p>
          <a:p>
            <a:r>
              <a:rPr lang="fr-FR" sz="2000" b="1" dirty="0" smtClean="0"/>
              <a:t>2007</a:t>
            </a:r>
            <a:r>
              <a:rPr lang="fr-FR" sz="2000" dirty="0" smtClean="0"/>
              <a:t> : </a:t>
            </a:r>
            <a:r>
              <a:rPr lang="fr-FR" sz="2000" b="1" dirty="0" smtClean="0"/>
              <a:t>Loi de Protection de l’Enfant </a:t>
            </a:r>
            <a:r>
              <a:rPr lang="fr-FR" sz="2000" dirty="0" smtClean="0"/>
              <a:t>(notion de prévention)</a:t>
            </a:r>
          </a:p>
          <a:p>
            <a:r>
              <a:rPr lang="fr-FR" sz="2000" b="1" dirty="0" smtClean="0"/>
              <a:t>2008-2009</a:t>
            </a:r>
            <a:r>
              <a:rPr lang="fr-FR" sz="2000" dirty="0" smtClean="0"/>
              <a:t> : </a:t>
            </a:r>
            <a:r>
              <a:rPr lang="fr-FR" sz="2000" b="1" dirty="0" smtClean="0"/>
              <a:t>Rapports critiques sur les REAAP</a:t>
            </a:r>
          </a:p>
          <a:p>
            <a:r>
              <a:rPr lang="fr-FR" sz="2000" b="1" dirty="0" smtClean="0"/>
              <a:t>2010 : Comité National de soutien à la parentalité </a:t>
            </a:r>
            <a:r>
              <a:rPr lang="fr-FR" sz="2000" dirty="0"/>
              <a:t>(circulaire 15 juin 2012) </a:t>
            </a:r>
            <a:r>
              <a:rPr lang="fr-FR" sz="2000" dirty="0" smtClean="0"/>
              <a:t/>
            </a:r>
            <a:br>
              <a:rPr lang="fr-FR" sz="2000" dirty="0" smtClean="0"/>
            </a:br>
            <a:r>
              <a:rPr lang="fr-FR" sz="1800" i="1" dirty="0" smtClean="0"/>
              <a:t>« Ensemble des façon d’être et de vivre le fait d’être parent conjugue les différentes dimensions : matérielle, psychologique, morale, culturelle, sociale… qualifie le lien entre un enfant et un adulte quelque soit la structure familiale,… dans le but d’assurer le soin, le développement et l’éducation de l’enfant… ensemble de fonctions, de droits et d’obligations, exercés dans l’intérêt supérieur de l’enfant en vertu d’un lien prévu par le droit (autorité parentale) »</a:t>
            </a:r>
            <a:r>
              <a:rPr lang="fr-FR" sz="1800" dirty="0" smtClean="0"/>
              <a:t>  </a:t>
            </a:r>
            <a:endParaRPr lang="fr-FR" sz="600" dirty="0" smtClean="0"/>
          </a:p>
          <a:p>
            <a:r>
              <a:rPr lang="fr-FR" sz="2000" b="1" dirty="0" smtClean="0"/>
              <a:t>2011-2017</a:t>
            </a:r>
            <a:r>
              <a:rPr lang="fr-FR" sz="2000" dirty="0" smtClean="0"/>
              <a:t> : Retenons les </a:t>
            </a:r>
            <a:r>
              <a:rPr lang="fr-FR" sz="2000" b="1" dirty="0" smtClean="0"/>
              <a:t>rapports HCF, HCSP, IGAS</a:t>
            </a:r>
            <a:r>
              <a:rPr lang="fr-FR" sz="2000" dirty="0" smtClean="0"/>
              <a:t>… : </a:t>
            </a:r>
            <a:r>
              <a:rPr lang="fr-FR" sz="1800" dirty="0" smtClean="0"/>
              <a:t/>
            </a:r>
            <a:br>
              <a:rPr lang="fr-FR" sz="1800" dirty="0" smtClean="0"/>
            </a:br>
            <a:r>
              <a:rPr lang="fr-FR" sz="1800" dirty="0" smtClean="0"/>
              <a:t>Faiblesse REAAP, Lutte contre la pauvreté (2012), Refondation de l’école (2013), </a:t>
            </a:r>
            <a:br>
              <a:rPr lang="fr-FR" sz="1800" dirty="0" smtClean="0"/>
            </a:br>
            <a:r>
              <a:rPr lang="fr-FR" sz="500" dirty="0" smtClean="0"/>
              <a:t> </a:t>
            </a:r>
            <a:r>
              <a:rPr lang="fr-FR" sz="1800" dirty="0"/>
              <a:t/>
            </a:r>
            <a:br>
              <a:rPr lang="fr-FR" sz="1800" dirty="0"/>
            </a:br>
            <a:r>
              <a:rPr lang="fr-FR" sz="1800" b="1" dirty="0" smtClean="0"/>
              <a:t>Rapport F. de </a:t>
            </a:r>
            <a:r>
              <a:rPr lang="fr-FR" sz="1800" b="1" dirty="0" err="1" smtClean="0"/>
              <a:t>Singly</a:t>
            </a:r>
            <a:r>
              <a:rPr lang="fr-FR" sz="1800" b="1" dirty="0" smtClean="0"/>
              <a:t> (2015)</a:t>
            </a:r>
            <a:r>
              <a:rPr lang="fr-FR" sz="1800" dirty="0" smtClean="0"/>
              <a:t>, </a:t>
            </a:r>
            <a:r>
              <a:rPr lang="fr-FR" sz="1800" b="1" dirty="0" smtClean="0"/>
              <a:t>Loi de Protection de l’Enfance (2016)</a:t>
            </a:r>
            <a:r>
              <a:rPr lang="fr-FR" sz="1800" dirty="0" smtClean="0"/>
              <a:t>, </a:t>
            </a:r>
            <a:r>
              <a:rPr lang="fr-FR" sz="1800" b="1" dirty="0" smtClean="0"/>
              <a:t>Rapport « Bien-être en santé des jeunes » M.-R. Moro (2016)</a:t>
            </a:r>
            <a:r>
              <a:rPr lang="fr-FR" sz="1800" dirty="0" smtClean="0"/>
              <a:t>, Plan interministériel de lutte contre les violences faites aux enfants et Schémas départements des Services aux familles (2016-17), </a:t>
            </a:r>
            <a:r>
              <a:rPr lang="fr-FR" sz="1800" b="1" dirty="0" smtClean="0"/>
              <a:t>Rapport « Accompagner les parents dans leur travail éducatif et de soins » C. Martin (2017)</a:t>
            </a:r>
            <a:endParaRPr lang="fr-FR" sz="1800"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12</a:t>
            </a:fld>
            <a:endParaRPr lang="fr-FR"/>
          </a:p>
        </p:txBody>
      </p:sp>
    </p:spTree>
    <p:extLst>
      <p:ext uri="{BB962C8B-B14F-4D97-AF65-F5344CB8AC3E}">
        <p14:creationId xmlns:p14="http://schemas.microsoft.com/office/powerpoint/2010/main" val="1311207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3">
              <a:lumMod val="40000"/>
              <a:lumOff val="60000"/>
            </a:schemeClr>
          </a:solidFill>
          <a:ln w="19050">
            <a:solidFill>
              <a:schemeClr val="tx1"/>
            </a:solidFill>
          </a:ln>
        </p:spPr>
        <p:txBody>
          <a:bodyPr>
            <a:noAutofit/>
          </a:bodyPr>
          <a:lstStyle/>
          <a:p>
            <a:r>
              <a:rPr lang="fr-FR" sz="3600" b="1" dirty="0" smtClean="0"/>
              <a:t>Concept de soutien et d’accompagnement à la parentalité</a:t>
            </a:r>
            <a:r>
              <a:rPr lang="fr-FR" sz="3600" b="1" dirty="0"/>
              <a:t>:</a:t>
            </a:r>
            <a:r>
              <a:rPr lang="fr-FR" sz="3600" b="1" dirty="0" smtClean="0"/>
              <a:t> définition</a:t>
            </a:r>
            <a:endParaRPr lang="fr-FR" sz="3600" b="1" dirty="0"/>
          </a:p>
        </p:txBody>
      </p:sp>
      <p:sp>
        <p:nvSpPr>
          <p:cNvPr id="3" name="Espace réservé du contenu 2"/>
          <p:cNvSpPr>
            <a:spLocks noGrp="1"/>
          </p:cNvSpPr>
          <p:nvPr>
            <p:ph idx="1"/>
          </p:nvPr>
        </p:nvSpPr>
        <p:spPr>
          <a:xfrm>
            <a:off x="457200" y="1600200"/>
            <a:ext cx="8229600" cy="5069160"/>
          </a:xfrm>
        </p:spPr>
        <p:txBody>
          <a:bodyPr>
            <a:normAutofit fontScale="85000" lnSpcReduction="10000"/>
          </a:bodyPr>
          <a:lstStyle/>
          <a:p>
            <a:r>
              <a:rPr lang="fr-FR" b="1" dirty="0" smtClean="0">
                <a:solidFill>
                  <a:srgbClr val="FF0000"/>
                </a:solidFill>
              </a:rPr>
              <a:t>Soutien</a:t>
            </a:r>
            <a:r>
              <a:rPr lang="fr-FR" dirty="0" smtClean="0">
                <a:solidFill>
                  <a:srgbClr val="FF0000"/>
                </a:solidFill>
              </a:rPr>
              <a:t> : </a:t>
            </a:r>
            <a:r>
              <a:rPr lang="fr-FR" dirty="0" smtClean="0"/>
              <a:t>terme le plus utilisé, désigne plutôt des aides ponctuelles matérielles ou des informations de  base</a:t>
            </a:r>
          </a:p>
          <a:p>
            <a:r>
              <a:rPr lang="fr-FR" b="1" dirty="0" smtClean="0">
                <a:solidFill>
                  <a:srgbClr val="FF0000"/>
                </a:solidFill>
              </a:rPr>
              <a:t>Accompagnement</a:t>
            </a:r>
            <a:r>
              <a:rPr lang="fr-FR" dirty="0" smtClean="0">
                <a:solidFill>
                  <a:srgbClr val="FF0000"/>
                </a:solidFill>
              </a:rPr>
              <a:t> : </a:t>
            </a:r>
            <a:r>
              <a:rPr lang="fr-FR" dirty="0" smtClean="0"/>
              <a:t>« consiste à cheminer aux côtés des parents pour aller où ils vont » dans l’exercice de leurs fonctions, de leurs inquiétudes, de leurs charges… (âge, comportement, scolarité, handicap, maladie chronique…)</a:t>
            </a:r>
          </a:p>
          <a:p>
            <a:r>
              <a:rPr lang="fr-FR" i="1" dirty="0" smtClean="0"/>
              <a:t>«</a:t>
            </a:r>
            <a:r>
              <a:rPr lang="fr-FR" i="1" dirty="0"/>
              <a:t> Toute forme d’aide ou d’intervention émanant des pouvoirs publics et des associations mandatées, visant à aider les parents à éduquer leurs enfants et à subvenir à leurs besoins éducatifs, affectifs, scolaires, culturels, sociaux et sanitaires » </a:t>
            </a:r>
            <a:r>
              <a:rPr lang="fr-FR" sz="2600" dirty="0" smtClean="0"/>
              <a:t>Fédération </a:t>
            </a:r>
            <a:r>
              <a:rPr lang="fr-FR" sz="2600" dirty="0"/>
              <a:t>Nationale des Associations d'Accueil et de Réinsertion </a:t>
            </a:r>
            <a:r>
              <a:rPr lang="fr-FR" sz="2600" dirty="0" smtClean="0"/>
              <a:t>Sociale</a:t>
            </a:r>
            <a:endParaRPr lang="fr-FR" sz="2600" dirty="0"/>
          </a:p>
          <a:p>
            <a:endParaRPr lang="fr-FR" dirty="0" smtClean="0"/>
          </a:p>
        </p:txBody>
      </p:sp>
      <p:sp>
        <p:nvSpPr>
          <p:cNvPr id="5" name="Espace réservé du numéro de diapositive 4"/>
          <p:cNvSpPr>
            <a:spLocks noGrp="1"/>
          </p:cNvSpPr>
          <p:nvPr>
            <p:ph type="sldNum" sz="quarter" idx="12"/>
          </p:nvPr>
        </p:nvSpPr>
        <p:spPr/>
        <p:txBody>
          <a:bodyPr/>
          <a:lstStyle/>
          <a:p>
            <a:fld id="{C5908194-849B-407F-B3DA-AED81DED57C2}" type="slidenum">
              <a:rPr lang="fr-FR" smtClean="0"/>
              <a:t>13</a:t>
            </a:fld>
            <a:endParaRPr lang="fr-FR"/>
          </a:p>
        </p:txBody>
      </p:sp>
    </p:spTree>
    <p:extLst>
      <p:ext uri="{BB962C8B-B14F-4D97-AF65-F5344CB8AC3E}">
        <p14:creationId xmlns:p14="http://schemas.microsoft.com/office/powerpoint/2010/main" val="4104267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1143000"/>
          </a:xfrm>
          <a:solidFill>
            <a:schemeClr val="accent3">
              <a:lumMod val="40000"/>
              <a:lumOff val="60000"/>
            </a:schemeClr>
          </a:solidFill>
          <a:ln w="19050">
            <a:solidFill>
              <a:schemeClr val="tx1"/>
            </a:solidFill>
          </a:ln>
        </p:spPr>
        <p:txBody>
          <a:bodyPr>
            <a:noAutofit/>
          </a:bodyPr>
          <a:lstStyle/>
          <a:p>
            <a:r>
              <a:rPr lang="fr-FR" sz="3600" b="1" dirty="0" smtClean="0"/>
              <a:t>Objectifs des modes de soutien à la parentalité</a:t>
            </a:r>
            <a:endParaRPr lang="fr-FR" sz="3600" b="1" dirty="0"/>
          </a:p>
        </p:txBody>
      </p:sp>
      <p:sp>
        <p:nvSpPr>
          <p:cNvPr id="3" name="Espace réservé du contenu 2"/>
          <p:cNvSpPr>
            <a:spLocks noGrp="1"/>
          </p:cNvSpPr>
          <p:nvPr>
            <p:ph idx="1"/>
          </p:nvPr>
        </p:nvSpPr>
        <p:spPr>
          <a:xfrm>
            <a:off x="457200" y="1296144"/>
            <a:ext cx="8229600" cy="5561856"/>
          </a:xfrm>
        </p:spPr>
        <p:txBody>
          <a:bodyPr>
            <a:normAutofit fontScale="47500" lnSpcReduction="20000"/>
          </a:bodyPr>
          <a:lstStyle/>
          <a:p>
            <a:r>
              <a:rPr lang="fr-FR" sz="5100" b="1" dirty="0" smtClean="0">
                <a:solidFill>
                  <a:srgbClr val="FF0000"/>
                </a:solidFill>
              </a:rPr>
              <a:t>Principes</a:t>
            </a:r>
          </a:p>
          <a:p>
            <a:pPr lvl="1"/>
            <a:r>
              <a:rPr lang="fr-FR" sz="4200" dirty="0" smtClean="0"/>
              <a:t>Proposer des interventions s’adressant aux parents et dirigées vers les enfants</a:t>
            </a:r>
          </a:p>
          <a:p>
            <a:pPr lvl="1"/>
            <a:r>
              <a:rPr lang="fr-FR" sz="4200" dirty="0" smtClean="0"/>
              <a:t>Soutenir et renforcer les compétences parentales</a:t>
            </a:r>
          </a:p>
          <a:p>
            <a:pPr lvl="1"/>
            <a:r>
              <a:rPr lang="fr-FR" sz="4200" dirty="0" smtClean="0"/>
              <a:t>Cibler le bien-être de l’enfant et de ses parents</a:t>
            </a:r>
          </a:p>
          <a:p>
            <a:pPr lvl="3"/>
            <a:endParaRPr lang="fr-FR" sz="2300" dirty="0" smtClean="0"/>
          </a:p>
          <a:p>
            <a:r>
              <a:rPr lang="fr-FR" sz="5100" b="1" dirty="0" smtClean="0">
                <a:solidFill>
                  <a:srgbClr val="FF0000"/>
                </a:solidFill>
              </a:rPr>
              <a:t>Modalités</a:t>
            </a:r>
          </a:p>
          <a:p>
            <a:pPr lvl="1"/>
            <a:r>
              <a:rPr lang="fr-FR" sz="4200" dirty="0" smtClean="0"/>
              <a:t>Adaptées aux besoins, à l’âge de l’enfant, aux inégalités sociales, aux situations de vulnérabilité incluant non seulement périnatalité et petite enfance, mais aussi les situations de handicap, de maladies chroniques…</a:t>
            </a:r>
          </a:p>
          <a:p>
            <a:pPr lvl="1"/>
            <a:r>
              <a:rPr lang="fr-FR" sz="4200" dirty="0"/>
              <a:t>Notion de parentalité positive</a:t>
            </a:r>
          </a:p>
          <a:p>
            <a:pPr lvl="1"/>
            <a:r>
              <a:rPr lang="fr-FR" sz="4200" dirty="0" smtClean="0"/>
              <a:t>Notion d’universalisme proportionné</a:t>
            </a:r>
          </a:p>
          <a:p>
            <a:pPr lvl="1"/>
            <a:r>
              <a:rPr lang="fr-FR" sz="4200" dirty="0" smtClean="0"/>
              <a:t>Formation des intervenants</a:t>
            </a:r>
            <a:endParaRPr lang="fr-FR" sz="4200" dirty="0"/>
          </a:p>
          <a:p>
            <a:pPr lvl="1"/>
            <a:r>
              <a:rPr lang="fr-FR" sz="4200" dirty="0" smtClean="0"/>
              <a:t>Partenariats</a:t>
            </a:r>
          </a:p>
          <a:p>
            <a:pPr lvl="1"/>
            <a:r>
              <a:rPr lang="fr-FR" sz="4200" dirty="0" smtClean="0"/>
              <a:t>Suivi et évaluation</a:t>
            </a:r>
          </a:p>
          <a:p>
            <a:pPr lvl="2"/>
            <a:endParaRPr lang="fr-FR" sz="2300" dirty="0" smtClean="0"/>
          </a:p>
          <a:p>
            <a:pPr marL="0" indent="0">
              <a:buNone/>
            </a:pPr>
            <a:r>
              <a:rPr lang="fr-FR" sz="3400" b="1" dirty="0" smtClean="0"/>
              <a:t>	</a:t>
            </a:r>
            <a:r>
              <a:rPr lang="fr-FR" sz="5100" b="1" dirty="0" smtClean="0"/>
              <a:t>Parentalité </a:t>
            </a:r>
            <a:r>
              <a:rPr lang="fr-FR" sz="5100" b="1" dirty="0"/>
              <a:t>: un volet de la politique de prévention et </a:t>
            </a:r>
            <a:br>
              <a:rPr lang="fr-FR" sz="5100" b="1" dirty="0"/>
            </a:br>
            <a:r>
              <a:rPr lang="fr-FR" sz="5100" b="1" dirty="0"/>
              <a:t> 	promotion de la santé ?</a:t>
            </a:r>
          </a:p>
          <a:p>
            <a:pPr lvl="1"/>
            <a:endParaRPr lang="fr-FR"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14</a:t>
            </a:fld>
            <a:endParaRPr lang="fr-FR"/>
          </a:p>
        </p:txBody>
      </p:sp>
    </p:spTree>
    <p:extLst>
      <p:ext uri="{BB962C8B-B14F-4D97-AF65-F5344CB8AC3E}">
        <p14:creationId xmlns:p14="http://schemas.microsoft.com/office/powerpoint/2010/main" val="1396566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normAutofit fontScale="90000"/>
          </a:bodyPr>
          <a:lstStyle/>
          <a:p>
            <a:r>
              <a:rPr lang="fr-FR" sz="4000" b="1" dirty="0" smtClean="0"/>
              <a:t>Plan</a:t>
            </a:r>
            <a:endParaRPr lang="fr-FR" b="1" dirty="0">
              <a:solidFill>
                <a:srgbClr val="FF0000"/>
              </a:solidFill>
            </a:endParaRPr>
          </a:p>
        </p:txBody>
      </p:sp>
      <p:sp>
        <p:nvSpPr>
          <p:cNvPr id="3" name="Espace réservé du contenu 2"/>
          <p:cNvSpPr>
            <a:spLocks noGrp="1"/>
          </p:cNvSpPr>
          <p:nvPr>
            <p:ph idx="1"/>
          </p:nvPr>
        </p:nvSpPr>
        <p:spPr>
          <a:xfrm>
            <a:off x="457200" y="1340768"/>
            <a:ext cx="8229600" cy="5400600"/>
          </a:xfrm>
        </p:spPr>
        <p:txBody>
          <a:bodyPr>
            <a:normAutofit/>
          </a:bodyPr>
          <a:lstStyle/>
          <a:p>
            <a:pPr marL="514350" indent="-514350">
              <a:buFont typeface="+mj-lt"/>
              <a:buAutoNum type="arabicPeriod"/>
            </a:pPr>
            <a:r>
              <a:rPr lang="fr-FR" dirty="0" smtClean="0"/>
              <a:t>Concept de parentalité, de soutien et d’accompagnement </a:t>
            </a:r>
            <a:endParaRPr lang="fr-FR" dirty="0"/>
          </a:p>
          <a:p>
            <a:pPr marL="514350" indent="-514350">
              <a:buFont typeface="+mj-lt"/>
              <a:buAutoNum type="arabicPeriod"/>
            </a:pPr>
            <a:r>
              <a:rPr lang="fr-FR" b="1" dirty="0" smtClean="0">
                <a:solidFill>
                  <a:srgbClr val="FF0000"/>
                </a:solidFill>
              </a:rPr>
              <a:t>Structures, acteurs, dispositifs, formation</a:t>
            </a:r>
          </a:p>
          <a:p>
            <a:pPr marL="514350" indent="-514350">
              <a:buFont typeface="+mj-lt"/>
              <a:buAutoNum type="arabicPeriod"/>
            </a:pPr>
            <a:r>
              <a:rPr lang="fr-FR" dirty="0"/>
              <a:t>Intégration du soutien à la parentalité dans la politique de prévention et promotion de la santé de l’enfant et de l’adolescent</a:t>
            </a:r>
          </a:p>
          <a:p>
            <a:pPr marL="514350" indent="-514350">
              <a:buFont typeface="+mj-lt"/>
              <a:buAutoNum type="arabicPeriod"/>
            </a:pPr>
            <a:r>
              <a:rPr lang="fr-FR" dirty="0" smtClean="0"/>
              <a:t>Contexte </a:t>
            </a:r>
            <a:r>
              <a:rPr lang="fr-FR" dirty="0"/>
              <a:t>politique </a:t>
            </a:r>
            <a:r>
              <a:rPr lang="fr-FR" dirty="0" smtClean="0"/>
              <a:t>actuel</a:t>
            </a:r>
          </a:p>
          <a:p>
            <a:endParaRPr lang="fr-FR"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15</a:t>
            </a:fld>
            <a:endParaRPr lang="fr-FR"/>
          </a:p>
        </p:txBody>
      </p:sp>
    </p:spTree>
    <p:extLst>
      <p:ext uri="{BB962C8B-B14F-4D97-AF65-F5344CB8AC3E}">
        <p14:creationId xmlns:p14="http://schemas.microsoft.com/office/powerpoint/2010/main" val="39672649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1143000"/>
          </a:xfrm>
          <a:solidFill>
            <a:schemeClr val="accent3">
              <a:lumMod val="40000"/>
              <a:lumOff val="60000"/>
            </a:schemeClr>
          </a:solidFill>
          <a:ln w="19050">
            <a:solidFill>
              <a:schemeClr val="tx1"/>
            </a:solidFill>
          </a:ln>
        </p:spPr>
        <p:txBody>
          <a:bodyPr>
            <a:noAutofit/>
          </a:bodyPr>
          <a:lstStyle/>
          <a:p>
            <a:r>
              <a:rPr lang="fr-FR" sz="3600" b="1" dirty="0" smtClean="0"/>
              <a:t>Organisation du soutien à la parentalité en France : les structures</a:t>
            </a:r>
            <a:r>
              <a:rPr lang="fr-FR" sz="3600" b="1" baseline="-25000" dirty="0" smtClean="0"/>
              <a:t>1</a:t>
            </a:r>
            <a:endParaRPr lang="fr-FR" sz="3600" b="1" baseline="-25000" dirty="0"/>
          </a:p>
        </p:txBody>
      </p:sp>
      <p:sp>
        <p:nvSpPr>
          <p:cNvPr id="3" name="Espace réservé du contenu 2"/>
          <p:cNvSpPr>
            <a:spLocks noGrp="1"/>
          </p:cNvSpPr>
          <p:nvPr>
            <p:ph idx="1"/>
          </p:nvPr>
        </p:nvSpPr>
        <p:spPr>
          <a:xfrm>
            <a:off x="457200" y="1340768"/>
            <a:ext cx="8229600" cy="5328592"/>
          </a:xfrm>
        </p:spPr>
        <p:txBody>
          <a:bodyPr>
            <a:normAutofit fontScale="92500" lnSpcReduction="10000"/>
          </a:bodyPr>
          <a:lstStyle/>
          <a:p>
            <a:pPr marL="342900" lvl="1" indent="-342900">
              <a:buFont typeface="Arial" panose="020B0604020202020204" pitchFamily="34" charset="0"/>
              <a:buChar char="•"/>
            </a:pPr>
            <a:r>
              <a:rPr lang="fr-FR" sz="2600" b="1" dirty="0" smtClean="0">
                <a:solidFill>
                  <a:srgbClr val="FF0000"/>
                </a:solidFill>
              </a:rPr>
              <a:t>Défenseur des droits et Défenseure des droits de l’enfant</a:t>
            </a:r>
            <a:r>
              <a:rPr lang="fr-FR" sz="2600" b="1" dirty="0">
                <a:solidFill>
                  <a:srgbClr val="FF0000"/>
                </a:solidFill>
              </a:rPr>
              <a:t>, </a:t>
            </a:r>
            <a:r>
              <a:rPr lang="fr-FR" sz="2200" dirty="0"/>
              <a:t>UNICEF, Conseil de l’Europe, Comité des droits de l’enfant de </a:t>
            </a:r>
            <a:r>
              <a:rPr lang="fr-FR" sz="2200" dirty="0" smtClean="0"/>
              <a:t>l’ONU</a:t>
            </a:r>
          </a:p>
          <a:p>
            <a:r>
              <a:rPr lang="fr-FR" sz="2600" b="1" dirty="0" smtClean="0">
                <a:solidFill>
                  <a:srgbClr val="FF0000"/>
                </a:solidFill>
              </a:rPr>
              <a:t>Services de l’Etat et services déconcentrés</a:t>
            </a:r>
          </a:p>
          <a:p>
            <a:pPr marL="457200" lvl="1" indent="0">
              <a:buNone/>
            </a:pPr>
            <a:r>
              <a:rPr lang="fr-FR" sz="2000" dirty="0" smtClean="0"/>
              <a:t>Ministères, Directions, Cour des Comptes, Agences, associations généralistes…</a:t>
            </a:r>
          </a:p>
          <a:p>
            <a:pPr marL="914400" lvl="2" indent="0">
              <a:buNone/>
            </a:pPr>
            <a:r>
              <a:rPr lang="fr-FR" sz="2000" dirty="0" smtClean="0"/>
              <a:t>Citons : </a:t>
            </a:r>
            <a:r>
              <a:rPr lang="fr-FR" sz="2000" b="1" dirty="0" smtClean="0"/>
              <a:t>Ministères</a:t>
            </a:r>
            <a:r>
              <a:rPr lang="fr-FR" sz="2000" dirty="0" smtClean="0"/>
              <a:t> (Santé, Cohésion sociale, Education nationale et de la jeunesse, </a:t>
            </a:r>
            <a:r>
              <a:rPr lang="fr-FR" sz="2000" dirty="0"/>
              <a:t>Enseignement </a:t>
            </a:r>
            <a:r>
              <a:rPr lang="fr-FR" sz="2000" dirty="0" smtClean="0"/>
              <a:t>supérieur, de </a:t>
            </a:r>
            <a:r>
              <a:rPr lang="fr-FR" sz="2000" dirty="0"/>
              <a:t>la Recherche et de </a:t>
            </a:r>
            <a:r>
              <a:rPr lang="fr-FR" sz="2000" dirty="0" err="1" smtClean="0"/>
              <a:t>lʼInnovation</a:t>
            </a:r>
            <a:r>
              <a:rPr lang="fr-FR" sz="2000" dirty="0" smtClean="0"/>
              <a:t>, Justice, Intérieur, Affaires sociales…), les </a:t>
            </a:r>
            <a:r>
              <a:rPr lang="fr-FR" sz="2000" dirty="0"/>
              <a:t>Hauts </a:t>
            </a:r>
            <a:r>
              <a:rPr lang="fr-FR" sz="2000" dirty="0" smtClean="0"/>
              <a:t>Conseils, Santé Publique France, EHESP, EHESS, </a:t>
            </a:r>
            <a:r>
              <a:rPr lang="fr-FR" sz="2000" b="1" dirty="0" smtClean="0"/>
              <a:t>UNAF, CNAF</a:t>
            </a:r>
            <a:r>
              <a:rPr lang="fr-FR" sz="2000" dirty="0" smtClean="0"/>
              <a:t>, CNSA, </a:t>
            </a:r>
            <a:r>
              <a:rPr lang="fr-FR" sz="2000" dirty="0" err="1" smtClean="0"/>
              <a:t>Cnape</a:t>
            </a:r>
            <a:r>
              <a:rPr lang="fr-FR" sz="2000" dirty="0"/>
              <a:t>, FNARS, </a:t>
            </a:r>
            <a:r>
              <a:rPr lang="fr-FR" sz="2000" dirty="0" smtClean="0"/>
              <a:t>DGCS, </a:t>
            </a:r>
            <a:r>
              <a:rPr lang="fr-FR" sz="2000" dirty="0" err="1" smtClean="0"/>
              <a:t>Uniopss</a:t>
            </a:r>
            <a:r>
              <a:rPr lang="fr-FR" sz="2000" dirty="0" smtClean="0"/>
              <a:t>, UNCCAS, AMF, Commissariat général à l’égalité des territoires (ancien ACSE)… </a:t>
            </a:r>
          </a:p>
          <a:p>
            <a:r>
              <a:rPr lang="fr-FR" sz="2600" b="1" dirty="0" smtClean="0">
                <a:solidFill>
                  <a:srgbClr val="FF0000"/>
                </a:solidFill>
              </a:rPr>
              <a:t>Collectivités territoriales</a:t>
            </a:r>
          </a:p>
          <a:p>
            <a:pPr marL="457200" lvl="1" indent="0">
              <a:buNone/>
            </a:pPr>
            <a:r>
              <a:rPr lang="fr-FR" sz="2000" b="1" dirty="0" smtClean="0"/>
              <a:t>Conseils régionaux, Conseils départementaux </a:t>
            </a:r>
            <a:r>
              <a:rPr lang="fr-FR" sz="2000" dirty="0" smtClean="0"/>
              <a:t>(PMI, ASE en lien avec la justice, REAAP), Ecole, éducation nationale: </a:t>
            </a:r>
            <a:r>
              <a:rPr lang="fr-FR" sz="2000" b="1" dirty="0" smtClean="0"/>
              <a:t>rectorats et inspections académiques</a:t>
            </a:r>
            <a:r>
              <a:rPr lang="fr-FR" sz="2000" dirty="0" smtClean="0"/>
              <a:t>, </a:t>
            </a:r>
            <a:r>
              <a:rPr lang="fr-FR" sz="2000" b="1" dirty="0" smtClean="0"/>
              <a:t>Communes et Communauté de communes </a:t>
            </a:r>
            <a:r>
              <a:rPr lang="fr-FR" sz="2000" dirty="0" smtClean="0"/>
              <a:t>: Villes-amies des enfants (AMF), Réseau français des villes santé (OMS), Ateliers santé-ville et Contrats locaux de santé (partenariats divers incluant souvent l’ARS), Centres Communaux d’Action Sociale (</a:t>
            </a:r>
            <a:r>
              <a:rPr lang="fr-FR" sz="2000" b="1" dirty="0" smtClean="0"/>
              <a:t>CCAS</a:t>
            </a:r>
            <a:r>
              <a:rPr lang="fr-FR" sz="2000" dirty="0" smtClean="0"/>
              <a:t>)    </a:t>
            </a:r>
            <a:endParaRPr lang="fr-FR" sz="2000" dirty="0"/>
          </a:p>
        </p:txBody>
      </p:sp>
      <p:sp>
        <p:nvSpPr>
          <p:cNvPr id="5" name="Espace réservé du numéro de diapositive 4"/>
          <p:cNvSpPr>
            <a:spLocks noGrp="1"/>
          </p:cNvSpPr>
          <p:nvPr>
            <p:ph type="sldNum" sz="quarter" idx="12"/>
          </p:nvPr>
        </p:nvSpPr>
        <p:spPr/>
        <p:txBody>
          <a:bodyPr/>
          <a:lstStyle/>
          <a:p>
            <a:fld id="{C5908194-849B-407F-B3DA-AED81DED57C2}" type="slidenum">
              <a:rPr lang="fr-FR" smtClean="0"/>
              <a:t>16</a:t>
            </a:fld>
            <a:endParaRPr lang="fr-FR"/>
          </a:p>
        </p:txBody>
      </p:sp>
    </p:spTree>
    <p:extLst>
      <p:ext uri="{BB962C8B-B14F-4D97-AF65-F5344CB8AC3E}">
        <p14:creationId xmlns:p14="http://schemas.microsoft.com/office/powerpoint/2010/main" val="41042676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1143000"/>
          </a:xfrm>
          <a:solidFill>
            <a:schemeClr val="accent3">
              <a:lumMod val="40000"/>
              <a:lumOff val="60000"/>
            </a:schemeClr>
          </a:solidFill>
          <a:ln w="19050">
            <a:solidFill>
              <a:schemeClr val="tx1"/>
            </a:solidFill>
          </a:ln>
        </p:spPr>
        <p:txBody>
          <a:bodyPr>
            <a:noAutofit/>
          </a:bodyPr>
          <a:lstStyle/>
          <a:p>
            <a:r>
              <a:rPr lang="fr-FR" sz="3600" b="1" dirty="0"/>
              <a:t>Organisation du soutien à la parentalité en France : les </a:t>
            </a:r>
            <a:r>
              <a:rPr lang="fr-FR" sz="3600" b="1" dirty="0" smtClean="0"/>
              <a:t>structures</a:t>
            </a:r>
            <a:r>
              <a:rPr lang="fr-FR" sz="3600" b="1" baseline="-25000" dirty="0" smtClean="0"/>
              <a:t>2</a:t>
            </a:r>
            <a:endParaRPr lang="fr-FR" sz="3600" b="1" dirty="0"/>
          </a:p>
        </p:txBody>
      </p:sp>
      <p:sp>
        <p:nvSpPr>
          <p:cNvPr id="3" name="Espace réservé du contenu 2"/>
          <p:cNvSpPr>
            <a:spLocks noGrp="1"/>
          </p:cNvSpPr>
          <p:nvPr>
            <p:ph idx="1"/>
          </p:nvPr>
        </p:nvSpPr>
        <p:spPr>
          <a:xfrm>
            <a:off x="457200" y="1484784"/>
            <a:ext cx="8435280" cy="5256584"/>
          </a:xfrm>
        </p:spPr>
        <p:txBody>
          <a:bodyPr>
            <a:normAutofit fontScale="92500" lnSpcReduction="20000"/>
          </a:bodyPr>
          <a:lstStyle/>
          <a:p>
            <a:pPr marL="0" indent="0">
              <a:buNone/>
            </a:pPr>
            <a:r>
              <a:rPr lang="fr-FR" b="1" dirty="0" smtClean="0">
                <a:solidFill>
                  <a:srgbClr val="FF0000"/>
                </a:solidFill>
              </a:rPr>
              <a:t>Associations privées, publiques/privées, caritatives, administratives</a:t>
            </a:r>
          </a:p>
          <a:p>
            <a:pPr lvl="1"/>
            <a:r>
              <a:rPr lang="fr-FR" dirty="0" smtClean="0"/>
              <a:t>Mouvements associatifs, fédérations </a:t>
            </a:r>
            <a:r>
              <a:rPr lang="fr-FR" dirty="0"/>
              <a:t>d’associations </a:t>
            </a:r>
            <a:r>
              <a:rPr lang="fr-FR" dirty="0" smtClean="0"/>
              <a:t>publiques et privées, fondations, mutuelles</a:t>
            </a:r>
          </a:p>
          <a:p>
            <a:pPr lvl="1"/>
            <a:r>
              <a:rPr lang="fr-FR" dirty="0" smtClean="0"/>
              <a:t>Associations de parents/professionnels/usagers autour de : maladies chroniques graves, maladies rares, syndromes malformatifs, santé mentale, situations de handicap, réseaux et maillages </a:t>
            </a:r>
            <a:r>
              <a:rPr lang="fr-FR" dirty="0"/>
              <a:t>: périnatalité, handicap</a:t>
            </a:r>
            <a:r>
              <a:rPr lang="fr-FR" dirty="0" smtClean="0"/>
              <a:t>…</a:t>
            </a:r>
          </a:p>
          <a:p>
            <a:pPr lvl="1"/>
            <a:r>
              <a:rPr lang="fr-FR" dirty="0" smtClean="0"/>
              <a:t>Quelques </a:t>
            </a:r>
            <a:r>
              <a:rPr lang="fr-FR" dirty="0"/>
              <a:t>exemples :</a:t>
            </a:r>
          </a:p>
          <a:p>
            <a:pPr marL="914400" lvl="2" indent="0">
              <a:buNone/>
            </a:pPr>
            <a:r>
              <a:rPr lang="fr-FR" dirty="0"/>
              <a:t>Ecole des parents et des éducateurs (1929), Association des collectifs enfants parents professionnels (ACEPP 1981), MDA, MDPH, Cafés des parents, Universités populaires des parents (2005), Fondation apprentis d’Auteuil (1988), Association ATD Quart Monde (dès 1957), Fondation de France, Fondation Hôpitaux de Paris-Hôpitaux de France, Fondation CARITAS, Fondation pour </a:t>
            </a:r>
            <a:r>
              <a:rPr lang="fr-FR" dirty="0" smtClean="0"/>
              <a:t>l’enfance…</a:t>
            </a:r>
          </a:p>
        </p:txBody>
      </p:sp>
      <p:sp>
        <p:nvSpPr>
          <p:cNvPr id="5" name="Espace réservé du numéro de diapositive 4"/>
          <p:cNvSpPr>
            <a:spLocks noGrp="1"/>
          </p:cNvSpPr>
          <p:nvPr>
            <p:ph type="sldNum" sz="quarter" idx="12"/>
          </p:nvPr>
        </p:nvSpPr>
        <p:spPr/>
        <p:txBody>
          <a:bodyPr/>
          <a:lstStyle/>
          <a:p>
            <a:fld id="{C5908194-849B-407F-B3DA-AED81DED57C2}" type="slidenum">
              <a:rPr lang="fr-FR" smtClean="0"/>
              <a:t>17</a:t>
            </a:fld>
            <a:endParaRPr lang="fr-FR"/>
          </a:p>
        </p:txBody>
      </p:sp>
    </p:spTree>
    <p:extLst>
      <p:ext uri="{BB962C8B-B14F-4D97-AF65-F5344CB8AC3E}">
        <p14:creationId xmlns:p14="http://schemas.microsoft.com/office/powerpoint/2010/main" val="41042676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1143000"/>
          </a:xfrm>
          <a:solidFill>
            <a:schemeClr val="accent3">
              <a:lumMod val="40000"/>
              <a:lumOff val="60000"/>
            </a:schemeClr>
          </a:solidFill>
          <a:ln w="19050">
            <a:solidFill>
              <a:schemeClr val="tx1"/>
            </a:solidFill>
          </a:ln>
        </p:spPr>
        <p:txBody>
          <a:bodyPr>
            <a:noAutofit/>
          </a:bodyPr>
          <a:lstStyle/>
          <a:p>
            <a:r>
              <a:rPr lang="fr-FR" sz="3600" b="1" dirty="0"/>
              <a:t>Organisation du soutien à la parentalité en France : </a:t>
            </a:r>
            <a:r>
              <a:rPr lang="fr-FR" sz="3600" b="1" dirty="0" smtClean="0"/>
              <a:t>les acteurs</a:t>
            </a:r>
            <a:endParaRPr lang="fr-FR" sz="3600" b="1" dirty="0"/>
          </a:p>
        </p:txBody>
      </p:sp>
      <p:sp>
        <p:nvSpPr>
          <p:cNvPr id="3" name="Espace réservé du contenu 2"/>
          <p:cNvSpPr>
            <a:spLocks noGrp="1"/>
          </p:cNvSpPr>
          <p:nvPr>
            <p:ph idx="1"/>
          </p:nvPr>
        </p:nvSpPr>
        <p:spPr>
          <a:xfrm>
            <a:off x="457200" y="1412776"/>
            <a:ext cx="8435280" cy="5069160"/>
          </a:xfrm>
        </p:spPr>
        <p:txBody>
          <a:bodyPr>
            <a:normAutofit fontScale="85000" lnSpcReduction="20000"/>
          </a:bodyPr>
          <a:lstStyle/>
          <a:p>
            <a:r>
              <a:rPr lang="fr-FR" b="1" dirty="0" smtClean="0">
                <a:solidFill>
                  <a:srgbClr val="FF0000"/>
                </a:solidFill>
              </a:rPr>
              <a:t>Professionnels de la santé physique, mentale et sociale, de l’enseignement, de la citoyenneté, des sciences humaines et sociales, de la recherche</a:t>
            </a:r>
          </a:p>
          <a:p>
            <a:pPr lvl="1"/>
            <a:r>
              <a:rPr lang="fr-FR" dirty="0" smtClean="0"/>
              <a:t>Logiquement en 1</a:t>
            </a:r>
            <a:r>
              <a:rPr lang="fr-FR" baseline="30000" dirty="0" smtClean="0"/>
              <a:t>ère</a:t>
            </a:r>
            <a:r>
              <a:rPr lang="fr-FR" dirty="0" smtClean="0"/>
              <a:t> ligne : pédiatres ambulatoires et hospitaliers, gynéco-obstétriciens, généralistes, pédopsychiatres, psychologues, personnels paramédicaux et sociaux, 	Sociétés savantes</a:t>
            </a:r>
          </a:p>
          <a:p>
            <a:pPr lvl="1"/>
            <a:r>
              <a:rPr lang="fr-FR" dirty="0" smtClean="0"/>
              <a:t>Maternités, PMI, services d’accueil du jeune enfant, centres de santé, établissements hospitaliers, Maisons de Santé, CAMSP, CMP, CMPP, Maisons des Adolescents, Maisons Départementales des Personnes Handicapées</a:t>
            </a:r>
          </a:p>
          <a:p>
            <a:pPr lvl="1"/>
            <a:r>
              <a:rPr lang="fr-FR" dirty="0" smtClean="0"/>
              <a:t>En lien avec les responsables de l’enseignement, de la santé scolaire et de la citoyenneté, les champs relevant des juristes (déontologie, maltraitance à enfants…) </a:t>
            </a:r>
          </a:p>
          <a:p>
            <a:r>
              <a:rPr lang="fr-FR" b="1" dirty="0" smtClean="0">
                <a:solidFill>
                  <a:srgbClr val="FF0000"/>
                </a:solidFill>
              </a:rPr>
              <a:t>Bénévoles (associatifs ou non), parents formateurs</a:t>
            </a:r>
          </a:p>
        </p:txBody>
      </p:sp>
      <p:sp>
        <p:nvSpPr>
          <p:cNvPr id="5" name="Espace réservé du numéro de diapositive 4"/>
          <p:cNvSpPr>
            <a:spLocks noGrp="1"/>
          </p:cNvSpPr>
          <p:nvPr>
            <p:ph type="sldNum" sz="quarter" idx="12"/>
          </p:nvPr>
        </p:nvSpPr>
        <p:spPr/>
        <p:txBody>
          <a:bodyPr/>
          <a:lstStyle/>
          <a:p>
            <a:fld id="{C5908194-849B-407F-B3DA-AED81DED57C2}" type="slidenum">
              <a:rPr lang="fr-FR" smtClean="0"/>
              <a:t>18</a:t>
            </a:fld>
            <a:endParaRPr lang="fr-FR"/>
          </a:p>
        </p:txBody>
      </p:sp>
    </p:spTree>
    <p:extLst>
      <p:ext uri="{BB962C8B-B14F-4D97-AF65-F5344CB8AC3E}">
        <p14:creationId xmlns:p14="http://schemas.microsoft.com/office/powerpoint/2010/main" val="41042676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97768"/>
            <a:ext cx="8229600" cy="782960"/>
          </a:xfrm>
          <a:solidFill>
            <a:schemeClr val="accent3">
              <a:lumMod val="40000"/>
              <a:lumOff val="60000"/>
            </a:schemeClr>
          </a:solidFill>
          <a:ln w="19050">
            <a:solidFill>
              <a:schemeClr val="tx1"/>
            </a:solidFill>
          </a:ln>
        </p:spPr>
        <p:txBody>
          <a:bodyPr>
            <a:noAutofit/>
          </a:bodyPr>
          <a:lstStyle/>
          <a:p>
            <a:r>
              <a:rPr lang="fr-FR" sz="3600" b="1" dirty="0" smtClean="0"/>
              <a:t>Place des pédiatres</a:t>
            </a:r>
            <a:endParaRPr lang="fr-FR" sz="3600" b="1" dirty="0"/>
          </a:p>
        </p:txBody>
      </p:sp>
      <p:sp>
        <p:nvSpPr>
          <p:cNvPr id="3" name="Espace réservé du contenu 2"/>
          <p:cNvSpPr>
            <a:spLocks noGrp="1"/>
          </p:cNvSpPr>
          <p:nvPr>
            <p:ph idx="1"/>
          </p:nvPr>
        </p:nvSpPr>
        <p:spPr>
          <a:xfrm>
            <a:off x="251520" y="1052736"/>
            <a:ext cx="8686800" cy="5733256"/>
          </a:xfrm>
        </p:spPr>
        <p:txBody>
          <a:bodyPr>
            <a:noAutofit/>
          </a:bodyPr>
          <a:lstStyle/>
          <a:p>
            <a:pPr marL="0" indent="0">
              <a:buNone/>
            </a:pPr>
            <a:r>
              <a:rPr lang="fr-FR" sz="2800" b="1" dirty="0" smtClean="0">
                <a:solidFill>
                  <a:srgbClr val="FF0000"/>
                </a:solidFill>
              </a:rPr>
              <a:t>1. Les pédiatres ambulatoires et communautaires</a:t>
            </a:r>
          </a:p>
          <a:p>
            <a:pPr lvl="1"/>
            <a:r>
              <a:rPr lang="fr-FR" sz="2400" dirty="0" smtClean="0"/>
              <a:t>Dans leur fonction de guidance parentale, de soins, de parcours de santé et de vie de l’enfant, </a:t>
            </a:r>
            <a:r>
              <a:rPr lang="fr-FR" sz="2400" b="1" dirty="0" smtClean="0"/>
              <a:t>leur place s’impose </a:t>
            </a:r>
            <a:r>
              <a:rPr lang="fr-FR" sz="2400" dirty="0" smtClean="0"/>
              <a:t>à condition d’être reconnus, valorisés</a:t>
            </a:r>
            <a:r>
              <a:rPr lang="fr-FR" sz="2400" dirty="0"/>
              <a:t> </a:t>
            </a:r>
            <a:r>
              <a:rPr lang="fr-FR" sz="2400" dirty="0" smtClean="0"/>
              <a:t>et renforcés dans leur formation (santé publique)</a:t>
            </a:r>
          </a:p>
          <a:p>
            <a:pPr lvl="1"/>
            <a:r>
              <a:rPr lang="fr-FR" sz="2400" dirty="0" smtClean="0"/>
              <a:t>Rappel : </a:t>
            </a:r>
            <a:r>
              <a:rPr lang="fr-FR" sz="2400" b="1" dirty="0" smtClean="0"/>
              <a:t>Fragilité de la PMI et de la santé scolaire</a:t>
            </a:r>
          </a:p>
          <a:p>
            <a:pPr lvl="1"/>
            <a:r>
              <a:rPr lang="fr-FR" sz="2400" dirty="0" smtClean="0"/>
              <a:t>Enquête AFPA 2016: </a:t>
            </a:r>
          </a:p>
          <a:p>
            <a:pPr lvl="2"/>
            <a:r>
              <a:rPr lang="fr-FR" sz="2200" dirty="0" smtClean="0"/>
              <a:t>Investissement chez les 2-6ans ++, mal à l’aise : nouvelles familles, deuils, protection de l’enfance, conflits enfant/parents, place en santé publique</a:t>
            </a:r>
          </a:p>
          <a:p>
            <a:pPr marL="0" indent="0">
              <a:buNone/>
            </a:pPr>
            <a:r>
              <a:rPr lang="fr-FR" sz="2800" b="1" dirty="0" smtClean="0">
                <a:solidFill>
                  <a:srgbClr val="FF0000"/>
                </a:solidFill>
              </a:rPr>
              <a:t>2. Les pédiatres hospitaliers</a:t>
            </a:r>
          </a:p>
          <a:p>
            <a:pPr lvl="1"/>
            <a:r>
              <a:rPr lang="fr-FR" sz="2400" dirty="0" smtClean="0"/>
              <a:t>Responsables des surspécialités pédiatriques, mais ? soins à domicile et accompagnement des parents</a:t>
            </a:r>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19</a:t>
            </a:fld>
            <a:endParaRPr lang="fr-FR"/>
          </a:p>
        </p:txBody>
      </p:sp>
    </p:spTree>
    <p:extLst>
      <p:ext uri="{BB962C8B-B14F-4D97-AF65-F5344CB8AC3E}">
        <p14:creationId xmlns:p14="http://schemas.microsoft.com/office/powerpoint/2010/main" val="1199275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normAutofit fontScale="90000"/>
          </a:bodyPr>
          <a:lstStyle/>
          <a:p>
            <a:r>
              <a:rPr lang="fr-FR" sz="4000" b="1" dirty="0" smtClean="0"/>
              <a:t>Plan</a:t>
            </a:r>
            <a:endParaRPr lang="fr-FR" b="1" dirty="0">
              <a:solidFill>
                <a:srgbClr val="FF0000"/>
              </a:solidFill>
            </a:endParaRPr>
          </a:p>
        </p:txBody>
      </p:sp>
      <p:sp>
        <p:nvSpPr>
          <p:cNvPr id="3" name="Espace réservé du contenu 2"/>
          <p:cNvSpPr>
            <a:spLocks noGrp="1"/>
          </p:cNvSpPr>
          <p:nvPr>
            <p:ph idx="1"/>
          </p:nvPr>
        </p:nvSpPr>
        <p:spPr>
          <a:xfrm>
            <a:off x="457200" y="1340768"/>
            <a:ext cx="8229600" cy="5400600"/>
          </a:xfrm>
        </p:spPr>
        <p:txBody>
          <a:bodyPr>
            <a:normAutofit/>
          </a:bodyPr>
          <a:lstStyle/>
          <a:p>
            <a:pPr marL="514350" indent="-514350">
              <a:buFont typeface="+mj-lt"/>
              <a:buAutoNum type="arabicPeriod"/>
            </a:pPr>
            <a:r>
              <a:rPr lang="fr-FR" dirty="0" smtClean="0"/>
              <a:t>Concept de parentalité, de soutien et d’accompagnement </a:t>
            </a:r>
            <a:endParaRPr lang="fr-FR" dirty="0"/>
          </a:p>
          <a:p>
            <a:pPr marL="514350" indent="-514350">
              <a:buFont typeface="+mj-lt"/>
              <a:buAutoNum type="arabicPeriod"/>
            </a:pPr>
            <a:r>
              <a:rPr lang="fr-FR" dirty="0" smtClean="0"/>
              <a:t>Structures, acteurs, dispositifs, formation</a:t>
            </a:r>
          </a:p>
          <a:p>
            <a:pPr marL="514350" indent="-514350">
              <a:buFont typeface="+mj-lt"/>
              <a:buAutoNum type="arabicPeriod"/>
            </a:pPr>
            <a:r>
              <a:rPr lang="fr-FR" dirty="0" smtClean="0"/>
              <a:t>Intégration du soutien à la parentalité dans </a:t>
            </a:r>
            <a:r>
              <a:rPr lang="fr-FR" dirty="0"/>
              <a:t>la politique de prévention et promotion de la santé de l’enfant et de l’adolescent</a:t>
            </a:r>
          </a:p>
          <a:p>
            <a:pPr marL="514350" indent="-514350">
              <a:buFont typeface="+mj-lt"/>
              <a:buAutoNum type="arabicPeriod"/>
            </a:pPr>
            <a:r>
              <a:rPr lang="fr-FR" dirty="0" smtClean="0"/>
              <a:t>Contexte </a:t>
            </a:r>
            <a:r>
              <a:rPr lang="fr-FR" dirty="0"/>
              <a:t>politique </a:t>
            </a:r>
            <a:r>
              <a:rPr lang="fr-FR" dirty="0" smtClean="0"/>
              <a:t>actuel</a:t>
            </a:r>
          </a:p>
          <a:p>
            <a:endParaRPr lang="fr-FR"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2</a:t>
            </a:fld>
            <a:endParaRPr lang="fr-FR"/>
          </a:p>
        </p:txBody>
      </p:sp>
    </p:spTree>
    <p:extLst>
      <p:ext uri="{BB962C8B-B14F-4D97-AF65-F5344CB8AC3E}">
        <p14:creationId xmlns:p14="http://schemas.microsoft.com/office/powerpoint/2010/main" val="17193454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3">
              <a:lumMod val="40000"/>
              <a:lumOff val="60000"/>
            </a:schemeClr>
          </a:solidFill>
          <a:ln w="19050">
            <a:solidFill>
              <a:schemeClr val="tx1"/>
            </a:solidFill>
          </a:ln>
        </p:spPr>
        <p:txBody>
          <a:bodyPr>
            <a:noAutofit/>
          </a:bodyPr>
          <a:lstStyle/>
          <a:p>
            <a:r>
              <a:rPr lang="fr-FR" sz="3600" b="1" dirty="0"/>
              <a:t>Organisation du soutien à la parentalité en France : </a:t>
            </a:r>
            <a:r>
              <a:rPr lang="fr-FR" sz="3600" b="1" dirty="0" smtClean="0"/>
              <a:t>la formation</a:t>
            </a:r>
            <a:r>
              <a:rPr lang="fr-FR" sz="3600" b="1" baseline="-25000" dirty="0" smtClean="0"/>
              <a:t>1</a:t>
            </a:r>
            <a:endParaRPr lang="fr-FR" sz="3600" b="1" baseline="-25000" dirty="0"/>
          </a:p>
        </p:txBody>
      </p:sp>
      <p:sp>
        <p:nvSpPr>
          <p:cNvPr id="3" name="Espace réservé du contenu 2"/>
          <p:cNvSpPr>
            <a:spLocks noGrp="1"/>
          </p:cNvSpPr>
          <p:nvPr>
            <p:ph idx="1"/>
          </p:nvPr>
        </p:nvSpPr>
        <p:spPr>
          <a:xfrm>
            <a:off x="457200" y="1783357"/>
            <a:ext cx="8229600" cy="4525963"/>
          </a:xfrm>
        </p:spPr>
        <p:txBody>
          <a:bodyPr>
            <a:normAutofit fontScale="85000" lnSpcReduction="20000"/>
          </a:bodyPr>
          <a:lstStyle/>
          <a:p>
            <a:r>
              <a:rPr lang="fr-FR" b="1" dirty="0" smtClean="0">
                <a:solidFill>
                  <a:srgbClr val="FF0000"/>
                </a:solidFill>
              </a:rPr>
              <a:t>La formation officielle actuelle répond-elle aux besoins ?</a:t>
            </a:r>
          </a:p>
          <a:p>
            <a:pPr lvl="1"/>
            <a:r>
              <a:rPr lang="fr-FR" dirty="0" smtClean="0"/>
              <a:t>« Savoir être » → écoute active et bienveillante</a:t>
            </a:r>
          </a:p>
          <a:p>
            <a:pPr lvl="1"/>
            <a:r>
              <a:rPr lang="fr-FR" dirty="0" smtClean="0"/>
              <a:t>Compétences couvrant les champs suivants : santé physique et mentale, scolarisation, socialisation</a:t>
            </a:r>
          </a:p>
          <a:p>
            <a:pPr lvl="1"/>
            <a:r>
              <a:rPr lang="fr-FR" dirty="0"/>
              <a:t>L</a:t>
            </a:r>
            <a:r>
              <a:rPr lang="fr-FR" dirty="0" smtClean="0"/>
              <a:t>es familles : renforcer les compétences parentales</a:t>
            </a:r>
          </a:p>
          <a:p>
            <a:pPr lvl="1"/>
            <a:r>
              <a:rPr lang="fr-FR" dirty="0" smtClean="0"/>
              <a:t>Nécessaire révision de la formation de l’ensemble des interlocuteurs</a:t>
            </a:r>
          </a:p>
          <a:p>
            <a:pPr lvl="3"/>
            <a:endParaRPr lang="fr-FR" dirty="0"/>
          </a:p>
          <a:p>
            <a:r>
              <a:rPr lang="fr-FR" b="1" i="1" dirty="0">
                <a:solidFill>
                  <a:srgbClr val="FF0000"/>
                </a:solidFill>
              </a:rPr>
              <a:t>Constat : Formation </a:t>
            </a:r>
            <a:r>
              <a:rPr lang="fr-FR" b="1" i="1" dirty="0" smtClean="0">
                <a:solidFill>
                  <a:srgbClr val="FF0000"/>
                </a:solidFill>
              </a:rPr>
              <a:t>initiale </a:t>
            </a:r>
            <a:r>
              <a:rPr lang="fr-FR" b="1" i="1" dirty="0">
                <a:solidFill>
                  <a:srgbClr val="FF0000"/>
                </a:solidFill>
              </a:rPr>
              <a:t>et continue </a:t>
            </a:r>
            <a:r>
              <a:rPr lang="fr-FR" b="1" i="1" dirty="0" smtClean="0">
                <a:solidFill>
                  <a:srgbClr val="FF0000"/>
                </a:solidFill>
              </a:rPr>
              <a:t>insuffisante et </a:t>
            </a:r>
            <a:r>
              <a:rPr lang="fr-FR" b="1" i="1" dirty="0">
                <a:solidFill>
                  <a:srgbClr val="FF0000"/>
                </a:solidFill>
              </a:rPr>
              <a:t>mal adaptée </a:t>
            </a:r>
            <a:r>
              <a:rPr lang="fr-FR" i="1" dirty="0"/>
              <a:t>aux </a:t>
            </a:r>
            <a:r>
              <a:rPr lang="fr-FR" i="1" dirty="0" smtClean="0"/>
              <a:t>fonctions attendues des acteurs (santé, éducation, école, sciences humaines et sociales)</a:t>
            </a:r>
            <a:endParaRPr lang="fr-FR" i="1" dirty="0"/>
          </a:p>
          <a:p>
            <a:pPr lvl="2"/>
            <a:endParaRPr lang="fr-FR" dirty="0" smtClean="0"/>
          </a:p>
          <a:p>
            <a:pPr lvl="1"/>
            <a:endParaRPr lang="fr-FR"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20</a:t>
            </a:fld>
            <a:endParaRPr lang="fr-FR"/>
          </a:p>
        </p:txBody>
      </p:sp>
    </p:spTree>
    <p:extLst>
      <p:ext uri="{BB962C8B-B14F-4D97-AF65-F5344CB8AC3E}">
        <p14:creationId xmlns:p14="http://schemas.microsoft.com/office/powerpoint/2010/main" val="5152918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9776"/>
            <a:ext cx="8229600" cy="1143000"/>
          </a:xfrm>
          <a:solidFill>
            <a:schemeClr val="accent3">
              <a:lumMod val="40000"/>
              <a:lumOff val="60000"/>
            </a:schemeClr>
          </a:solidFill>
          <a:ln w="19050">
            <a:solidFill>
              <a:schemeClr val="tx1"/>
            </a:solidFill>
          </a:ln>
        </p:spPr>
        <p:txBody>
          <a:bodyPr>
            <a:noAutofit/>
          </a:bodyPr>
          <a:lstStyle/>
          <a:p>
            <a:r>
              <a:rPr lang="fr-FR" sz="3600" b="1" dirty="0"/>
              <a:t>Organisation du soutien à la parentalité en France : </a:t>
            </a:r>
            <a:r>
              <a:rPr lang="fr-FR" sz="3600" b="1" dirty="0" smtClean="0"/>
              <a:t>la formation</a:t>
            </a:r>
            <a:r>
              <a:rPr lang="fr-FR" sz="3600" b="1" baseline="-25000" dirty="0" smtClean="0"/>
              <a:t>2</a:t>
            </a:r>
            <a:endParaRPr lang="fr-FR" sz="3600" b="1" baseline="-25000" dirty="0"/>
          </a:p>
        </p:txBody>
      </p:sp>
      <p:sp>
        <p:nvSpPr>
          <p:cNvPr id="3" name="Espace réservé du contenu 2"/>
          <p:cNvSpPr>
            <a:spLocks noGrp="1"/>
          </p:cNvSpPr>
          <p:nvPr>
            <p:ph idx="1"/>
          </p:nvPr>
        </p:nvSpPr>
        <p:spPr>
          <a:xfrm>
            <a:off x="323528" y="1783357"/>
            <a:ext cx="8712968" cy="4741987"/>
          </a:xfrm>
        </p:spPr>
        <p:txBody>
          <a:bodyPr>
            <a:normAutofit lnSpcReduction="10000"/>
          </a:bodyPr>
          <a:lstStyle/>
          <a:p>
            <a:pPr marL="0" indent="0">
              <a:buNone/>
            </a:pPr>
            <a:r>
              <a:rPr lang="fr-FR" sz="2800" dirty="0" smtClean="0"/>
              <a:t>Exemples de formations hors cursus classique :</a:t>
            </a:r>
          </a:p>
          <a:p>
            <a:pPr lvl="1"/>
            <a:r>
              <a:rPr lang="fr-FR" sz="2400" b="1" dirty="0" smtClean="0">
                <a:solidFill>
                  <a:srgbClr val="FF0000"/>
                </a:solidFill>
              </a:rPr>
              <a:t>Institut de la Petite Enfance </a:t>
            </a:r>
            <a:r>
              <a:rPr lang="fr-FR" sz="2400" dirty="0" smtClean="0"/>
              <a:t>(créé en 2013 par Boris </a:t>
            </a:r>
            <a:r>
              <a:rPr lang="fr-FR" sz="2400" dirty="0" err="1" smtClean="0"/>
              <a:t>Cyrulnik</a:t>
            </a:r>
            <a:r>
              <a:rPr lang="fr-FR" sz="2400" dirty="0" smtClean="0"/>
              <a:t>) : attachement, résilience, plasticité cérébrale, socialisation… </a:t>
            </a:r>
          </a:p>
          <a:p>
            <a:pPr lvl="1"/>
            <a:r>
              <a:rPr lang="fr-FR" sz="2400" dirty="0" smtClean="0"/>
              <a:t>Association OSE : ciblée sur la Protection de l’enfance et de l’adolescence</a:t>
            </a:r>
          </a:p>
          <a:p>
            <a:pPr lvl="1"/>
            <a:r>
              <a:rPr lang="fr-FR" sz="2400" b="1" dirty="0" smtClean="0">
                <a:solidFill>
                  <a:srgbClr val="FF0000"/>
                </a:solidFill>
              </a:rPr>
              <a:t>ATD Quart Monde </a:t>
            </a:r>
            <a:r>
              <a:rPr lang="fr-FR" sz="2400" dirty="0" smtClean="0"/>
              <a:t>: propose le croisement des savoirs et des pratiques avec des personnes en situation de pauvreté et d’exclusion sociale, incluant le soutien à la parentalité</a:t>
            </a:r>
          </a:p>
          <a:p>
            <a:pPr lvl="1"/>
            <a:r>
              <a:rPr lang="fr-FR" sz="2400" dirty="0" smtClean="0"/>
              <a:t>Universités Populaires des Parents</a:t>
            </a:r>
          </a:p>
          <a:p>
            <a:pPr lvl="1"/>
            <a:r>
              <a:rPr lang="fr-FR" sz="2400" dirty="0"/>
              <a:t>Angers, DU « </a:t>
            </a:r>
            <a:r>
              <a:rPr lang="fr-FR" sz="2400" dirty="0" smtClean="0"/>
              <a:t>parentalité</a:t>
            </a:r>
            <a:r>
              <a:rPr lang="fr-FR" sz="2400" dirty="0"/>
              <a:t> »</a:t>
            </a:r>
          </a:p>
          <a:p>
            <a:pPr lvl="1"/>
            <a:r>
              <a:rPr lang="fr-FR" sz="2400" b="1" dirty="0" err="1">
                <a:solidFill>
                  <a:srgbClr val="FF0000"/>
                </a:solidFill>
              </a:rPr>
              <a:t>Universitarisation</a:t>
            </a:r>
            <a:r>
              <a:rPr lang="fr-FR" sz="2400" b="1" dirty="0">
                <a:solidFill>
                  <a:srgbClr val="FF0000"/>
                </a:solidFill>
              </a:rPr>
              <a:t> de la formation des professionnels paramédicaux de la santé</a:t>
            </a:r>
          </a:p>
          <a:p>
            <a:pPr lvl="1"/>
            <a:endParaRPr lang="fr-FR"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21</a:t>
            </a:fld>
            <a:endParaRPr lang="fr-FR"/>
          </a:p>
        </p:txBody>
      </p:sp>
    </p:spTree>
    <p:extLst>
      <p:ext uri="{BB962C8B-B14F-4D97-AF65-F5344CB8AC3E}">
        <p14:creationId xmlns:p14="http://schemas.microsoft.com/office/powerpoint/2010/main" val="931465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782960"/>
          </a:xfrm>
          <a:solidFill>
            <a:schemeClr val="accent3">
              <a:lumMod val="40000"/>
              <a:lumOff val="60000"/>
            </a:schemeClr>
          </a:solidFill>
          <a:ln w="19050">
            <a:solidFill>
              <a:schemeClr val="tx1"/>
            </a:solidFill>
          </a:ln>
        </p:spPr>
        <p:txBody>
          <a:bodyPr>
            <a:noAutofit/>
          </a:bodyPr>
          <a:lstStyle/>
          <a:p>
            <a:r>
              <a:rPr lang="fr-FR" sz="3600" dirty="0" smtClean="0"/>
              <a:t>Dispositifs français formalisés</a:t>
            </a:r>
            <a:r>
              <a:rPr lang="fr-FR" sz="3600" baseline="-25000" dirty="0" smtClean="0"/>
              <a:t>1</a:t>
            </a:r>
            <a:endParaRPr lang="fr-FR" sz="3600" baseline="-25000" dirty="0"/>
          </a:p>
        </p:txBody>
      </p:sp>
      <p:sp>
        <p:nvSpPr>
          <p:cNvPr id="3" name="Espace réservé du contenu 2"/>
          <p:cNvSpPr>
            <a:spLocks noGrp="1"/>
          </p:cNvSpPr>
          <p:nvPr>
            <p:ph idx="1"/>
          </p:nvPr>
        </p:nvSpPr>
        <p:spPr>
          <a:xfrm>
            <a:off x="457200" y="1052736"/>
            <a:ext cx="8686800" cy="5805264"/>
          </a:xfrm>
        </p:spPr>
        <p:txBody>
          <a:bodyPr>
            <a:normAutofit fontScale="40000" lnSpcReduction="20000"/>
          </a:bodyPr>
          <a:lstStyle/>
          <a:p>
            <a:pPr marL="0" indent="0">
              <a:buNone/>
            </a:pPr>
            <a:r>
              <a:rPr lang="fr-FR" sz="7000" b="1" dirty="0" smtClean="0">
                <a:solidFill>
                  <a:srgbClr val="FF0000"/>
                </a:solidFill>
              </a:rPr>
              <a:t>REAAP</a:t>
            </a:r>
            <a:r>
              <a:rPr lang="fr-FR" sz="7000" dirty="0" smtClean="0">
                <a:solidFill>
                  <a:srgbClr val="FF0000"/>
                </a:solidFill>
              </a:rPr>
              <a:t> </a:t>
            </a:r>
            <a:r>
              <a:rPr lang="fr-FR" sz="7000" dirty="0" smtClean="0"/>
              <a:t>(Réseaux d’Ecoute, d’Accueil et d’Accompagnement des Parents) et dispositifs associés </a:t>
            </a:r>
            <a:r>
              <a:rPr lang="fr-FR" sz="4500" dirty="0" smtClean="0"/>
              <a:t>(circulaire 1999, charte 2008, révision 2008-2012)</a:t>
            </a:r>
          </a:p>
          <a:p>
            <a:pPr lvl="3"/>
            <a:endParaRPr lang="fr-FR" sz="2500" dirty="0" smtClean="0"/>
          </a:p>
          <a:p>
            <a:r>
              <a:rPr lang="fr-FR" sz="5500" b="1" dirty="0" smtClean="0"/>
              <a:t>Objectif </a:t>
            </a:r>
            <a:r>
              <a:rPr lang="fr-FR" sz="5500" dirty="0" smtClean="0"/>
              <a:t>: favoriser la confiance des parents dans leurs compétences afin d’assurer bien-être et développement de l’enfant et de l’adolescent </a:t>
            </a:r>
          </a:p>
          <a:p>
            <a:pPr lvl="3"/>
            <a:endParaRPr lang="fr-FR" sz="3600" dirty="0" smtClean="0"/>
          </a:p>
          <a:p>
            <a:r>
              <a:rPr lang="fr-FR" sz="4500" dirty="0" smtClean="0"/>
              <a:t>Lieux d’accueil enfants (&lt; 6 ans) / parents (</a:t>
            </a:r>
            <a:r>
              <a:rPr lang="fr-FR" sz="4500" b="1" dirty="0" smtClean="0"/>
              <a:t>LAEP</a:t>
            </a:r>
            <a:r>
              <a:rPr lang="fr-FR" sz="4500" dirty="0" smtClean="0"/>
              <a:t>) : attachement, activités d’éveil, échanges entre parents +/- professionnels</a:t>
            </a:r>
          </a:p>
          <a:p>
            <a:r>
              <a:rPr lang="fr-FR" sz="4500" b="1" dirty="0" smtClean="0"/>
              <a:t>Médiation familiale </a:t>
            </a:r>
            <a:r>
              <a:rPr lang="fr-FR" sz="4500" dirty="0" smtClean="0"/>
              <a:t>: aider les parents à </a:t>
            </a:r>
            <a:r>
              <a:rPr lang="fr-FR" sz="4500" dirty="0" err="1" smtClean="0"/>
              <a:t>réoganiser</a:t>
            </a:r>
            <a:r>
              <a:rPr lang="fr-FR" sz="4500" dirty="0" smtClean="0"/>
              <a:t> leur lien familial, prévention, interventions</a:t>
            </a:r>
          </a:p>
          <a:p>
            <a:r>
              <a:rPr lang="fr-FR" sz="4500" dirty="0" smtClean="0"/>
              <a:t>Espaces de rencontre : maintien relation parent(s)-enfant séparé ou placé</a:t>
            </a:r>
          </a:p>
          <a:p>
            <a:r>
              <a:rPr lang="fr-FR" sz="4500" dirty="0" smtClean="0"/>
              <a:t>Point Info-Familles (</a:t>
            </a:r>
            <a:r>
              <a:rPr lang="fr-FR" sz="4500" b="1" dirty="0" smtClean="0"/>
              <a:t>PIF</a:t>
            </a:r>
            <a:r>
              <a:rPr lang="fr-FR" sz="4500" dirty="0" smtClean="0"/>
              <a:t>) : information aux familles</a:t>
            </a:r>
          </a:p>
          <a:p>
            <a:r>
              <a:rPr lang="fr-FR" sz="4500" dirty="0" smtClean="0"/>
              <a:t>Contrats Locaux d’Accompagnement à la Scolarité (</a:t>
            </a:r>
            <a:r>
              <a:rPr lang="fr-FR" sz="4500" b="1" dirty="0" smtClean="0"/>
              <a:t>CLAS</a:t>
            </a:r>
            <a:r>
              <a:rPr lang="fr-FR" sz="4500" dirty="0" smtClean="0"/>
              <a:t>) : soutien, citoyenneté, liens parents-enseignants (</a:t>
            </a:r>
            <a:r>
              <a:rPr lang="fr-FR" sz="4500" b="1" dirty="0" err="1" smtClean="0"/>
              <a:t>Eduscol</a:t>
            </a:r>
            <a:r>
              <a:rPr lang="fr-FR" sz="4500" dirty="0" smtClean="0"/>
              <a:t>, 2013)</a:t>
            </a:r>
            <a:endParaRPr lang="fr-FR" sz="4500" dirty="0"/>
          </a:p>
          <a:p>
            <a:r>
              <a:rPr lang="fr-FR" sz="4500" dirty="0" smtClean="0"/>
              <a:t>Dispositif de Réussite Educative (</a:t>
            </a:r>
            <a:r>
              <a:rPr lang="fr-FR" sz="4500" b="1" dirty="0" smtClean="0"/>
              <a:t>DRE</a:t>
            </a:r>
            <a:r>
              <a:rPr lang="fr-FR" sz="4500" dirty="0" smtClean="0"/>
              <a:t>): enfants 2-16 ans, fragilité scolaire et sociale, parcours individualisé scolaire, social, santé, culture-loisir, soutien parents</a:t>
            </a:r>
          </a:p>
          <a:p>
            <a:r>
              <a:rPr lang="fr-FR" sz="4500" dirty="0" smtClean="0"/>
              <a:t>Actions Educatives Familiales (</a:t>
            </a:r>
            <a:r>
              <a:rPr lang="fr-FR" sz="4500" b="1" dirty="0" smtClean="0"/>
              <a:t>AEF</a:t>
            </a:r>
            <a:r>
              <a:rPr lang="fr-FR" sz="4500" dirty="0" smtClean="0"/>
              <a:t>) : aux bénéfices de parents en situation d’illettrisme : suivi scolaire, insertion sociale, citoyenneté (enfant)</a:t>
            </a:r>
          </a:p>
          <a:p>
            <a:r>
              <a:rPr lang="fr-FR" sz="4500" dirty="0"/>
              <a:t>Relais Assistantes Maternelles (</a:t>
            </a:r>
            <a:r>
              <a:rPr lang="fr-FR" sz="4500" b="1" dirty="0"/>
              <a:t>RAM</a:t>
            </a:r>
            <a:r>
              <a:rPr lang="fr-FR" sz="4500" dirty="0"/>
              <a:t>) : espace d’écoute et d’informations administratives destinées aux familles</a:t>
            </a:r>
          </a:p>
          <a:p>
            <a:r>
              <a:rPr lang="fr-FR" sz="4500" b="1" dirty="0" smtClean="0"/>
              <a:t>Parrainage</a:t>
            </a:r>
            <a:r>
              <a:rPr lang="fr-FR" sz="4500" dirty="0" smtClean="0"/>
              <a:t> de proximité</a:t>
            </a:r>
            <a:endParaRPr lang="fr-FR" sz="4500"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22</a:t>
            </a:fld>
            <a:endParaRPr lang="fr-FR"/>
          </a:p>
        </p:txBody>
      </p:sp>
    </p:spTree>
    <p:extLst>
      <p:ext uri="{BB962C8B-B14F-4D97-AF65-F5344CB8AC3E}">
        <p14:creationId xmlns:p14="http://schemas.microsoft.com/office/powerpoint/2010/main" val="24406542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99802"/>
            <a:ext cx="8229600" cy="868958"/>
          </a:xfrm>
          <a:solidFill>
            <a:schemeClr val="accent3">
              <a:lumMod val="40000"/>
              <a:lumOff val="60000"/>
            </a:schemeClr>
          </a:solidFill>
          <a:ln w="19050">
            <a:solidFill>
              <a:schemeClr val="tx1"/>
            </a:solidFill>
          </a:ln>
        </p:spPr>
        <p:txBody>
          <a:bodyPr>
            <a:noAutofit/>
          </a:bodyPr>
          <a:lstStyle/>
          <a:p>
            <a:r>
              <a:rPr lang="fr-FR" sz="3600" b="1" dirty="0"/>
              <a:t>Dispositifs français </a:t>
            </a:r>
            <a:r>
              <a:rPr lang="fr-FR" sz="3600" b="1" dirty="0" smtClean="0"/>
              <a:t>formalisés</a:t>
            </a:r>
            <a:r>
              <a:rPr lang="fr-FR" sz="3600" b="1" baseline="-25000" dirty="0" smtClean="0"/>
              <a:t>2</a:t>
            </a:r>
            <a:endParaRPr lang="fr-FR" sz="3600" b="1" baseline="-25000" dirty="0"/>
          </a:p>
        </p:txBody>
      </p:sp>
      <p:sp>
        <p:nvSpPr>
          <p:cNvPr id="3" name="Espace réservé du contenu 2"/>
          <p:cNvSpPr>
            <a:spLocks noGrp="1"/>
          </p:cNvSpPr>
          <p:nvPr>
            <p:ph idx="1"/>
          </p:nvPr>
        </p:nvSpPr>
        <p:spPr>
          <a:xfrm>
            <a:off x="457200" y="1600200"/>
            <a:ext cx="8229600" cy="5069160"/>
          </a:xfrm>
        </p:spPr>
        <p:txBody>
          <a:bodyPr>
            <a:normAutofit/>
          </a:bodyPr>
          <a:lstStyle/>
          <a:p>
            <a:r>
              <a:rPr lang="fr-FR" sz="2800" b="1" dirty="0" smtClean="0">
                <a:solidFill>
                  <a:srgbClr val="FF0000"/>
                </a:solidFill>
              </a:rPr>
              <a:t>Dispositifs complémentaires</a:t>
            </a:r>
          </a:p>
          <a:p>
            <a:pPr lvl="1"/>
            <a:r>
              <a:rPr lang="fr-FR" sz="2400" b="1" dirty="0" smtClean="0"/>
              <a:t>Centres sociaux </a:t>
            </a:r>
            <a:r>
              <a:rPr lang="fr-FR" sz="2400" dirty="0" smtClean="0"/>
              <a:t>: animations collectives, vacances, échanges</a:t>
            </a:r>
          </a:p>
          <a:p>
            <a:pPr lvl="1"/>
            <a:r>
              <a:rPr lang="fr-FR" sz="2400" b="1" dirty="0" smtClean="0"/>
              <a:t>Cafés des Parents</a:t>
            </a:r>
          </a:p>
          <a:p>
            <a:pPr lvl="1"/>
            <a:r>
              <a:rPr lang="fr-FR" sz="2400" dirty="0" smtClean="0"/>
              <a:t>Maisons des Familles et Maison des Parents en milieu hospitalier</a:t>
            </a:r>
          </a:p>
          <a:p>
            <a:pPr lvl="1"/>
            <a:r>
              <a:rPr lang="fr-FR" sz="2400" dirty="0" smtClean="0"/>
              <a:t>Milieux associatifs : décrochage scolaire, pauvreté, prévention de la délinquance, rôle des grands-parents </a:t>
            </a:r>
          </a:p>
          <a:p>
            <a:pPr lvl="1"/>
            <a:endParaRPr lang="fr-FR"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23</a:t>
            </a:fld>
            <a:endParaRPr lang="fr-FR"/>
          </a:p>
        </p:txBody>
      </p:sp>
    </p:spTree>
    <p:extLst>
      <p:ext uri="{BB962C8B-B14F-4D97-AF65-F5344CB8AC3E}">
        <p14:creationId xmlns:p14="http://schemas.microsoft.com/office/powerpoint/2010/main" val="25795517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16632"/>
            <a:ext cx="8856984" cy="792088"/>
          </a:xfrm>
          <a:solidFill>
            <a:schemeClr val="accent3">
              <a:lumMod val="40000"/>
              <a:lumOff val="60000"/>
            </a:schemeClr>
          </a:solidFill>
          <a:ln w="19050">
            <a:solidFill>
              <a:schemeClr val="tx1"/>
            </a:solidFill>
          </a:ln>
        </p:spPr>
        <p:txBody>
          <a:bodyPr>
            <a:noAutofit/>
          </a:bodyPr>
          <a:lstStyle/>
          <a:p>
            <a:r>
              <a:rPr lang="fr-FR" sz="3600" b="1" dirty="0" smtClean="0"/>
              <a:t>Branche famille de la Sécurité Sociale = CNAF</a:t>
            </a:r>
            <a:endParaRPr lang="fr-FR" sz="3600" b="1" dirty="0"/>
          </a:p>
        </p:txBody>
      </p:sp>
      <p:sp>
        <p:nvSpPr>
          <p:cNvPr id="3" name="Espace réservé du contenu 2"/>
          <p:cNvSpPr>
            <a:spLocks noGrp="1"/>
          </p:cNvSpPr>
          <p:nvPr>
            <p:ph idx="1"/>
          </p:nvPr>
        </p:nvSpPr>
        <p:spPr>
          <a:xfrm>
            <a:off x="457200" y="1008112"/>
            <a:ext cx="8363272" cy="5949280"/>
          </a:xfrm>
        </p:spPr>
        <p:txBody>
          <a:bodyPr>
            <a:normAutofit fontScale="70000" lnSpcReduction="20000"/>
          </a:bodyPr>
          <a:lstStyle/>
          <a:p>
            <a:r>
              <a:rPr lang="fr-FR" b="1" dirty="0" smtClean="0">
                <a:solidFill>
                  <a:srgbClr val="FF0000"/>
                </a:solidFill>
              </a:rPr>
              <a:t>CNAF : Caisse Nationale des Allocations Familiales</a:t>
            </a:r>
          </a:p>
          <a:p>
            <a:r>
              <a:rPr lang="fr-FR" dirty="0" smtClean="0"/>
              <a:t>Fait</a:t>
            </a:r>
            <a:r>
              <a:rPr lang="fr-FR" b="1" i="1" dirty="0" smtClean="0">
                <a:solidFill>
                  <a:srgbClr val="FF0000"/>
                </a:solidFill>
              </a:rPr>
              <a:t> </a:t>
            </a:r>
            <a:r>
              <a:rPr lang="fr-FR" dirty="0"/>
              <a:t>partie du Comité National de soutien à la </a:t>
            </a:r>
            <a:r>
              <a:rPr lang="fr-FR" dirty="0" smtClean="0"/>
              <a:t>parentalité :</a:t>
            </a:r>
          </a:p>
          <a:p>
            <a:pPr lvl="1"/>
            <a:r>
              <a:rPr lang="fr-FR" dirty="0" smtClean="0"/>
              <a:t>Faciliter la vie familiale et l’éducation des enfants, rôle des pères</a:t>
            </a:r>
          </a:p>
          <a:p>
            <a:pPr lvl="1"/>
            <a:r>
              <a:rPr lang="fr-FR" dirty="0"/>
              <a:t>Favoriser les liens familiaux et l’attachement (parents-bébé)</a:t>
            </a:r>
          </a:p>
          <a:p>
            <a:pPr lvl="1"/>
            <a:r>
              <a:rPr lang="fr-FR" dirty="0" smtClean="0"/>
              <a:t>Renforcer le soutien des parents dans la scolarité des enfants et adolescents</a:t>
            </a:r>
          </a:p>
          <a:p>
            <a:pPr lvl="1"/>
            <a:r>
              <a:rPr lang="fr-FR" dirty="0" smtClean="0"/>
              <a:t>Répondre aux besoins d’information des parents et des grands-parents</a:t>
            </a:r>
          </a:p>
          <a:p>
            <a:r>
              <a:rPr lang="fr-FR" dirty="0" smtClean="0"/>
              <a:t>Dynamique inscrite dans les </a:t>
            </a:r>
            <a:r>
              <a:rPr lang="fr-FR" b="1" dirty="0" smtClean="0">
                <a:solidFill>
                  <a:srgbClr val="FF0000"/>
                </a:solidFill>
              </a:rPr>
              <a:t>schémas départementaux des services aux familles</a:t>
            </a:r>
          </a:p>
          <a:p>
            <a:r>
              <a:rPr lang="fr-FR" b="1" dirty="0" smtClean="0">
                <a:solidFill>
                  <a:srgbClr val="FF0000"/>
                </a:solidFill>
              </a:rPr>
              <a:t>Actions :</a:t>
            </a:r>
          </a:p>
          <a:p>
            <a:pPr lvl="1"/>
            <a:r>
              <a:rPr lang="fr-FR" dirty="0" smtClean="0"/>
              <a:t>Ateliers, Cafés des parents, rencontres, soutien individuel et collectif, aides financières</a:t>
            </a:r>
          </a:p>
          <a:p>
            <a:pPr lvl="1"/>
            <a:r>
              <a:rPr lang="fr-FR" dirty="0" smtClean="0"/>
              <a:t>Observatoire National de la Petite Enfance (0-6 ans) : enquête en lien avec l’UNAF</a:t>
            </a:r>
          </a:p>
          <a:p>
            <a:pPr lvl="1"/>
            <a:r>
              <a:rPr lang="fr-FR" dirty="0" smtClean="0"/>
              <a:t>Etudes (familles recomposées, adolescence) </a:t>
            </a:r>
          </a:p>
          <a:p>
            <a:pPr lvl="1"/>
            <a:r>
              <a:rPr lang="fr-FR" dirty="0" smtClean="0"/>
              <a:t>Rapports : L’accueil du jeune enfant en 2016 (2017)</a:t>
            </a:r>
            <a:endParaRPr lang="fr-FR" b="1" dirty="0" smtClean="0">
              <a:solidFill>
                <a:srgbClr val="FF0000"/>
              </a:solidFill>
            </a:endParaRPr>
          </a:p>
          <a:p>
            <a:r>
              <a:rPr lang="fr-FR" b="1" dirty="0" smtClean="0">
                <a:solidFill>
                  <a:srgbClr val="FF0000"/>
                </a:solidFill>
              </a:rPr>
              <a:t>Partenaires :</a:t>
            </a:r>
            <a:r>
              <a:rPr lang="fr-FR" b="1" dirty="0" smtClean="0">
                <a:solidFill>
                  <a:schemeClr val="tx2"/>
                </a:solidFill>
              </a:rPr>
              <a:t> </a:t>
            </a:r>
            <a:r>
              <a:rPr lang="fr-FR" dirty="0" smtClean="0"/>
              <a:t>DREES, INSEE, MSA, ACSE, ACOSS </a:t>
            </a:r>
            <a:r>
              <a:rPr lang="fr-FR" sz="2900" dirty="0" smtClean="0"/>
              <a:t>(Agence Centrale des Organismes de Sécurité Sociale)</a:t>
            </a:r>
            <a:endParaRPr lang="fr-FR" dirty="0" smtClean="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24</a:t>
            </a:fld>
            <a:endParaRPr lang="fr-FR"/>
          </a:p>
        </p:txBody>
      </p:sp>
    </p:spTree>
    <p:extLst>
      <p:ext uri="{BB962C8B-B14F-4D97-AF65-F5344CB8AC3E}">
        <p14:creationId xmlns:p14="http://schemas.microsoft.com/office/powerpoint/2010/main" val="21695780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710952"/>
          </a:xfrm>
          <a:solidFill>
            <a:schemeClr val="accent3">
              <a:lumMod val="40000"/>
              <a:lumOff val="60000"/>
            </a:schemeClr>
          </a:solidFill>
          <a:ln w="19050">
            <a:solidFill>
              <a:schemeClr val="tx1"/>
            </a:solidFill>
          </a:ln>
        </p:spPr>
        <p:txBody>
          <a:bodyPr>
            <a:normAutofit/>
          </a:bodyPr>
          <a:lstStyle/>
          <a:p>
            <a:r>
              <a:rPr lang="fr-FR" sz="3600" b="1" dirty="0" smtClean="0"/>
              <a:t>UNAF</a:t>
            </a:r>
            <a:endParaRPr lang="fr-FR" sz="3600" b="1" dirty="0"/>
          </a:p>
        </p:txBody>
      </p:sp>
      <p:sp>
        <p:nvSpPr>
          <p:cNvPr id="3" name="Espace réservé du contenu 2"/>
          <p:cNvSpPr>
            <a:spLocks noGrp="1"/>
          </p:cNvSpPr>
          <p:nvPr>
            <p:ph idx="1"/>
          </p:nvPr>
        </p:nvSpPr>
        <p:spPr>
          <a:xfrm>
            <a:off x="457200" y="1168152"/>
            <a:ext cx="8229600" cy="5357192"/>
          </a:xfrm>
        </p:spPr>
        <p:txBody>
          <a:bodyPr>
            <a:normAutofit fontScale="85000" lnSpcReduction="20000"/>
          </a:bodyPr>
          <a:lstStyle/>
          <a:p>
            <a:r>
              <a:rPr lang="fr-FR" b="1" dirty="0" smtClean="0">
                <a:solidFill>
                  <a:srgbClr val="FF0000"/>
                </a:solidFill>
              </a:rPr>
              <a:t>UNAF : Union Nationale des Affaires Familiale</a:t>
            </a:r>
          </a:p>
          <a:p>
            <a:r>
              <a:rPr lang="fr-FR" dirty="0" smtClean="0"/>
              <a:t>Association loi 1901, créée en 1945</a:t>
            </a:r>
          </a:p>
          <a:p>
            <a:r>
              <a:rPr lang="fr-FR" b="1" dirty="0" smtClean="0">
                <a:solidFill>
                  <a:srgbClr val="FF0000"/>
                </a:solidFill>
              </a:rPr>
              <a:t>Objectifs</a:t>
            </a:r>
          </a:p>
          <a:p>
            <a:pPr lvl="1"/>
            <a:r>
              <a:rPr lang="fr-FR" dirty="0" smtClean="0"/>
              <a:t>Promotion et défense des intérêts familiaux auprès des pouvoirs publics</a:t>
            </a:r>
          </a:p>
          <a:p>
            <a:r>
              <a:rPr lang="fr-FR" b="1" dirty="0" smtClean="0">
                <a:solidFill>
                  <a:srgbClr val="FF0000"/>
                </a:solidFill>
              </a:rPr>
              <a:t>Modalités</a:t>
            </a:r>
          </a:p>
          <a:p>
            <a:pPr lvl="1"/>
            <a:r>
              <a:rPr lang="fr-FR" dirty="0" smtClean="0"/>
              <a:t>Communiqués de presse, études, enquêtes, colloques, guides, notamment sur le soutien à la parentalité, dans le cadre des politiques familiales, de la santé, de l’éducation, de l’enseignement, du logement, de la Protection sociale</a:t>
            </a:r>
          </a:p>
          <a:p>
            <a:pPr lvl="1"/>
            <a:r>
              <a:rPr lang="fr-FR" dirty="0" smtClean="0"/>
              <a:t>De nombreuses publications sont accessibles sur internet, ainsi que les données concernant l’ensemble des travaux, provenant de l’Observatoire national des familles, des enquêtes en relation avec la CNAF, de la revue « Réalités familiales » (éditée par l’UNAF)</a:t>
            </a:r>
            <a:endParaRPr lang="fr-FR"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25</a:t>
            </a:fld>
            <a:endParaRPr lang="fr-FR"/>
          </a:p>
        </p:txBody>
      </p:sp>
    </p:spTree>
    <p:extLst>
      <p:ext uri="{BB962C8B-B14F-4D97-AF65-F5344CB8AC3E}">
        <p14:creationId xmlns:p14="http://schemas.microsoft.com/office/powerpoint/2010/main" val="1205495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125760"/>
            <a:ext cx="8928992" cy="1143000"/>
          </a:xfrm>
          <a:solidFill>
            <a:schemeClr val="accent3">
              <a:lumMod val="40000"/>
              <a:lumOff val="60000"/>
            </a:schemeClr>
          </a:solidFill>
          <a:ln w="19050">
            <a:solidFill>
              <a:schemeClr val="tx1"/>
            </a:solidFill>
          </a:ln>
        </p:spPr>
        <p:txBody>
          <a:bodyPr>
            <a:noAutofit/>
          </a:bodyPr>
          <a:lstStyle/>
          <a:p>
            <a:r>
              <a:rPr lang="fr-FR" sz="3200" b="1" dirty="0"/>
              <a:t>Enquête </a:t>
            </a:r>
            <a:r>
              <a:rPr lang="fr-FR" sz="3200" b="1" dirty="0" smtClean="0"/>
              <a:t>CNAF et UNAF </a:t>
            </a:r>
            <a:r>
              <a:rPr lang="fr-FR" sz="3200" b="1" dirty="0"/>
              <a:t>(</a:t>
            </a:r>
            <a:r>
              <a:rPr lang="fr-FR" sz="3200" b="1" dirty="0" smtClean="0"/>
              <a:t>2016) : Attentes et besoins</a:t>
            </a:r>
            <a:r>
              <a:rPr lang="fr-FR" sz="3200" b="1" i="1" dirty="0" smtClean="0"/>
              <a:t> </a:t>
            </a:r>
            <a:r>
              <a:rPr lang="fr-FR" sz="3200" b="1" dirty="0" smtClean="0"/>
              <a:t>des parents en matière de soutien à la parentalité </a:t>
            </a:r>
            <a:endParaRPr lang="fr-FR" sz="3200" b="1" dirty="0"/>
          </a:p>
        </p:txBody>
      </p:sp>
      <p:sp>
        <p:nvSpPr>
          <p:cNvPr id="3" name="Espace réservé du contenu 2"/>
          <p:cNvSpPr>
            <a:spLocks noGrp="1"/>
          </p:cNvSpPr>
          <p:nvPr>
            <p:ph idx="1"/>
          </p:nvPr>
        </p:nvSpPr>
        <p:spPr>
          <a:xfrm>
            <a:off x="457200" y="1484784"/>
            <a:ext cx="8435280" cy="5328592"/>
          </a:xfrm>
        </p:spPr>
        <p:txBody>
          <a:bodyPr>
            <a:noAutofit/>
          </a:bodyPr>
          <a:lstStyle/>
          <a:p>
            <a:pPr marL="0" indent="0">
              <a:buNone/>
            </a:pPr>
            <a:r>
              <a:rPr lang="fr-FR" sz="2200" dirty="0" smtClean="0"/>
              <a:t>Parents d’enfant de 6 à 12 ans : « </a:t>
            </a:r>
            <a:r>
              <a:rPr lang="fr-FR" sz="2200" b="1" dirty="0" smtClean="0"/>
              <a:t>6-12 ans, l’âge de prévenir les problèmes</a:t>
            </a:r>
            <a:r>
              <a:rPr lang="fr-FR" sz="2200" dirty="0" smtClean="0"/>
              <a:t> » </a:t>
            </a:r>
          </a:p>
          <a:p>
            <a:r>
              <a:rPr lang="fr-FR" sz="2200" dirty="0" smtClean="0"/>
              <a:t>Rôle des parents : </a:t>
            </a:r>
            <a:r>
              <a:rPr lang="fr-FR" sz="2200" b="1" dirty="0" smtClean="0"/>
              <a:t>difficile chez 30 % des familles interrogées </a:t>
            </a:r>
            <a:r>
              <a:rPr lang="fr-FR" sz="2200" dirty="0" smtClean="0"/>
              <a:t>(3-5 ans et  12-17 ans) « Etre père aujourd’hui… »</a:t>
            </a:r>
          </a:p>
          <a:p>
            <a:r>
              <a:rPr lang="fr-FR" sz="2200" b="1" dirty="0" smtClean="0"/>
              <a:t>Trois besoins prioritaires </a:t>
            </a:r>
            <a:r>
              <a:rPr lang="fr-FR" sz="2200" dirty="0" smtClean="0"/>
              <a:t>: scolarité, utilisation des écrans, maladies chroniques + relations parents-enfant dans situations délicates (refus de l’autorité, problèmes familiaux, deuil…)</a:t>
            </a:r>
          </a:p>
          <a:p>
            <a:r>
              <a:rPr lang="fr-FR" sz="2200" b="1" dirty="0" smtClean="0"/>
              <a:t>Sources d’information </a:t>
            </a:r>
            <a:r>
              <a:rPr lang="fr-FR" sz="2200" dirty="0" smtClean="0"/>
              <a:t>: TV, internet (plusieurs sites spécialisés susceptibles de répondre aux questions des parents)</a:t>
            </a:r>
          </a:p>
          <a:p>
            <a:pPr lvl="1"/>
            <a:r>
              <a:rPr lang="fr-FR" sz="2200" dirty="0" smtClean="0"/>
              <a:t>Dispositifs (REAAP) : très peu utilisés </a:t>
            </a:r>
          </a:p>
          <a:p>
            <a:pPr lvl="2"/>
            <a:r>
              <a:rPr lang="fr-FR" sz="2200" dirty="0" smtClean="0"/>
              <a:t>Fréquentation lieux d’info, écoute : 15 %</a:t>
            </a:r>
          </a:p>
          <a:p>
            <a:pPr lvl="2"/>
            <a:r>
              <a:rPr lang="fr-FR" sz="2200" dirty="0" smtClean="0"/>
              <a:t>Activités organisées</a:t>
            </a:r>
            <a:r>
              <a:rPr lang="fr-FR" sz="2200" dirty="0"/>
              <a:t> </a:t>
            </a:r>
            <a:r>
              <a:rPr lang="fr-FR" sz="2200" dirty="0" smtClean="0"/>
              <a:t>parents-enfant : 16 %</a:t>
            </a:r>
            <a:endParaRPr lang="fr-FR" sz="2200" dirty="0"/>
          </a:p>
          <a:p>
            <a:r>
              <a:rPr lang="fr-FR" sz="2200" dirty="0" smtClean="0"/>
              <a:t>Souhaits des parents : </a:t>
            </a:r>
            <a:r>
              <a:rPr lang="fr-FR" sz="2200" b="1" dirty="0" smtClean="0"/>
              <a:t>contact individuel avec professionnel </a:t>
            </a:r>
            <a:r>
              <a:rPr lang="fr-FR" sz="2200" dirty="0" smtClean="0"/>
              <a:t>(médecin, enseignant)</a:t>
            </a:r>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26</a:t>
            </a:fld>
            <a:endParaRPr lang="fr-FR" dirty="0"/>
          </a:p>
        </p:txBody>
      </p:sp>
    </p:spTree>
    <p:extLst>
      <p:ext uri="{BB962C8B-B14F-4D97-AF65-F5344CB8AC3E}">
        <p14:creationId xmlns:p14="http://schemas.microsoft.com/office/powerpoint/2010/main" val="36646210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1143000"/>
          </a:xfrm>
          <a:solidFill>
            <a:schemeClr val="accent3">
              <a:lumMod val="40000"/>
              <a:lumOff val="60000"/>
            </a:schemeClr>
          </a:solidFill>
          <a:ln w="19050">
            <a:solidFill>
              <a:schemeClr val="tx1"/>
            </a:solidFill>
          </a:ln>
        </p:spPr>
        <p:txBody>
          <a:bodyPr>
            <a:noAutofit/>
          </a:bodyPr>
          <a:lstStyle/>
          <a:p>
            <a:r>
              <a:rPr lang="fr-FR" sz="3200" b="1" dirty="0" smtClean="0"/>
              <a:t>Que penser de l’organisation des dispositifs et action actuels de soutien à la parentalité</a:t>
            </a:r>
            <a:endParaRPr lang="fr-FR" sz="3200" b="1" dirty="0"/>
          </a:p>
        </p:txBody>
      </p:sp>
      <p:sp>
        <p:nvSpPr>
          <p:cNvPr id="3" name="Espace réservé du contenu 2"/>
          <p:cNvSpPr>
            <a:spLocks noGrp="1"/>
          </p:cNvSpPr>
          <p:nvPr>
            <p:ph idx="1"/>
          </p:nvPr>
        </p:nvSpPr>
        <p:spPr>
          <a:xfrm>
            <a:off x="457200" y="1412776"/>
            <a:ext cx="8229600" cy="5184576"/>
          </a:xfrm>
        </p:spPr>
        <p:txBody>
          <a:bodyPr>
            <a:noAutofit/>
          </a:bodyPr>
          <a:lstStyle/>
          <a:p>
            <a:r>
              <a:rPr lang="fr-FR" sz="2400" dirty="0" smtClean="0"/>
              <a:t>Rapports publics 2004, 2009, 2011, 2012, 2013 : IGAS, Centre d’analyse stratégique, HCF, </a:t>
            </a:r>
            <a:r>
              <a:rPr lang="fr-FR" sz="2400" dirty="0" err="1" smtClean="0"/>
              <a:t>Inpes</a:t>
            </a:r>
            <a:endParaRPr lang="fr-FR" sz="2400" dirty="0" smtClean="0"/>
          </a:p>
          <a:p>
            <a:pPr lvl="1"/>
            <a:r>
              <a:rPr lang="fr-FR" sz="2000" dirty="0" smtClean="0"/>
              <a:t>Réserves : gouvernance hésitante, empilement des dispositifs, hétérogénéité méthodologique, rares exceptions: CNAF, FNARS, UNAF</a:t>
            </a:r>
          </a:p>
          <a:p>
            <a:r>
              <a:rPr lang="fr-FR" sz="2400" dirty="0" smtClean="0"/>
              <a:t>Couverture trop limité à la petite enfance</a:t>
            </a:r>
          </a:p>
          <a:p>
            <a:r>
              <a:rPr lang="fr-FR" sz="2400" dirty="0" smtClean="0"/>
              <a:t>Fragilité persistante : PMI, santé scolaire, pédopsychiatrie</a:t>
            </a:r>
          </a:p>
          <a:p>
            <a:r>
              <a:rPr lang="fr-FR" sz="2400" dirty="0" smtClean="0"/>
              <a:t>Où sont les spécialistes de la santé de l’enfant ?  </a:t>
            </a:r>
          </a:p>
          <a:p>
            <a:r>
              <a:rPr lang="fr-FR" sz="2400" dirty="0" smtClean="0"/>
              <a:t>Etude HCF en lien avec CNAF (2016) : Déficits, hétérogénéités des actions menées, séparation entre volet parentalité et volet Petite Enfance (?), rôle dans la prévention de la maltraitance ?</a:t>
            </a:r>
          </a:p>
          <a:p>
            <a:pPr marL="0" indent="0">
              <a:buNone/>
            </a:pPr>
            <a:r>
              <a:rPr lang="fr-FR" sz="2400" dirty="0"/>
              <a:t>	</a:t>
            </a:r>
            <a:r>
              <a:rPr lang="fr-FR" sz="2400" dirty="0" smtClean="0"/>
              <a:t>	</a:t>
            </a:r>
            <a:endParaRPr lang="fr-FR" sz="2400" b="1" dirty="0" smtClean="0">
              <a:solidFill>
                <a:srgbClr val="FF0000"/>
              </a:solidFill>
            </a:endParaRPr>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27</a:t>
            </a:fld>
            <a:endParaRPr lang="fr-FR" dirty="0"/>
          </a:p>
        </p:txBody>
      </p:sp>
    </p:spTree>
    <p:extLst>
      <p:ext uri="{BB962C8B-B14F-4D97-AF65-F5344CB8AC3E}">
        <p14:creationId xmlns:p14="http://schemas.microsoft.com/office/powerpoint/2010/main" val="3007410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782960"/>
          </a:xfrm>
          <a:solidFill>
            <a:schemeClr val="accent3">
              <a:lumMod val="40000"/>
              <a:lumOff val="60000"/>
            </a:schemeClr>
          </a:solidFill>
          <a:ln w="19050">
            <a:solidFill>
              <a:schemeClr val="tx1"/>
            </a:solidFill>
          </a:ln>
        </p:spPr>
        <p:txBody>
          <a:bodyPr>
            <a:normAutofit/>
          </a:bodyPr>
          <a:lstStyle/>
          <a:p>
            <a:r>
              <a:rPr lang="fr-FR" sz="3600" b="1" dirty="0" smtClean="0"/>
              <a:t>Soutien à la parentalité à l’étranger</a:t>
            </a:r>
            <a:endParaRPr lang="fr-FR" sz="3600" b="1" dirty="0"/>
          </a:p>
        </p:txBody>
      </p:sp>
      <p:sp>
        <p:nvSpPr>
          <p:cNvPr id="3" name="Espace réservé du contenu 2"/>
          <p:cNvSpPr>
            <a:spLocks noGrp="1"/>
          </p:cNvSpPr>
          <p:nvPr>
            <p:ph idx="1"/>
          </p:nvPr>
        </p:nvSpPr>
        <p:spPr>
          <a:xfrm>
            <a:off x="457200" y="908720"/>
            <a:ext cx="8435280" cy="5688632"/>
          </a:xfrm>
        </p:spPr>
        <p:txBody>
          <a:bodyPr>
            <a:noAutofit/>
          </a:bodyPr>
          <a:lstStyle/>
          <a:p>
            <a:r>
              <a:rPr lang="fr-FR" sz="2200" b="1" dirty="0" smtClean="0"/>
              <a:t>Dès les années 70 (USA, Canada, Australie…), puis les années 90 en Europe</a:t>
            </a:r>
          </a:p>
          <a:p>
            <a:r>
              <a:rPr lang="fr-FR" sz="2200" dirty="0" smtClean="0"/>
              <a:t>Implication des pouvoirs publics +/- associations privées</a:t>
            </a:r>
          </a:p>
          <a:p>
            <a:pPr lvl="1"/>
            <a:r>
              <a:rPr lang="fr-FR" sz="2100" dirty="0" smtClean="0"/>
              <a:t>Prévention et soutien à la parentalité s’adressant initialement aux populations défavorisées</a:t>
            </a:r>
          </a:p>
          <a:p>
            <a:pPr lvl="1"/>
            <a:r>
              <a:rPr lang="fr-FR" sz="2100" b="1" dirty="0" smtClean="0"/>
              <a:t>Conception de programmes standardisés (en règle ciblés) fondés sur des preuves et susceptible d’être diffusés après adaptation éventuelle</a:t>
            </a:r>
          </a:p>
          <a:p>
            <a:pPr marL="914400" lvl="2" indent="0">
              <a:buNone/>
            </a:pPr>
            <a:r>
              <a:rPr lang="fr-FR" sz="2000" b="1" dirty="0" smtClean="0"/>
              <a:t>Opposition de la France, mais complémentarité admise et en cours d’étude</a:t>
            </a:r>
            <a:r>
              <a:rPr lang="fr-FR" sz="2000" dirty="0" smtClean="0"/>
              <a:t> : implantation de programmes étrangers (2 exemples dans le Grand Est : Triple P australien et SFP américain)</a:t>
            </a:r>
          </a:p>
          <a:p>
            <a:pPr lvl="1"/>
            <a:r>
              <a:rPr lang="fr-FR" sz="2100" dirty="0" smtClean="0"/>
              <a:t>Principe commun</a:t>
            </a:r>
            <a:r>
              <a:rPr lang="fr-FR" sz="2100" dirty="0"/>
              <a:t> </a:t>
            </a:r>
            <a:r>
              <a:rPr lang="fr-FR" sz="2100" dirty="0" smtClean="0"/>
              <a:t>: diffusion de guides de bonnes pratiques (Canada, Belgique, Pays nordiques…)</a:t>
            </a:r>
          </a:p>
          <a:p>
            <a:r>
              <a:rPr lang="fr-FR" sz="2200" dirty="0" smtClean="0"/>
              <a:t>Stratégie européenne (2017-2021) portant sur : bien-être de l’enfant, respect de ses droits, parentalité positive, difficultés relations enfant/parents, violence, radicalisation, migrations, pauvreté… en lien avec OMS, OCDE, ONU</a:t>
            </a:r>
            <a:endParaRPr lang="fr-FR" sz="2200" dirty="0"/>
          </a:p>
        </p:txBody>
      </p:sp>
      <p:sp>
        <p:nvSpPr>
          <p:cNvPr id="5" name="Espace réservé du numéro de diapositive 4"/>
          <p:cNvSpPr>
            <a:spLocks noGrp="1"/>
          </p:cNvSpPr>
          <p:nvPr>
            <p:ph type="sldNum" sz="quarter" idx="12"/>
          </p:nvPr>
        </p:nvSpPr>
        <p:spPr/>
        <p:txBody>
          <a:bodyPr/>
          <a:lstStyle/>
          <a:p>
            <a:fld id="{C5908194-849B-407F-B3DA-AED81DED57C2}" type="slidenum">
              <a:rPr lang="fr-FR" smtClean="0"/>
              <a:t>28</a:t>
            </a:fld>
            <a:endParaRPr lang="fr-FR"/>
          </a:p>
        </p:txBody>
      </p:sp>
    </p:spTree>
    <p:extLst>
      <p:ext uri="{BB962C8B-B14F-4D97-AF65-F5344CB8AC3E}">
        <p14:creationId xmlns:p14="http://schemas.microsoft.com/office/powerpoint/2010/main" val="34798211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normAutofit fontScale="90000"/>
          </a:bodyPr>
          <a:lstStyle/>
          <a:p>
            <a:r>
              <a:rPr lang="fr-FR" sz="4000" b="1" dirty="0" smtClean="0"/>
              <a:t>Plan</a:t>
            </a:r>
            <a:endParaRPr lang="fr-FR" b="1" dirty="0">
              <a:solidFill>
                <a:srgbClr val="FF0000"/>
              </a:solidFill>
            </a:endParaRPr>
          </a:p>
        </p:txBody>
      </p:sp>
      <p:sp>
        <p:nvSpPr>
          <p:cNvPr id="3" name="Espace réservé du contenu 2"/>
          <p:cNvSpPr>
            <a:spLocks noGrp="1"/>
          </p:cNvSpPr>
          <p:nvPr>
            <p:ph idx="1"/>
          </p:nvPr>
        </p:nvSpPr>
        <p:spPr>
          <a:xfrm>
            <a:off x="457200" y="1340768"/>
            <a:ext cx="8229600" cy="5400600"/>
          </a:xfrm>
        </p:spPr>
        <p:txBody>
          <a:bodyPr>
            <a:normAutofit/>
          </a:bodyPr>
          <a:lstStyle/>
          <a:p>
            <a:pPr marL="514350" indent="-514350">
              <a:buFont typeface="+mj-lt"/>
              <a:buAutoNum type="arabicPeriod"/>
            </a:pPr>
            <a:r>
              <a:rPr lang="fr-FR" dirty="0" smtClean="0"/>
              <a:t>Concept de parentalité, de soutien et d’accompagnement </a:t>
            </a:r>
            <a:endParaRPr lang="fr-FR" dirty="0"/>
          </a:p>
          <a:p>
            <a:pPr marL="514350" indent="-514350">
              <a:buFont typeface="+mj-lt"/>
              <a:buAutoNum type="arabicPeriod"/>
            </a:pPr>
            <a:r>
              <a:rPr lang="fr-FR" dirty="0" smtClean="0"/>
              <a:t>Structures, acteurs, dispositifs, formation</a:t>
            </a:r>
          </a:p>
          <a:p>
            <a:pPr marL="514350" indent="-514350">
              <a:buFont typeface="+mj-lt"/>
              <a:buAutoNum type="arabicPeriod"/>
            </a:pPr>
            <a:r>
              <a:rPr lang="fr-FR" b="1" dirty="0">
                <a:solidFill>
                  <a:srgbClr val="FF0000"/>
                </a:solidFill>
              </a:rPr>
              <a:t>Intégration du soutien à la parentalité dans la politique de prévention et promotion de la santé de l’enfant et de </a:t>
            </a:r>
            <a:r>
              <a:rPr lang="fr-FR" b="1" dirty="0" smtClean="0">
                <a:solidFill>
                  <a:srgbClr val="FF0000"/>
                </a:solidFill>
              </a:rPr>
              <a:t>l’adolescent : quelques exemples</a:t>
            </a:r>
            <a:endParaRPr lang="fr-FR" b="1" dirty="0">
              <a:solidFill>
                <a:srgbClr val="FF0000"/>
              </a:solidFill>
            </a:endParaRPr>
          </a:p>
          <a:p>
            <a:pPr marL="514350" indent="-514350">
              <a:buFont typeface="+mj-lt"/>
              <a:buAutoNum type="arabicPeriod"/>
            </a:pPr>
            <a:r>
              <a:rPr lang="fr-FR" dirty="0" smtClean="0"/>
              <a:t>Contexte </a:t>
            </a:r>
            <a:r>
              <a:rPr lang="fr-FR" dirty="0"/>
              <a:t>politique </a:t>
            </a:r>
            <a:r>
              <a:rPr lang="fr-FR" dirty="0" smtClean="0"/>
              <a:t>actuel</a:t>
            </a:r>
          </a:p>
          <a:p>
            <a:endParaRPr lang="fr-FR"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29</a:t>
            </a:fld>
            <a:endParaRPr lang="fr-FR"/>
          </a:p>
        </p:txBody>
      </p:sp>
    </p:spTree>
    <p:extLst>
      <p:ext uri="{BB962C8B-B14F-4D97-AF65-F5344CB8AC3E}">
        <p14:creationId xmlns:p14="http://schemas.microsoft.com/office/powerpoint/2010/main" val="39672649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normAutofit fontScale="90000"/>
          </a:bodyPr>
          <a:lstStyle/>
          <a:p>
            <a:r>
              <a:rPr lang="fr-FR" sz="4000" b="1" dirty="0" smtClean="0"/>
              <a:t>Plan</a:t>
            </a:r>
            <a:endParaRPr lang="fr-FR" b="1" dirty="0">
              <a:solidFill>
                <a:srgbClr val="FF0000"/>
              </a:solidFill>
            </a:endParaRPr>
          </a:p>
        </p:txBody>
      </p:sp>
      <p:sp>
        <p:nvSpPr>
          <p:cNvPr id="3" name="Espace réservé du contenu 2"/>
          <p:cNvSpPr>
            <a:spLocks noGrp="1"/>
          </p:cNvSpPr>
          <p:nvPr>
            <p:ph idx="1"/>
          </p:nvPr>
        </p:nvSpPr>
        <p:spPr>
          <a:xfrm>
            <a:off x="457200" y="1340768"/>
            <a:ext cx="8229600" cy="5400600"/>
          </a:xfrm>
        </p:spPr>
        <p:txBody>
          <a:bodyPr>
            <a:normAutofit/>
          </a:bodyPr>
          <a:lstStyle/>
          <a:p>
            <a:pPr marL="514350" indent="-514350">
              <a:buFont typeface="+mj-lt"/>
              <a:buAutoNum type="arabicPeriod"/>
            </a:pPr>
            <a:r>
              <a:rPr lang="fr-FR" b="1" dirty="0" smtClean="0">
                <a:solidFill>
                  <a:srgbClr val="FF0000"/>
                </a:solidFill>
              </a:rPr>
              <a:t>Concept de parentalité, de soutien et d’accompagnement </a:t>
            </a:r>
            <a:endParaRPr lang="fr-FR" b="1" dirty="0">
              <a:solidFill>
                <a:srgbClr val="FF0000"/>
              </a:solidFill>
            </a:endParaRPr>
          </a:p>
          <a:p>
            <a:pPr marL="514350" indent="-514350">
              <a:buFont typeface="+mj-lt"/>
              <a:buAutoNum type="arabicPeriod"/>
            </a:pPr>
            <a:r>
              <a:rPr lang="fr-FR" dirty="0" smtClean="0"/>
              <a:t>Structures, acteurs, dispositifs, formation</a:t>
            </a:r>
          </a:p>
          <a:p>
            <a:pPr marL="514350" indent="-514350">
              <a:buFont typeface="+mj-lt"/>
              <a:buAutoNum type="arabicPeriod"/>
            </a:pPr>
            <a:r>
              <a:rPr lang="fr-FR" dirty="0"/>
              <a:t>Intégration du soutien à la parentalité dans la politique de prévention et promotion de la santé de l’enfant et de l’adolescent</a:t>
            </a:r>
          </a:p>
          <a:p>
            <a:pPr marL="514350" indent="-514350">
              <a:buFont typeface="+mj-lt"/>
              <a:buAutoNum type="arabicPeriod"/>
            </a:pPr>
            <a:r>
              <a:rPr lang="fr-FR" dirty="0" smtClean="0"/>
              <a:t>Contexte </a:t>
            </a:r>
            <a:r>
              <a:rPr lang="fr-FR" dirty="0"/>
              <a:t>politique </a:t>
            </a:r>
            <a:r>
              <a:rPr lang="fr-FR" dirty="0" smtClean="0"/>
              <a:t>actuel</a:t>
            </a:r>
          </a:p>
          <a:p>
            <a:endParaRPr lang="fr-FR"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3</a:t>
            </a:fld>
            <a:endParaRPr lang="fr-FR"/>
          </a:p>
        </p:txBody>
      </p:sp>
    </p:spTree>
    <p:extLst>
      <p:ext uri="{BB962C8B-B14F-4D97-AF65-F5344CB8AC3E}">
        <p14:creationId xmlns:p14="http://schemas.microsoft.com/office/powerpoint/2010/main" val="39672649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782960"/>
          </a:xfrm>
          <a:solidFill>
            <a:schemeClr val="accent3">
              <a:lumMod val="40000"/>
              <a:lumOff val="60000"/>
            </a:schemeClr>
          </a:solidFill>
          <a:ln w="19050">
            <a:solidFill>
              <a:schemeClr val="tx1"/>
            </a:solidFill>
          </a:ln>
        </p:spPr>
        <p:txBody>
          <a:bodyPr>
            <a:noAutofit/>
          </a:bodyPr>
          <a:lstStyle/>
          <a:p>
            <a:r>
              <a:rPr lang="fr-FR" sz="3600" b="1" dirty="0" smtClean="0"/>
              <a:t>1. Grossesse </a:t>
            </a:r>
            <a:r>
              <a:rPr lang="fr-FR" sz="3600" b="1" dirty="0"/>
              <a:t>et </a:t>
            </a:r>
            <a:r>
              <a:rPr lang="fr-FR" sz="3600" b="1" dirty="0" smtClean="0"/>
              <a:t>périnatalité</a:t>
            </a:r>
            <a:endParaRPr lang="fr-FR" sz="3600" b="1" dirty="0"/>
          </a:p>
        </p:txBody>
      </p:sp>
      <p:sp>
        <p:nvSpPr>
          <p:cNvPr id="3" name="Espace réservé du contenu 2"/>
          <p:cNvSpPr>
            <a:spLocks noGrp="1"/>
          </p:cNvSpPr>
          <p:nvPr>
            <p:ph idx="1"/>
          </p:nvPr>
        </p:nvSpPr>
        <p:spPr>
          <a:xfrm>
            <a:off x="457200" y="1628800"/>
            <a:ext cx="8507288" cy="4968552"/>
          </a:xfrm>
        </p:spPr>
        <p:txBody>
          <a:bodyPr>
            <a:normAutofit fontScale="62500" lnSpcReduction="20000"/>
          </a:bodyPr>
          <a:lstStyle/>
          <a:p>
            <a:pPr marL="0" indent="0">
              <a:buNone/>
            </a:pPr>
            <a:r>
              <a:rPr lang="fr-FR" sz="4300" b="1" dirty="0" smtClean="0">
                <a:solidFill>
                  <a:srgbClr val="FF0000"/>
                </a:solidFill>
              </a:rPr>
              <a:t>1.1. Structures et acteurs</a:t>
            </a:r>
          </a:p>
          <a:p>
            <a:pPr lvl="1"/>
            <a:r>
              <a:rPr lang="fr-FR" sz="3500" dirty="0" smtClean="0"/>
              <a:t>Commission </a:t>
            </a:r>
            <a:r>
              <a:rPr lang="fr-FR" sz="3500" dirty="0"/>
              <a:t>nationale de la naissance et de la santé de </a:t>
            </a:r>
            <a:r>
              <a:rPr lang="fr-FR" sz="3500" dirty="0" smtClean="0"/>
              <a:t>l'enfant</a:t>
            </a:r>
          </a:p>
          <a:p>
            <a:pPr lvl="1"/>
            <a:r>
              <a:rPr lang="fr-FR" sz="3500" dirty="0" smtClean="0"/>
              <a:t>HAS</a:t>
            </a:r>
          </a:p>
          <a:p>
            <a:pPr lvl="1"/>
            <a:r>
              <a:rPr lang="fr-FR" sz="3500" dirty="0" smtClean="0"/>
              <a:t>Réseaux de santé régionaux ou départementaux en périnatalité (circulaire du 3 juillet 2015) incluant des pédiatres ambulatoires</a:t>
            </a:r>
          </a:p>
          <a:p>
            <a:pPr lvl="1"/>
            <a:r>
              <a:rPr lang="fr-FR" sz="3500" dirty="0" smtClean="0"/>
              <a:t>Réseau de suivi des enfants vulnérables (RSEV), prématuré (&lt;33sem)</a:t>
            </a:r>
          </a:p>
          <a:p>
            <a:pPr lvl="1"/>
            <a:r>
              <a:rPr lang="fr-FR" sz="3500" dirty="0" smtClean="0"/>
              <a:t>ARS</a:t>
            </a:r>
          </a:p>
          <a:p>
            <a:pPr lvl="1"/>
            <a:r>
              <a:rPr lang="fr-FR" sz="3500" dirty="0" smtClean="0"/>
              <a:t>Pédiatres, généralistes, gynéco-obstétriciens, </a:t>
            </a:r>
            <a:r>
              <a:rPr lang="fr-FR" sz="3500" dirty="0" err="1" smtClean="0"/>
              <a:t>sage-femmes</a:t>
            </a:r>
            <a:r>
              <a:rPr lang="fr-FR" sz="3500" dirty="0" smtClean="0"/>
              <a:t>, puéricultrices, travailleurs sociaux… pharmaciens, généticiens</a:t>
            </a:r>
          </a:p>
          <a:p>
            <a:pPr lvl="1"/>
            <a:r>
              <a:rPr lang="fr-FR" sz="3500" dirty="0" smtClean="0"/>
              <a:t>Toute structure publique ou privée, ayant des interlocuteurs formés travaillant en partenariat et complémentarité</a:t>
            </a:r>
          </a:p>
          <a:p>
            <a:pPr marL="914400" lvl="2" indent="0">
              <a:buNone/>
            </a:pPr>
            <a:r>
              <a:rPr lang="fr-FR" sz="3200" dirty="0" smtClean="0"/>
              <a:t>→ Maternités, Maisons de la naissance</a:t>
            </a:r>
          </a:p>
          <a:p>
            <a:pPr marL="914400" lvl="2" indent="0">
              <a:buNone/>
            </a:pPr>
            <a:r>
              <a:rPr lang="fr-FR" sz="3200" dirty="0" smtClean="0"/>
              <a:t>→ PMI</a:t>
            </a:r>
            <a:r>
              <a:rPr lang="fr-FR" sz="3200" dirty="0"/>
              <a:t>, centres hospitaliers…</a:t>
            </a:r>
          </a:p>
          <a:p>
            <a:pPr marL="914400" lvl="2" indent="0">
              <a:buNone/>
            </a:pPr>
            <a:endParaRPr lang="fr-FR" sz="3200"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30</a:t>
            </a:fld>
            <a:endParaRPr lang="fr-FR"/>
          </a:p>
        </p:txBody>
      </p:sp>
    </p:spTree>
    <p:extLst>
      <p:ext uri="{BB962C8B-B14F-4D97-AF65-F5344CB8AC3E}">
        <p14:creationId xmlns:p14="http://schemas.microsoft.com/office/powerpoint/2010/main" val="18703417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28800"/>
            <a:ext cx="8229600" cy="5040560"/>
          </a:xfrm>
        </p:spPr>
        <p:txBody>
          <a:bodyPr>
            <a:normAutofit fontScale="92500" lnSpcReduction="20000"/>
          </a:bodyPr>
          <a:lstStyle/>
          <a:p>
            <a:r>
              <a:rPr lang="fr-FR" sz="3000" dirty="0" smtClean="0"/>
              <a:t>Malformations (parfois repérées dès le 1</a:t>
            </a:r>
            <a:r>
              <a:rPr lang="fr-FR" sz="3000" baseline="30000" dirty="0" smtClean="0"/>
              <a:t>er</a:t>
            </a:r>
            <a:r>
              <a:rPr lang="fr-FR" sz="3000" dirty="0" smtClean="0"/>
              <a:t> trimestre) et pathologies génétiques : enquêtes spécialisées, questions éthiques </a:t>
            </a:r>
          </a:p>
          <a:p>
            <a:r>
              <a:rPr lang="fr-FR" sz="3000" dirty="0" smtClean="0"/>
              <a:t>Facteurs environnementaux : </a:t>
            </a:r>
          </a:p>
          <a:p>
            <a:pPr marL="914400" lvl="2" indent="0">
              <a:buNone/>
            </a:pPr>
            <a:r>
              <a:rPr lang="fr-FR" dirty="0" smtClean="0"/>
              <a:t>ex: </a:t>
            </a:r>
            <a:r>
              <a:rPr lang="fr-FR" i="1" dirty="0" smtClean="0"/>
              <a:t>Syndrome d’alcoolisation fœtale</a:t>
            </a:r>
            <a:r>
              <a:rPr lang="fr-FR" dirty="0" smtClean="0"/>
              <a:t> </a:t>
            </a:r>
            <a:br>
              <a:rPr lang="fr-FR" dirty="0" smtClean="0"/>
            </a:br>
            <a:r>
              <a:rPr lang="fr-FR" dirty="0" smtClean="0"/>
              <a:t>Dysmorphie </a:t>
            </a:r>
            <a:r>
              <a:rPr lang="fr-FR" dirty="0" err="1" smtClean="0"/>
              <a:t>crânio</a:t>
            </a:r>
            <a:r>
              <a:rPr lang="fr-FR" dirty="0" smtClean="0"/>
              <a:t>-faciale, retard du développement physique et mental, </a:t>
            </a:r>
            <a:br>
              <a:rPr lang="fr-FR" dirty="0" smtClean="0"/>
            </a:br>
            <a:r>
              <a:rPr lang="fr-FR" dirty="0" smtClean="0"/>
              <a:t>Dès les premiers jours de grossesse et surtout 3-9</a:t>
            </a:r>
            <a:r>
              <a:rPr lang="fr-FR" baseline="30000" dirty="0" smtClean="0"/>
              <a:t>e</a:t>
            </a:r>
            <a:r>
              <a:rPr lang="fr-FR" dirty="0" smtClean="0"/>
              <a:t> semaines</a:t>
            </a:r>
            <a:br>
              <a:rPr lang="fr-FR" dirty="0" smtClean="0"/>
            </a:br>
            <a:r>
              <a:rPr lang="fr-FR" dirty="0" smtClean="0"/>
              <a:t>Lésions cérébrales dès la 3</a:t>
            </a:r>
            <a:r>
              <a:rPr lang="fr-FR" baseline="30000" dirty="0" smtClean="0"/>
              <a:t>e</a:t>
            </a:r>
            <a:r>
              <a:rPr lang="fr-FR" dirty="0" smtClean="0"/>
              <a:t> semaine (↓ nb neurones, épines dendritiques, plasticité synaptique, atrophie)</a:t>
            </a:r>
            <a:br>
              <a:rPr lang="fr-FR" dirty="0" smtClean="0"/>
            </a:br>
            <a:r>
              <a:rPr lang="fr-FR" dirty="0" smtClean="0"/>
              <a:t>Quelle dose à risque ? dès 1-2g/L (alcoolisation mère=fœtus)</a:t>
            </a:r>
            <a:br>
              <a:rPr lang="fr-FR" dirty="0" smtClean="0"/>
            </a:br>
            <a:r>
              <a:rPr lang="fr-FR" dirty="0" smtClean="0"/>
              <a:t>Nouveaux biomarqueurs disponibles</a:t>
            </a:r>
            <a:br>
              <a:rPr lang="fr-FR" dirty="0" smtClean="0"/>
            </a:br>
            <a:r>
              <a:rPr lang="fr-FR" dirty="0" smtClean="0"/>
              <a:t>Formation et information : toutes professions de santé, milieu scolaire, consultation pré-</a:t>
            </a:r>
            <a:r>
              <a:rPr lang="fr-FR" dirty="0" err="1" smtClean="0"/>
              <a:t>conceptionnelle</a:t>
            </a:r>
            <a:r>
              <a:rPr lang="fr-FR" dirty="0" smtClean="0"/>
              <a:t/>
            </a:r>
            <a:br>
              <a:rPr lang="fr-FR" dirty="0" smtClean="0"/>
            </a:br>
            <a:r>
              <a:rPr lang="fr-FR" dirty="0" smtClean="0"/>
              <a:t>Souvent associé au tabagisme (1/3 des femmes&gt;15ans fument) et addiction à drogues toxiques</a:t>
            </a:r>
            <a:endParaRPr lang="fr-FR" dirty="0"/>
          </a:p>
          <a:p>
            <a:pPr lvl="3"/>
            <a:endParaRPr lang="fr-FR"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31</a:t>
            </a:fld>
            <a:endParaRPr lang="fr-FR"/>
          </a:p>
        </p:txBody>
      </p:sp>
      <p:sp>
        <p:nvSpPr>
          <p:cNvPr id="5" name="Titre 4"/>
          <p:cNvSpPr>
            <a:spLocks noGrp="1"/>
          </p:cNvSpPr>
          <p:nvPr>
            <p:ph type="title"/>
          </p:nvPr>
        </p:nvSpPr>
        <p:spPr>
          <a:xfrm>
            <a:off x="539552" y="116632"/>
            <a:ext cx="8136904" cy="1368152"/>
          </a:xfrm>
          <a:noFill/>
          <a:ln w="19050">
            <a:noFill/>
          </a:ln>
        </p:spPr>
        <p:txBody>
          <a:bodyPr>
            <a:noAutofit/>
          </a:bodyPr>
          <a:lstStyle/>
          <a:p>
            <a:pPr algn="l"/>
            <a:r>
              <a:rPr lang="fr-FR" sz="2800" b="1" dirty="0">
                <a:solidFill>
                  <a:srgbClr val="FF0000"/>
                </a:solidFill>
              </a:rPr>
              <a:t>1.2. Entretien 4</a:t>
            </a:r>
            <a:r>
              <a:rPr lang="fr-FR" sz="2800" b="1" baseline="30000" dirty="0">
                <a:solidFill>
                  <a:srgbClr val="FF0000"/>
                </a:solidFill>
              </a:rPr>
              <a:t>e</a:t>
            </a:r>
            <a:r>
              <a:rPr lang="fr-FR" sz="2800" b="1" dirty="0">
                <a:solidFill>
                  <a:srgbClr val="FF0000"/>
                </a:solidFill>
              </a:rPr>
              <a:t> mois de </a:t>
            </a:r>
            <a:r>
              <a:rPr lang="fr-FR" sz="2800" b="1" dirty="0" smtClean="0">
                <a:solidFill>
                  <a:srgbClr val="FF0000"/>
                </a:solidFill>
              </a:rPr>
              <a:t>grossesse, prévention </a:t>
            </a:r>
            <a:r>
              <a:rPr lang="fr-FR" sz="2800" b="1" dirty="0">
                <a:solidFill>
                  <a:srgbClr val="FF0000"/>
                </a:solidFill>
              </a:rPr>
              <a:t>d’anomalies néonatales et de situations de vulnérabilité familiale, sociale, environnementale </a:t>
            </a:r>
          </a:p>
        </p:txBody>
      </p:sp>
    </p:spTree>
    <p:extLst>
      <p:ext uri="{BB962C8B-B14F-4D97-AF65-F5344CB8AC3E}">
        <p14:creationId xmlns:p14="http://schemas.microsoft.com/office/powerpoint/2010/main" val="38166705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274638"/>
            <a:ext cx="8147248" cy="1143000"/>
          </a:xfrm>
          <a:noFill/>
          <a:ln w="19050">
            <a:noFill/>
          </a:ln>
        </p:spPr>
        <p:txBody>
          <a:bodyPr>
            <a:noAutofit/>
          </a:bodyPr>
          <a:lstStyle/>
          <a:p>
            <a:pPr algn="l"/>
            <a:r>
              <a:rPr lang="fr-FR" sz="2800" b="1" dirty="0" smtClean="0">
                <a:solidFill>
                  <a:srgbClr val="FF0000"/>
                </a:solidFill>
              </a:rPr>
              <a:t>1.3. </a:t>
            </a:r>
            <a:r>
              <a:rPr lang="fr-FR" sz="2800" b="1" dirty="0">
                <a:solidFill>
                  <a:srgbClr val="FF0000"/>
                </a:solidFill>
              </a:rPr>
              <a:t>Organisation de la continuité des soins à la sortie de la Maternité (2-3 jours si accouchement normal</a:t>
            </a:r>
            <a:r>
              <a:rPr lang="fr-FR" sz="2800" b="1" dirty="0" smtClean="0">
                <a:solidFill>
                  <a:srgbClr val="FF0000"/>
                </a:solidFill>
              </a:rPr>
              <a:t>)</a:t>
            </a:r>
            <a:endParaRPr lang="fr-FR" sz="2800" b="1" dirty="0">
              <a:solidFill>
                <a:srgbClr val="FF0000"/>
              </a:solidFill>
            </a:endParaRPr>
          </a:p>
        </p:txBody>
      </p:sp>
      <p:sp>
        <p:nvSpPr>
          <p:cNvPr id="3" name="Espace réservé du contenu 2"/>
          <p:cNvSpPr>
            <a:spLocks noGrp="1"/>
          </p:cNvSpPr>
          <p:nvPr>
            <p:ph idx="1"/>
          </p:nvPr>
        </p:nvSpPr>
        <p:spPr>
          <a:xfrm>
            <a:off x="457200" y="1600200"/>
            <a:ext cx="8507288" cy="5069160"/>
          </a:xfrm>
        </p:spPr>
        <p:txBody>
          <a:bodyPr>
            <a:normAutofit fontScale="85000" lnSpcReduction="20000"/>
          </a:bodyPr>
          <a:lstStyle/>
          <a:p>
            <a:r>
              <a:rPr lang="fr-FR" dirty="0" smtClean="0"/>
              <a:t>15-30% : informations et accompagnement, allaitement, dépistages néonataux, anxiété, dépression, relation mère-enfant, rôle du père</a:t>
            </a:r>
          </a:p>
          <a:p>
            <a:r>
              <a:rPr lang="fr-FR" dirty="0" smtClean="0"/>
              <a:t>PMI, Visites à domicile (VAD) par puer., sages-femmes, psychologue</a:t>
            </a:r>
            <a:br>
              <a:rPr lang="fr-FR" dirty="0" smtClean="0"/>
            </a:br>
            <a:r>
              <a:rPr lang="fr-FR" dirty="0" smtClean="0"/>
              <a:t>→ Programmes de prévention des troubles du neuro-développement (</a:t>
            </a:r>
            <a:r>
              <a:rPr lang="fr-FR" b="1" dirty="0" smtClean="0">
                <a:solidFill>
                  <a:srgbClr val="FF0000"/>
                </a:solidFill>
              </a:rPr>
              <a:t>attachement</a:t>
            </a:r>
            <a:r>
              <a:rPr lang="fr-FR" dirty="0" smtClean="0"/>
              <a:t>, acquisition du langage) par VAD dans des familles à risques. </a:t>
            </a:r>
            <a:br>
              <a:rPr lang="fr-FR" dirty="0" smtClean="0"/>
            </a:br>
            <a:r>
              <a:rPr lang="fr-FR" dirty="0" smtClean="0"/>
              <a:t>Preuves apportées par comparaison (programmes PANJO, PRADO, PERL)</a:t>
            </a:r>
          </a:p>
          <a:p>
            <a:r>
              <a:rPr lang="fr-FR" dirty="0"/>
              <a:t>Réseaux, secteurs associatifs</a:t>
            </a:r>
          </a:p>
          <a:p>
            <a:r>
              <a:rPr lang="fr-FR" dirty="0" smtClean="0"/>
              <a:t>Soutien apporté à l’occasion des consultations réglementaires : pédiatres, généralistes</a:t>
            </a:r>
          </a:p>
          <a:p>
            <a:pPr lvl="1"/>
            <a:endParaRPr lang="fr-FR"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32</a:t>
            </a:fld>
            <a:endParaRPr lang="fr-FR"/>
          </a:p>
        </p:txBody>
      </p:sp>
    </p:spTree>
    <p:extLst>
      <p:ext uri="{BB962C8B-B14F-4D97-AF65-F5344CB8AC3E}">
        <p14:creationId xmlns:p14="http://schemas.microsoft.com/office/powerpoint/2010/main" val="29679171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363272" cy="1143000"/>
          </a:xfrm>
          <a:noFill/>
          <a:ln w="19050">
            <a:noFill/>
          </a:ln>
        </p:spPr>
        <p:txBody>
          <a:bodyPr>
            <a:noAutofit/>
          </a:bodyPr>
          <a:lstStyle/>
          <a:p>
            <a:pPr algn="l"/>
            <a:r>
              <a:rPr lang="fr-FR" sz="2800" b="1" dirty="0" smtClean="0">
                <a:solidFill>
                  <a:srgbClr val="FF0000"/>
                </a:solidFill>
              </a:rPr>
              <a:t>1.4. </a:t>
            </a:r>
            <a:r>
              <a:rPr lang="fr-FR" sz="2800" b="1" dirty="0">
                <a:solidFill>
                  <a:srgbClr val="FF0000"/>
                </a:solidFill>
              </a:rPr>
              <a:t>Présence et participation des parents aux soins des grands prématurés </a:t>
            </a:r>
            <a:r>
              <a:rPr lang="fr-FR" sz="2800" b="1" dirty="0" smtClean="0">
                <a:solidFill>
                  <a:srgbClr val="FF0000"/>
                </a:solidFill>
              </a:rPr>
              <a:t>permet </a:t>
            </a:r>
            <a:r>
              <a:rPr lang="fr-FR" sz="2800" b="1" dirty="0">
                <a:solidFill>
                  <a:srgbClr val="FF0000"/>
                </a:solidFill>
              </a:rPr>
              <a:t>de </a:t>
            </a:r>
            <a:r>
              <a:rPr lang="fr-FR" sz="2800" b="1" dirty="0" smtClean="0">
                <a:solidFill>
                  <a:srgbClr val="FF0000"/>
                </a:solidFill>
              </a:rPr>
              <a:t>comprendre </a:t>
            </a:r>
            <a:endParaRPr lang="fr-FR" sz="2800" b="1" dirty="0">
              <a:solidFill>
                <a:srgbClr val="FF0000"/>
              </a:solidFill>
            </a:endParaRPr>
          </a:p>
        </p:txBody>
      </p:sp>
      <p:sp>
        <p:nvSpPr>
          <p:cNvPr id="3" name="Espace réservé du contenu 2"/>
          <p:cNvSpPr>
            <a:spLocks noGrp="1"/>
          </p:cNvSpPr>
          <p:nvPr>
            <p:ph idx="1"/>
          </p:nvPr>
        </p:nvSpPr>
        <p:spPr>
          <a:xfrm>
            <a:off x="457200" y="1844824"/>
            <a:ext cx="8229600" cy="4536504"/>
          </a:xfrm>
        </p:spPr>
        <p:txBody>
          <a:bodyPr>
            <a:noAutofit/>
          </a:bodyPr>
          <a:lstStyle/>
          <a:p>
            <a:pPr marL="0" indent="0">
              <a:buNone/>
            </a:pPr>
            <a:r>
              <a:rPr lang="fr-FR" sz="2800" dirty="0" smtClean="0"/>
              <a:t>Les besoins </a:t>
            </a:r>
            <a:r>
              <a:rPr lang="fr-FR" sz="2800" dirty="0"/>
              <a:t>parentaux </a:t>
            </a:r>
            <a:r>
              <a:rPr lang="fr-FR" sz="2800" dirty="0" smtClean="0"/>
              <a:t>(enquête 2014) : </a:t>
            </a:r>
          </a:p>
          <a:p>
            <a:pPr marL="457200" lvl="1" indent="0">
              <a:buNone/>
            </a:pPr>
            <a:r>
              <a:rPr lang="fr-FR" sz="2400" dirty="0" smtClean="0"/>
              <a:t>soutien </a:t>
            </a:r>
            <a:r>
              <a:rPr lang="fr-FR" sz="2400" dirty="0"/>
              <a:t>assuré par la qualité de </a:t>
            </a:r>
            <a:r>
              <a:rPr lang="fr-FR" sz="2400" dirty="0" smtClean="0"/>
              <a:t>l’accueil, information, échanges,</a:t>
            </a:r>
            <a:r>
              <a:rPr lang="fr-FR" sz="2400" dirty="0"/>
              <a:t> </a:t>
            </a:r>
            <a:r>
              <a:rPr lang="fr-FR" sz="2400" dirty="0" smtClean="0"/>
              <a:t>relations soignants,</a:t>
            </a:r>
            <a:r>
              <a:rPr lang="fr-FR" sz="2400" dirty="0"/>
              <a:t> connaissance des </a:t>
            </a:r>
            <a:r>
              <a:rPr lang="fr-FR" sz="2400" dirty="0" smtClean="0"/>
              <a:t>traitements, contact enfant</a:t>
            </a:r>
            <a:r>
              <a:rPr lang="fr-FR" sz="2400" dirty="0"/>
              <a:t>, apprentissage </a:t>
            </a:r>
            <a:r>
              <a:rPr lang="fr-FR" sz="2400" dirty="0" smtClean="0"/>
              <a:t>soins, autonomie</a:t>
            </a:r>
          </a:p>
          <a:p>
            <a:pPr lvl="1"/>
            <a:r>
              <a:rPr lang="fr-FR" sz="2400" dirty="0" smtClean="0"/>
              <a:t>Peau à peau : enquête dans 8 pays dont la France</a:t>
            </a:r>
          </a:p>
          <a:p>
            <a:pPr lvl="2"/>
            <a:r>
              <a:rPr lang="fr-FR" sz="2000" dirty="0" smtClean="0"/>
              <a:t>Mère +/- père, </a:t>
            </a:r>
            <a:r>
              <a:rPr lang="fr-FR" sz="2000" u="sng" dirty="0" smtClean="0"/>
              <a:t>&gt;</a:t>
            </a:r>
            <a:r>
              <a:rPr lang="fr-FR" sz="2000" dirty="0" smtClean="0"/>
              <a:t>60 min par séance</a:t>
            </a:r>
          </a:p>
          <a:p>
            <a:pPr lvl="2"/>
            <a:r>
              <a:rPr lang="fr-FR" sz="2000" dirty="0" smtClean="0"/>
              <a:t>Effets positifs : douleur, allaitement, attachement, sommeil, neuro-développement</a:t>
            </a:r>
          </a:p>
          <a:p>
            <a:pPr lvl="1"/>
            <a:r>
              <a:rPr lang="fr-FR" sz="2400" dirty="0"/>
              <a:t>Hôpital Ami des Bébés (brevet)</a:t>
            </a:r>
          </a:p>
          <a:p>
            <a:pPr lvl="1"/>
            <a:endParaRPr lang="fr-FR" sz="3200" dirty="0" smtClean="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33</a:t>
            </a:fld>
            <a:endParaRPr lang="fr-FR"/>
          </a:p>
        </p:txBody>
      </p:sp>
    </p:spTree>
    <p:extLst>
      <p:ext uri="{BB962C8B-B14F-4D97-AF65-F5344CB8AC3E}">
        <p14:creationId xmlns:p14="http://schemas.microsoft.com/office/powerpoint/2010/main" val="20052863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260648"/>
            <a:ext cx="8147248" cy="868958"/>
          </a:xfrm>
          <a:noFill/>
          <a:ln w="19050">
            <a:noFill/>
          </a:ln>
        </p:spPr>
        <p:txBody>
          <a:bodyPr>
            <a:noAutofit/>
          </a:bodyPr>
          <a:lstStyle/>
          <a:p>
            <a:pPr algn="l"/>
            <a:r>
              <a:rPr lang="fr-FR" sz="2800" b="1" dirty="0" smtClean="0">
                <a:solidFill>
                  <a:srgbClr val="FF0000"/>
                </a:solidFill>
              </a:rPr>
              <a:t>1.5. Questionnements éthiques</a:t>
            </a:r>
            <a:endParaRPr lang="fr-FR" sz="2800" b="1" dirty="0">
              <a:solidFill>
                <a:srgbClr val="FF0000"/>
              </a:solidFill>
            </a:endParaRPr>
          </a:p>
        </p:txBody>
      </p:sp>
      <p:sp>
        <p:nvSpPr>
          <p:cNvPr id="3" name="Espace réservé du contenu 2"/>
          <p:cNvSpPr>
            <a:spLocks noGrp="1"/>
          </p:cNvSpPr>
          <p:nvPr>
            <p:ph idx="1"/>
          </p:nvPr>
        </p:nvSpPr>
        <p:spPr>
          <a:xfrm>
            <a:off x="457200" y="1124744"/>
            <a:ext cx="8363272" cy="5328592"/>
          </a:xfrm>
        </p:spPr>
        <p:txBody>
          <a:bodyPr>
            <a:noAutofit/>
          </a:bodyPr>
          <a:lstStyle/>
          <a:p>
            <a:r>
              <a:rPr lang="fr-FR" sz="2700" dirty="0" smtClean="0"/>
              <a:t>En </a:t>
            </a:r>
            <a:r>
              <a:rPr lang="fr-FR" sz="2700" dirty="0"/>
              <a:t>cas de diagnostic prénatal formel d’une pathologie sévère, souvent génétique, dans la décision (ou le refus parental) d’un avortement</a:t>
            </a:r>
          </a:p>
          <a:p>
            <a:r>
              <a:rPr lang="fr-FR" sz="2700" dirty="0"/>
              <a:t>Questionnements éthiques posés par les médecins en cas de demande d’avortement pour raison non médicale</a:t>
            </a:r>
          </a:p>
          <a:p>
            <a:r>
              <a:rPr lang="fr-FR" sz="2700" dirty="0" smtClean="0"/>
              <a:t>Questionnements éthiques posés par l’extension de la PMA à tout type de familles</a:t>
            </a:r>
          </a:p>
          <a:p>
            <a:r>
              <a:rPr lang="fr-FR" sz="2700" dirty="0" smtClean="0"/>
              <a:t>Accompagnement des parents face à une mort annoncée (périnatalité, handicap, pathologie stade avancé) : problème de l’acharnement thérapeutique ? Formation des équipes à la démarche palliative dans un climat de confiance avec les parents</a:t>
            </a:r>
            <a:endParaRPr lang="fr-FR" sz="2700"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34</a:t>
            </a:fld>
            <a:endParaRPr lang="fr-FR"/>
          </a:p>
        </p:txBody>
      </p:sp>
    </p:spTree>
    <p:extLst>
      <p:ext uri="{BB962C8B-B14F-4D97-AF65-F5344CB8AC3E}">
        <p14:creationId xmlns:p14="http://schemas.microsoft.com/office/powerpoint/2010/main" val="22564551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9776"/>
            <a:ext cx="8229600" cy="782960"/>
          </a:xfrm>
          <a:solidFill>
            <a:schemeClr val="accent3">
              <a:lumMod val="40000"/>
              <a:lumOff val="60000"/>
            </a:schemeClr>
          </a:solidFill>
          <a:ln w="19050">
            <a:solidFill>
              <a:schemeClr val="tx1"/>
            </a:solidFill>
          </a:ln>
        </p:spPr>
        <p:txBody>
          <a:bodyPr>
            <a:normAutofit/>
          </a:bodyPr>
          <a:lstStyle/>
          <a:p>
            <a:r>
              <a:rPr lang="fr-FR" sz="3600" b="1" dirty="0" smtClean="0"/>
              <a:t>2. La Petite Enfance (1-6 ans)</a:t>
            </a:r>
            <a:r>
              <a:rPr lang="fr-FR" sz="3600" b="1" baseline="-25000" dirty="0" smtClean="0"/>
              <a:t>1</a:t>
            </a:r>
            <a:endParaRPr lang="fr-FR" sz="3600" b="1" baseline="-25000" dirty="0"/>
          </a:p>
        </p:txBody>
      </p:sp>
      <p:sp>
        <p:nvSpPr>
          <p:cNvPr id="3" name="Espace réservé du contenu 2"/>
          <p:cNvSpPr>
            <a:spLocks noGrp="1"/>
          </p:cNvSpPr>
          <p:nvPr>
            <p:ph idx="1"/>
          </p:nvPr>
        </p:nvSpPr>
        <p:spPr>
          <a:xfrm>
            <a:off x="457200" y="1268760"/>
            <a:ext cx="8507288" cy="5400600"/>
          </a:xfrm>
        </p:spPr>
        <p:txBody>
          <a:bodyPr>
            <a:normAutofit fontScale="70000" lnSpcReduction="20000"/>
          </a:bodyPr>
          <a:lstStyle/>
          <a:p>
            <a:pPr marL="0" indent="0">
              <a:buNone/>
            </a:pPr>
            <a:r>
              <a:rPr lang="fr-FR" b="1" dirty="0" smtClean="0">
                <a:solidFill>
                  <a:srgbClr val="FF0000"/>
                </a:solidFill>
              </a:rPr>
              <a:t>2.1. Rôle +++ des interactions précoces mère (puis père)-bébé et/ou personne de l’entourage (voix, contact, regard, gestes, impact défavorable des inégalités sociales et des désordres parentaux et familiaux) </a:t>
            </a:r>
          </a:p>
          <a:p>
            <a:pPr marL="0" indent="0">
              <a:buNone/>
            </a:pPr>
            <a:r>
              <a:rPr lang="fr-FR" dirty="0"/>
              <a:t> </a:t>
            </a:r>
            <a:r>
              <a:rPr lang="fr-FR" dirty="0" smtClean="0"/>
              <a:t>→ </a:t>
            </a:r>
            <a:r>
              <a:rPr lang="fr-FR" b="1" dirty="0"/>
              <a:t>T</a:t>
            </a:r>
            <a:r>
              <a:rPr lang="fr-FR" b="1" dirty="0" smtClean="0"/>
              <a:t>héorie de l’attachement </a:t>
            </a:r>
            <a:r>
              <a:rPr lang="fr-FR" dirty="0" smtClean="0"/>
              <a:t>(Bowlby, 1960-80) </a:t>
            </a:r>
          </a:p>
          <a:p>
            <a:pPr lvl="1"/>
            <a:r>
              <a:rPr lang="fr-FR" dirty="0" smtClean="0"/>
              <a:t>Grossesse, naissance, 1</a:t>
            </a:r>
            <a:r>
              <a:rPr lang="fr-FR" baseline="30000" dirty="0" smtClean="0"/>
              <a:t>ère</a:t>
            </a:r>
            <a:r>
              <a:rPr lang="fr-FR" dirty="0" smtClean="0"/>
              <a:t> année</a:t>
            </a:r>
            <a:r>
              <a:rPr lang="fr-FR" dirty="0"/>
              <a:t> </a:t>
            </a:r>
            <a:r>
              <a:rPr lang="fr-FR" dirty="0" smtClean="0"/>
              <a:t>puis renforcement durant 5 an</a:t>
            </a:r>
            <a:r>
              <a:rPr lang="fr-FR" dirty="0"/>
              <a:t>s</a:t>
            </a:r>
          </a:p>
          <a:p>
            <a:pPr lvl="1"/>
            <a:r>
              <a:rPr lang="fr-FR" b="1" dirty="0" smtClean="0"/>
              <a:t>Types d’attachement :</a:t>
            </a:r>
          </a:p>
          <a:p>
            <a:pPr lvl="2"/>
            <a:r>
              <a:rPr lang="fr-FR" sz="2900" b="1" dirty="0" smtClean="0">
                <a:solidFill>
                  <a:srgbClr val="FF0000"/>
                </a:solidFill>
              </a:rPr>
              <a:t>Sécure </a:t>
            </a:r>
            <a:r>
              <a:rPr lang="fr-FR" sz="2900" dirty="0" smtClean="0"/>
              <a:t>: développement normal, </a:t>
            </a:r>
            <a:br>
              <a:rPr lang="fr-FR" sz="2900" dirty="0" smtClean="0"/>
            </a:br>
            <a:r>
              <a:rPr lang="fr-FR" sz="2900" dirty="0" smtClean="0"/>
              <a:t>               accepte la séparation (60%)</a:t>
            </a:r>
          </a:p>
          <a:p>
            <a:pPr lvl="2"/>
            <a:r>
              <a:rPr lang="fr-FR" sz="2900" b="1" dirty="0" err="1" smtClean="0">
                <a:solidFill>
                  <a:srgbClr val="FF0000"/>
                </a:solidFill>
              </a:rPr>
              <a:t>Insecure</a:t>
            </a:r>
            <a:r>
              <a:rPr lang="fr-FR" sz="2900" b="1" dirty="0" smtClean="0">
                <a:solidFill>
                  <a:srgbClr val="FF0000"/>
                </a:solidFill>
              </a:rPr>
              <a:t>, évitant </a:t>
            </a:r>
            <a:r>
              <a:rPr lang="fr-FR" sz="2900" dirty="0" smtClean="0"/>
              <a:t>→ repli (30%)</a:t>
            </a:r>
          </a:p>
          <a:p>
            <a:pPr lvl="2"/>
            <a:r>
              <a:rPr lang="fr-FR" sz="2900" b="1" dirty="0" err="1" smtClean="0">
                <a:solidFill>
                  <a:srgbClr val="FF0000"/>
                </a:solidFill>
              </a:rPr>
              <a:t>Insécure</a:t>
            </a:r>
            <a:r>
              <a:rPr lang="fr-FR" sz="2900" b="1" dirty="0" smtClean="0">
                <a:solidFill>
                  <a:srgbClr val="FF0000"/>
                </a:solidFill>
              </a:rPr>
              <a:t> désorganisé/désorienté </a:t>
            </a:r>
            <a:r>
              <a:rPr lang="fr-FR" sz="2900" dirty="0" smtClean="0"/>
              <a:t>(10%) </a:t>
            </a:r>
          </a:p>
          <a:p>
            <a:pPr lvl="1"/>
            <a:r>
              <a:rPr lang="fr-FR" b="1" dirty="0"/>
              <a:t>Place des neurosciences </a:t>
            </a:r>
            <a:r>
              <a:rPr lang="fr-FR" dirty="0"/>
              <a:t>cognitives, affectives et sociales (système limbique, cortex préfrontal, hippocampe)</a:t>
            </a:r>
          </a:p>
          <a:p>
            <a:pPr lvl="1"/>
            <a:r>
              <a:rPr lang="fr-FR" dirty="0" smtClean="0"/>
              <a:t>Conséquences épigénétiques possibles</a:t>
            </a:r>
          </a:p>
          <a:p>
            <a:pPr lvl="1"/>
            <a:r>
              <a:rPr lang="fr-FR" dirty="0" smtClean="0"/>
              <a:t>Rôle </a:t>
            </a:r>
            <a:r>
              <a:rPr lang="fr-FR" dirty="0"/>
              <a:t>des systèmes endocriniens: </a:t>
            </a:r>
            <a:r>
              <a:rPr lang="fr-FR" dirty="0" smtClean="0"/>
              <a:t>ocytocine/œstrogènes, </a:t>
            </a:r>
            <a:r>
              <a:rPr lang="el-GR" dirty="0"/>
              <a:t>β</a:t>
            </a:r>
            <a:r>
              <a:rPr lang="fr-FR" dirty="0"/>
              <a:t>-endorphines (mère), </a:t>
            </a:r>
            <a:r>
              <a:rPr lang="fr-FR" dirty="0" err="1"/>
              <a:t>norépinéphrine</a:t>
            </a:r>
            <a:r>
              <a:rPr lang="fr-FR" dirty="0"/>
              <a:t> (bébé)</a:t>
            </a:r>
          </a:p>
          <a:p>
            <a:pPr lvl="1"/>
            <a:r>
              <a:rPr lang="fr-FR" dirty="0"/>
              <a:t>Activation : contact physique peau-à-peau, regard, odorat, </a:t>
            </a:r>
            <a:r>
              <a:rPr lang="fr-FR" dirty="0" smtClean="0"/>
              <a:t>allaitement</a:t>
            </a:r>
            <a:endParaRPr lang="fr-FR"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35</a:t>
            </a:fld>
            <a:endParaRPr lang="fr-FR"/>
          </a:p>
        </p:txBody>
      </p:sp>
      <p:sp>
        <p:nvSpPr>
          <p:cNvPr id="5" name="Accolade fermante 4"/>
          <p:cNvSpPr/>
          <p:nvPr/>
        </p:nvSpPr>
        <p:spPr>
          <a:xfrm>
            <a:off x="5868144" y="3933056"/>
            <a:ext cx="216024" cy="576064"/>
          </a:xfrm>
          <a:prstGeom prst="righ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fr-FR"/>
          </a:p>
        </p:txBody>
      </p:sp>
      <p:sp>
        <p:nvSpPr>
          <p:cNvPr id="6" name="ZoneTexte 5"/>
          <p:cNvSpPr txBox="1"/>
          <p:nvPr/>
        </p:nvSpPr>
        <p:spPr>
          <a:xfrm>
            <a:off x="5868144" y="4005064"/>
            <a:ext cx="3312368" cy="400110"/>
          </a:xfrm>
          <a:prstGeom prst="rect">
            <a:avLst/>
          </a:prstGeom>
          <a:noFill/>
        </p:spPr>
        <p:txBody>
          <a:bodyPr wrap="square" rtlCol="0">
            <a:spAutoFit/>
          </a:bodyPr>
          <a:lstStyle/>
          <a:p>
            <a:pPr algn="ctr"/>
            <a:r>
              <a:rPr lang="fr-FR" sz="2000" dirty="0" smtClean="0"/>
              <a:t>Pronostic clinique variable</a:t>
            </a:r>
            <a:endParaRPr lang="fr-FR" sz="2000" dirty="0"/>
          </a:p>
        </p:txBody>
      </p:sp>
    </p:spTree>
    <p:extLst>
      <p:ext uri="{BB962C8B-B14F-4D97-AF65-F5344CB8AC3E}">
        <p14:creationId xmlns:p14="http://schemas.microsoft.com/office/powerpoint/2010/main" val="322714231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692696"/>
            <a:ext cx="8686800" cy="6165304"/>
          </a:xfrm>
        </p:spPr>
        <p:txBody>
          <a:bodyPr>
            <a:normAutofit fontScale="85000" lnSpcReduction="20000"/>
          </a:bodyPr>
          <a:lstStyle/>
          <a:p>
            <a:pPr marL="0" indent="0">
              <a:buNone/>
            </a:pPr>
            <a:r>
              <a:rPr lang="fr-FR" sz="3300" b="1" dirty="0" smtClean="0">
                <a:solidFill>
                  <a:srgbClr val="FF0000"/>
                </a:solidFill>
              </a:rPr>
              <a:t>2.2. Soutien parentalité +++</a:t>
            </a:r>
          </a:p>
          <a:p>
            <a:pPr lvl="1"/>
            <a:r>
              <a:rPr lang="fr-FR" dirty="0" smtClean="0"/>
              <a:t>Famille vulnérable, enfant vulnérable (prématuré, pathologie néonatale, handicap)</a:t>
            </a:r>
          </a:p>
          <a:p>
            <a:pPr lvl="1"/>
            <a:r>
              <a:rPr lang="fr-FR" dirty="0" smtClean="0"/>
              <a:t>Déficit des modes d’accueil du petit enfant (crèches…)</a:t>
            </a:r>
          </a:p>
          <a:p>
            <a:pPr lvl="1"/>
            <a:r>
              <a:rPr lang="fr-FR" dirty="0" smtClean="0"/>
              <a:t>Travail/famille</a:t>
            </a:r>
          </a:p>
          <a:p>
            <a:pPr lvl="1"/>
            <a:r>
              <a:rPr lang="fr-FR" dirty="0" smtClean="0"/>
              <a:t>Relations possibles entre troubles du comportement, perturbations émotionnelles, difficultés de socialisation, de la petite enfance à l’adolescence</a:t>
            </a:r>
          </a:p>
          <a:p>
            <a:pPr lvl="1"/>
            <a:r>
              <a:rPr lang="fr-FR" dirty="0" smtClean="0"/>
              <a:t>Besoin d’acteurs formés au neuro-développement</a:t>
            </a:r>
          </a:p>
          <a:p>
            <a:pPr marL="0" indent="0">
              <a:buNone/>
            </a:pPr>
            <a:endParaRPr lang="fr-FR" dirty="0" smtClean="0"/>
          </a:p>
          <a:p>
            <a:pPr marL="0" indent="0">
              <a:buNone/>
            </a:pPr>
            <a:r>
              <a:rPr lang="fr-FR" sz="3300" b="1" dirty="0" smtClean="0">
                <a:solidFill>
                  <a:srgbClr val="FF0000"/>
                </a:solidFill>
              </a:rPr>
              <a:t>2.3. Notion de résilience</a:t>
            </a:r>
          </a:p>
          <a:p>
            <a:pPr lvl="1"/>
            <a:r>
              <a:rPr lang="fr-FR" dirty="0" smtClean="0"/>
              <a:t>Capacité des individus placés dans des circonstances défavorables d’avoir par la suite un regard positif sur la vie, une bonne image de soi + maturité sociale</a:t>
            </a:r>
          </a:p>
          <a:p>
            <a:pPr lvl="1"/>
            <a:r>
              <a:rPr lang="fr-FR" dirty="0" smtClean="0"/>
              <a:t>Renforcer l’influence positive de l’environnement, pour « favoriser l’émergence de comportements autonomes »</a:t>
            </a:r>
            <a:endParaRPr lang="fr-FR" sz="2400" dirty="0" smtClean="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36</a:t>
            </a:fld>
            <a:endParaRPr lang="fr-FR"/>
          </a:p>
        </p:txBody>
      </p:sp>
    </p:spTree>
    <p:extLst>
      <p:ext uri="{BB962C8B-B14F-4D97-AF65-F5344CB8AC3E}">
        <p14:creationId xmlns:p14="http://schemas.microsoft.com/office/powerpoint/2010/main" val="9251237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1143000"/>
          </a:xfrm>
          <a:noFill/>
          <a:ln>
            <a:noFill/>
          </a:ln>
        </p:spPr>
        <p:txBody>
          <a:bodyPr>
            <a:noAutofit/>
          </a:bodyPr>
          <a:lstStyle/>
          <a:p>
            <a:pPr algn="l"/>
            <a:r>
              <a:rPr lang="fr-FR" sz="2800" b="1" dirty="0" smtClean="0">
                <a:solidFill>
                  <a:srgbClr val="FF0000"/>
                </a:solidFill>
              </a:rPr>
              <a:t>2.4. Autres </a:t>
            </a:r>
            <a:r>
              <a:rPr lang="fr-FR" sz="2800" b="1" dirty="0">
                <a:solidFill>
                  <a:srgbClr val="FF0000"/>
                </a:solidFill>
              </a:rPr>
              <a:t>thèmes de soutien à la parentalité dans la petite </a:t>
            </a:r>
            <a:r>
              <a:rPr lang="fr-FR" sz="2800" b="1" dirty="0" smtClean="0">
                <a:solidFill>
                  <a:srgbClr val="FF0000"/>
                </a:solidFill>
              </a:rPr>
              <a:t>enfance</a:t>
            </a:r>
            <a:endParaRPr lang="fr-FR" sz="2800" b="1" dirty="0">
              <a:solidFill>
                <a:srgbClr val="FF0000"/>
              </a:solidFill>
            </a:endParaRPr>
          </a:p>
        </p:txBody>
      </p:sp>
      <p:sp>
        <p:nvSpPr>
          <p:cNvPr id="3" name="Espace réservé du contenu 2"/>
          <p:cNvSpPr>
            <a:spLocks noGrp="1"/>
          </p:cNvSpPr>
          <p:nvPr>
            <p:ph idx="1"/>
          </p:nvPr>
        </p:nvSpPr>
        <p:spPr>
          <a:xfrm>
            <a:off x="457200" y="1368152"/>
            <a:ext cx="8229600" cy="5589240"/>
          </a:xfrm>
        </p:spPr>
        <p:txBody>
          <a:bodyPr>
            <a:normAutofit fontScale="62500" lnSpcReduction="20000"/>
          </a:bodyPr>
          <a:lstStyle/>
          <a:p>
            <a:pPr marL="0" indent="0">
              <a:buNone/>
            </a:pPr>
            <a:r>
              <a:rPr lang="fr-FR" dirty="0" smtClean="0"/>
              <a:t>1. Comment élever un enfant ?</a:t>
            </a:r>
          </a:p>
          <a:p>
            <a:pPr marL="457200" lvl="1" indent="0">
              <a:buNone/>
            </a:pPr>
            <a:r>
              <a:rPr lang="fr-FR" sz="3200" dirty="0" smtClean="0"/>
              <a:t>P. </a:t>
            </a:r>
            <a:r>
              <a:rPr lang="fr-FR" sz="3200" dirty="0" err="1" smtClean="0"/>
              <a:t>Jeammet</a:t>
            </a:r>
            <a:r>
              <a:rPr lang="fr-FR" sz="3200" dirty="0" smtClean="0"/>
              <a:t> : « Aimer un enfant »</a:t>
            </a:r>
          </a:p>
          <a:p>
            <a:pPr marL="914400" lvl="2" indent="0">
              <a:buNone/>
            </a:pPr>
            <a:r>
              <a:rPr lang="fr-FR" sz="2900" dirty="0" smtClean="0"/>
              <a:t>Tenir compte de ses besoins, le « nourrir », lui permettre d’être confiant dans la fiabilité parentale </a:t>
            </a:r>
            <a:br>
              <a:rPr lang="fr-FR" sz="2900" dirty="0" smtClean="0"/>
            </a:br>
            <a:r>
              <a:rPr lang="fr-FR" sz="2900" dirty="0" smtClean="0"/>
              <a:t>→ début de la liberté et de l’autonomie. Eviter les circonstances conduisant à l’enfant-roi, l’enfant-tyran, l’enfant et l’adolescent violents, délinquants… </a:t>
            </a:r>
          </a:p>
          <a:p>
            <a:pPr marL="0" indent="0">
              <a:buNone/>
            </a:pPr>
            <a:r>
              <a:rPr lang="fr-FR" dirty="0" smtClean="0"/>
              <a:t>2. Relation parent-enfants, autorité parentale, type de filiation, équilibre familial</a:t>
            </a:r>
          </a:p>
          <a:p>
            <a:pPr marL="0" indent="0">
              <a:buNone/>
            </a:pPr>
            <a:r>
              <a:rPr lang="fr-FR" dirty="0" smtClean="0"/>
              <a:t>3. Inégalités sociales, familiales, pauvreté</a:t>
            </a:r>
          </a:p>
          <a:p>
            <a:pPr marL="0" indent="0">
              <a:buNone/>
            </a:pPr>
            <a:r>
              <a:rPr lang="fr-FR" dirty="0" smtClean="0"/>
              <a:t>4. Développement physique, psycho-social </a:t>
            </a:r>
          </a:p>
          <a:p>
            <a:pPr marL="457200" lvl="1" indent="0">
              <a:buNone/>
            </a:pPr>
            <a:r>
              <a:rPr lang="fr-FR" dirty="0" smtClean="0"/>
              <a:t>Croissance, causes des anomalies: mode de vie, nutrition, sommeil, vaccination, état bucco-dentaire, troubles du comportement, développement moteur, sensoriel, langage…</a:t>
            </a:r>
          </a:p>
          <a:p>
            <a:pPr marL="0" indent="0">
              <a:buNone/>
            </a:pPr>
            <a:r>
              <a:rPr lang="fr-FR" dirty="0" smtClean="0"/>
              <a:t>5. Modalités d’accueil du jeune enfant, lien avec les parents : crèches, LAEP…</a:t>
            </a:r>
          </a:p>
          <a:p>
            <a:pPr marL="0" indent="0">
              <a:buNone/>
            </a:pPr>
            <a:r>
              <a:rPr lang="fr-FR" dirty="0" smtClean="0"/>
              <a:t>6. Acquisition du langage, troubles des apprentissage (</a:t>
            </a:r>
            <a:r>
              <a:rPr lang="fr-FR" dirty="0" err="1" smtClean="0"/>
              <a:t>Dys</a:t>
            </a:r>
            <a:r>
              <a:rPr lang="fr-FR" dirty="0" smtClean="0"/>
              <a:t>)</a:t>
            </a:r>
          </a:p>
          <a:p>
            <a:pPr marL="0" indent="0">
              <a:buNone/>
            </a:pPr>
            <a:r>
              <a:rPr lang="fr-FR" dirty="0" smtClean="0"/>
              <a:t>7. Ecole maternelle (obligatoire à 3 ans, possible à 2-3 ans mais…)</a:t>
            </a:r>
          </a:p>
          <a:p>
            <a:pPr marL="0" indent="0">
              <a:buNone/>
            </a:pPr>
            <a:r>
              <a:rPr lang="fr-FR" dirty="0" smtClean="0"/>
              <a:t>		</a:t>
            </a:r>
          </a:p>
          <a:p>
            <a:pPr marL="0" indent="0">
              <a:buNone/>
            </a:pPr>
            <a:r>
              <a:rPr lang="fr-FR" b="1" i="1" dirty="0" smtClean="0"/>
              <a:t>Nécessite une connaissance par les parents des acteurs et des dispositifs de soutien à la parentalité : lisibilité, accessibilité et évaluation de leur satisfaction</a:t>
            </a:r>
            <a:endParaRPr lang="fr-FR" b="1" i="1"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37</a:t>
            </a:fld>
            <a:endParaRPr lang="fr-FR"/>
          </a:p>
        </p:txBody>
      </p:sp>
    </p:spTree>
    <p:extLst>
      <p:ext uri="{BB962C8B-B14F-4D97-AF65-F5344CB8AC3E}">
        <p14:creationId xmlns:p14="http://schemas.microsoft.com/office/powerpoint/2010/main" val="35068982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854968"/>
          </a:xfrm>
          <a:solidFill>
            <a:schemeClr val="accent3">
              <a:lumMod val="40000"/>
              <a:lumOff val="60000"/>
            </a:schemeClr>
          </a:solidFill>
          <a:ln w="19050">
            <a:solidFill>
              <a:schemeClr val="tx1"/>
            </a:solidFill>
          </a:ln>
        </p:spPr>
        <p:txBody>
          <a:bodyPr>
            <a:normAutofit/>
          </a:bodyPr>
          <a:lstStyle/>
          <a:p>
            <a:r>
              <a:rPr lang="fr-FR" sz="3600" b="1" dirty="0" smtClean="0"/>
              <a:t>3. Scolarité</a:t>
            </a:r>
            <a:r>
              <a:rPr lang="fr-FR" sz="3600" b="1" baseline="-25000" dirty="0" smtClean="0"/>
              <a:t>1</a:t>
            </a:r>
            <a:endParaRPr lang="fr-FR" sz="3600" b="1" baseline="-25000" dirty="0"/>
          </a:p>
        </p:txBody>
      </p:sp>
      <p:sp>
        <p:nvSpPr>
          <p:cNvPr id="3" name="Espace réservé du contenu 2"/>
          <p:cNvSpPr>
            <a:spLocks noGrp="1"/>
          </p:cNvSpPr>
          <p:nvPr>
            <p:ph idx="1"/>
          </p:nvPr>
        </p:nvSpPr>
        <p:spPr>
          <a:xfrm>
            <a:off x="457200" y="1368152"/>
            <a:ext cx="8229600" cy="5373216"/>
          </a:xfrm>
        </p:spPr>
        <p:txBody>
          <a:bodyPr>
            <a:normAutofit fontScale="85000" lnSpcReduction="20000"/>
          </a:bodyPr>
          <a:lstStyle/>
          <a:p>
            <a:pPr marL="514350" indent="-514350">
              <a:buAutoNum type="arabicPeriod"/>
            </a:pPr>
            <a:r>
              <a:rPr lang="fr-FR" dirty="0" smtClean="0"/>
              <a:t>Refondation de l’Ecole (2013) … sans suite…</a:t>
            </a:r>
          </a:p>
          <a:p>
            <a:pPr marL="514350" indent="-514350">
              <a:buAutoNum type="arabicPeriod"/>
            </a:pPr>
            <a:r>
              <a:rPr lang="fr-FR" b="1" dirty="0" smtClean="0">
                <a:solidFill>
                  <a:srgbClr val="FF0000"/>
                </a:solidFill>
              </a:rPr>
              <a:t>Le Parcours éducatif de santé </a:t>
            </a:r>
            <a:r>
              <a:rPr lang="fr-FR" dirty="0"/>
              <a:t>(circulaire du 28/01/2016) </a:t>
            </a:r>
            <a:r>
              <a:rPr lang="fr-FR" dirty="0" smtClean="0"/>
              <a:t>définit 3 axes théoriques :</a:t>
            </a:r>
            <a:r>
              <a:rPr lang="fr-FR" dirty="0"/>
              <a:t> </a:t>
            </a:r>
            <a:r>
              <a:rPr lang="fr-FR" dirty="0" smtClean="0"/>
              <a:t>Education à la santé, Prévention, Protection de la santé : climat scolaire favorable, santé, bien-être</a:t>
            </a:r>
          </a:p>
          <a:p>
            <a:pPr marL="514350" indent="-514350">
              <a:buFont typeface="+mj-lt"/>
              <a:buAutoNum type="arabicPeriod"/>
            </a:pPr>
            <a:r>
              <a:rPr lang="fr-FR" b="1" dirty="0" smtClean="0">
                <a:solidFill>
                  <a:srgbClr val="FF0000"/>
                </a:solidFill>
              </a:rPr>
              <a:t>La convention-cadre de partenariat Santé/Education Nationale </a:t>
            </a:r>
            <a:r>
              <a:rPr lang="fr-FR" dirty="0" smtClean="0"/>
              <a:t>(29/11/2016), niveau national et régional : intérêt de projets communs</a:t>
            </a:r>
          </a:p>
          <a:p>
            <a:pPr marL="514350" indent="-514350">
              <a:buFont typeface="+mj-lt"/>
              <a:buAutoNum type="arabicPeriod"/>
            </a:pPr>
            <a:r>
              <a:rPr lang="fr-FR" dirty="0" smtClean="0"/>
              <a:t>Plans, Stratégies, feuilles de route…</a:t>
            </a:r>
          </a:p>
          <a:p>
            <a:pPr marL="514350" indent="-514350">
              <a:buFont typeface="+mj-lt"/>
              <a:buAutoNum type="arabicPeriod"/>
            </a:pPr>
            <a:r>
              <a:rPr lang="fr-FR" dirty="0" smtClean="0"/>
              <a:t>Rapport </a:t>
            </a:r>
            <a:r>
              <a:rPr lang="fr-FR" b="1" dirty="0" smtClean="0">
                <a:solidFill>
                  <a:srgbClr val="FF0000"/>
                </a:solidFill>
              </a:rPr>
              <a:t>Académie Nationale de Médecine : « La médecine scolaire en France » </a:t>
            </a:r>
            <a:r>
              <a:rPr lang="fr-FR" dirty="0" smtClean="0"/>
              <a:t>(2017)</a:t>
            </a:r>
          </a:p>
          <a:p>
            <a:pPr marL="514350" indent="-514350">
              <a:buFont typeface="+mj-lt"/>
              <a:buAutoNum type="arabicPeriod"/>
            </a:pPr>
            <a:r>
              <a:rPr lang="fr-FR" dirty="0" smtClean="0"/>
              <a:t>Rapport du CESE (2017) « Promotion de la santé à l’école, éducation à la santé  » mais : cloisonnement, rôle des parents ? formation….</a:t>
            </a:r>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38</a:t>
            </a:fld>
            <a:endParaRPr lang="fr-FR"/>
          </a:p>
        </p:txBody>
      </p:sp>
    </p:spTree>
    <p:extLst>
      <p:ext uri="{BB962C8B-B14F-4D97-AF65-F5344CB8AC3E}">
        <p14:creationId xmlns:p14="http://schemas.microsoft.com/office/powerpoint/2010/main" val="34892030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32656"/>
            <a:ext cx="8229600" cy="796950"/>
          </a:xfrm>
          <a:solidFill>
            <a:schemeClr val="accent3">
              <a:lumMod val="40000"/>
              <a:lumOff val="60000"/>
            </a:schemeClr>
          </a:solidFill>
          <a:ln w="19050">
            <a:solidFill>
              <a:schemeClr val="tx1"/>
            </a:solidFill>
          </a:ln>
        </p:spPr>
        <p:txBody>
          <a:bodyPr>
            <a:noAutofit/>
          </a:bodyPr>
          <a:lstStyle/>
          <a:p>
            <a:r>
              <a:rPr lang="fr-FR" sz="3600" b="1" dirty="0" smtClean="0"/>
              <a:t>3. Scolarité</a:t>
            </a:r>
            <a:r>
              <a:rPr lang="fr-FR" sz="3600" b="1" baseline="-25000" dirty="0" smtClean="0"/>
              <a:t>2</a:t>
            </a:r>
            <a:endParaRPr lang="fr-FR" sz="3600" b="1" baseline="-25000" dirty="0"/>
          </a:p>
        </p:txBody>
      </p:sp>
      <p:sp>
        <p:nvSpPr>
          <p:cNvPr id="3" name="Espace réservé du contenu 2"/>
          <p:cNvSpPr>
            <a:spLocks noGrp="1"/>
          </p:cNvSpPr>
          <p:nvPr>
            <p:ph idx="1"/>
          </p:nvPr>
        </p:nvSpPr>
        <p:spPr>
          <a:xfrm>
            <a:off x="323528" y="1600200"/>
            <a:ext cx="8820472" cy="4525963"/>
          </a:xfrm>
        </p:spPr>
        <p:txBody>
          <a:bodyPr>
            <a:normAutofit/>
          </a:bodyPr>
          <a:lstStyle/>
          <a:p>
            <a:r>
              <a:rPr lang="fr-FR" sz="2800" b="1" dirty="0" smtClean="0">
                <a:solidFill>
                  <a:srgbClr val="FF0000"/>
                </a:solidFill>
              </a:rPr>
              <a:t>Contraste entre les mots et les actions de terrain</a:t>
            </a:r>
            <a:r>
              <a:rPr lang="fr-FR" sz="2800" dirty="0" smtClean="0"/>
              <a:t>, entre les objectifs affichés et les situations observées : nutrition, surpoids ; troubles sensoriels ; apprentissages ; santé mentale ; harcèlement scolaire (de 1/7 à 1/10 élèves)</a:t>
            </a:r>
          </a:p>
          <a:p>
            <a:r>
              <a:rPr lang="fr-FR" sz="2800" b="1" dirty="0" smtClean="0">
                <a:solidFill>
                  <a:srgbClr val="FF0000"/>
                </a:solidFill>
              </a:rPr>
              <a:t>Services de santé scolaire défaillants</a:t>
            </a:r>
            <a:r>
              <a:rPr lang="fr-FR" sz="2800" dirty="0" smtClean="0"/>
              <a:t>, formations à renforcer, procédures de fonctionnement à réviser</a:t>
            </a:r>
          </a:p>
          <a:p>
            <a:r>
              <a:rPr lang="fr-FR" sz="2800" b="1" dirty="0" smtClean="0">
                <a:solidFill>
                  <a:srgbClr val="FF0000"/>
                </a:solidFill>
              </a:rPr>
              <a:t>Partenariat parents/professionnels </a:t>
            </a:r>
            <a:r>
              <a:rPr lang="fr-FR" sz="2800" dirty="0" smtClean="0"/>
              <a:t>à établir et conforter</a:t>
            </a:r>
          </a:p>
          <a:p>
            <a:endParaRPr lang="fr-FR" sz="2800"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39</a:t>
            </a:fld>
            <a:endParaRPr lang="fr-FR"/>
          </a:p>
        </p:txBody>
      </p:sp>
    </p:spTree>
    <p:extLst>
      <p:ext uri="{BB962C8B-B14F-4D97-AF65-F5344CB8AC3E}">
        <p14:creationId xmlns:p14="http://schemas.microsoft.com/office/powerpoint/2010/main" val="20192789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608" y="404664"/>
            <a:ext cx="7056784" cy="720080"/>
          </a:xfrm>
          <a:solidFill>
            <a:schemeClr val="accent3">
              <a:lumMod val="40000"/>
              <a:lumOff val="60000"/>
            </a:schemeClr>
          </a:solidFill>
          <a:ln w="19050">
            <a:solidFill>
              <a:schemeClr val="tx1"/>
            </a:solidFill>
          </a:ln>
        </p:spPr>
        <p:txBody>
          <a:bodyPr>
            <a:normAutofit/>
          </a:bodyPr>
          <a:lstStyle/>
          <a:p>
            <a:r>
              <a:rPr lang="fr-FR" sz="3600" b="1" dirty="0" smtClean="0"/>
              <a:t>Spécificités de la santé de l’enfant</a:t>
            </a:r>
            <a:endParaRPr lang="fr-FR" sz="3600" b="1" dirty="0"/>
          </a:p>
        </p:txBody>
      </p:sp>
      <p:sp>
        <p:nvSpPr>
          <p:cNvPr id="3" name="Espace réservé du contenu 2"/>
          <p:cNvSpPr>
            <a:spLocks noGrp="1"/>
          </p:cNvSpPr>
          <p:nvPr>
            <p:ph idx="1"/>
          </p:nvPr>
        </p:nvSpPr>
        <p:spPr>
          <a:xfrm>
            <a:off x="107504" y="1412776"/>
            <a:ext cx="8928992" cy="4525963"/>
          </a:xfrm>
        </p:spPr>
        <p:txBody>
          <a:bodyPr>
            <a:noAutofit/>
          </a:bodyPr>
          <a:lstStyle/>
          <a:p>
            <a:pPr marL="0" indent="0">
              <a:buNone/>
            </a:pPr>
            <a:r>
              <a:rPr lang="fr-FR" sz="2800" b="1" dirty="0" smtClean="0"/>
              <a:t>L’enfant sujet et non objet, un projet d’adulte</a:t>
            </a:r>
          </a:p>
          <a:p>
            <a:pPr lvl="1"/>
            <a:r>
              <a:rPr lang="fr-FR" sz="2400" dirty="0" smtClean="0"/>
              <a:t>Connaître et faire reconnaître </a:t>
            </a:r>
            <a:r>
              <a:rPr lang="fr-FR" sz="2400" b="1" dirty="0" smtClean="0"/>
              <a:t>ses droits</a:t>
            </a:r>
            <a:r>
              <a:rPr lang="fr-FR" sz="2400" dirty="0" smtClean="0"/>
              <a:t>: CIDE (</a:t>
            </a:r>
            <a:r>
              <a:rPr lang="fr-FR" sz="2000" dirty="0" smtClean="0"/>
              <a:t>ONU</a:t>
            </a:r>
            <a:r>
              <a:rPr lang="fr-FR" sz="2400" dirty="0" smtClean="0"/>
              <a:t> 1989), signée par la France en novembre 1990</a:t>
            </a:r>
          </a:p>
          <a:p>
            <a:pPr lvl="1"/>
            <a:r>
              <a:rPr lang="fr-FR" sz="2400" b="1" dirty="0" smtClean="0"/>
              <a:t>Tenir compte de sa fragilité </a:t>
            </a:r>
            <a:r>
              <a:rPr lang="fr-FR" sz="2400" dirty="0" smtClean="0"/>
              <a:t>: être en développement, nécessité d’une prise en charge globale, prévention, promotion de la santé et soins : domaines sanitaire, médico-social et social</a:t>
            </a:r>
          </a:p>
          <a:p>
            <a:pPr lvl="1"/>
            <a:r>
              <a:rPr lang="fr-FR" sz="2400" b="1" dirty="0" smtClean="0"/>
              <a:t>Pas d’unité de lieu </a:t>
            </a:r>
            <a:r>
              <a:rPr lang="fr-FR" sz="2400" dirty="0" smtClean="0"/>
              <a:t>: famille, école, environnement</a:t>
            </a:r>
          </a:p>
          <a:p>
            <a:pPr lvl="1"/>
            <a:r>
              <a:rPr lang="fr-FR" sz="2400" b="1" dirty="0" smtClean="0"/>
              <a:t>Pas d’unité de temps </a:t>
            </a:r>
            <a:r>
              <a:rPr lang="fr-FR" sz="2400" dirty="0" smtClean="0"/>
              <a:t>: 0 à 18-25 ans</a:t>
            </a:r>
          </a:p>
          <a:p>
            <a:pPr lvl="1"/>
            <a:r>
              <a:rPr lang="fr-FR" sz="2400" b="1" dirty="0" smtClean="0"/>
              <a:t>Pas d’unité d’action </a:t>
            </a:r>
            <a:r>
              <a:rPr lang="fr-FR" sz="2400" dirty="0" smtClean="0"/>
              <a:t>: vision à la fois verticale et transversale, multiplicité des professionnels</a:t>
            </a:r>
          </a:p>
          <a:p>
            <a:pPr marL="457200" lvl="1" indent="0">
              <a:buNone/>
            </a:pPr>
            <a:r>
              <a:rPr lang="fr-FR" sz="2400" dirty="0" smtClean="0"/>
              <a:t>→ </a:t>
            </a:r>
            <a:r>
              <a:rPr lang="fr-FR" sz="2400" b="1" dirty="0" smtClean="0">
                <a:solidFill>
                  <a:srgbClr val="FF0000"/>
                </a:solidFill>
              </a:rPr>
              <a:t>Responsabilité</a:t>
            </a:r>
            <a:r>
              <a:rPr lang="fr-FR" sz="2400" dirty="0" smtClean="0"/>
              <a:t> : parents (géniteurs ou non), Etat, acteurs de terrain</a:t>
            </a:r>
          </a:p>
        </p:txBody>
      </p:sp>
      <p:sp>
        <p:nvSpPr>
          <p:cNvPr id="5" name="Espace réservé du numéro de diapositive 4"/>
          <p:cNvSpPr>
            <a:spLocks noGrp="1"/>
          </p:cNvSpPr>
          <p:nvPr>
            <p:ph type="sldNum" sz="quarter" idx="12"/>
          </p:nvPr>
        </p:nvSpPr>
        <p:spPr/>
        <p:txBody>
          <a:bodyPr/>
          <a:lstStyle/>
          <a:p>
            <a:fld id="{C5908194-849B-407F-B3DA-AED81DED57C2}" type="slidenum">
              <a:rPr lang="fr-FR" smtClean="0"/>
              <a:t>4</a:t>
            </a:fld>
            <a:endParaRPr lang="fr-FR"/>
          </a:p>
        </p:txBody>
      </p:sp>
    </p:spTree>
    <p:extLst>
      <p:ext uri="{BB962C8B-B14F-4D97-AF65-F5344CB8AC3E}">
        <p14:creationId xmlns:p14="http://schemas.microsoft.com/office/powerpoint/2010/main" val="110420325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1584176"/>
          </a:xfrm>
          <a:solidFill>
            <a:schemeClr val="accent3">
              <a:lumMod val="40000"/>
              <a:lumOff val="60000"/>
            </a:schemeClr>
          </a:solidFill>
          <a:ln w="19050">
            <a:solidFill>
              <a:schemeClr val="tx1"/>
            </a:solidFill>
          </a:ln>
        </p:spPr>
        <p:txBody>
          <a:bodyPr>
            <a:noAutofit/>
          </a:bodyPr>
          <a:lstStyle/>
          <a:p>
            <a:r>
              <a:rPr lang="fr-FR" sz="3200" b="1" dirty="0" smtClean="0"/>
              <a:t>Ouvrir les portes de l’école pour redynamiser le dialogue avec les parents (Ministère de l’Education Nationale, 2018)</a:t>
            </a:r>
            <a:endParaRPr lang="fr-FR" sz="3200" b="1" dirty="0"/>
          </a:p>
        </p:txBody>
      </p:sp>
      <p:sp>
        <p:nvSpPr>
          <p:cNvPr id="3" name="Espace réservé du contenu 2"/>
          <p:cNvSpPr>
            <a:spLocks noGrp="1"/>
          </p:cNvSpPr>
          <p:nvPr>
            <p:ph idx="1"/>
          </p:nvPr>
        </p:nvSpPr>
        <p:spPr>
          <a:xfrm>
            <a:off x="457200" y="2071389"/>
            <a:ext cx="8229600" cy="4525963"/>
          </a:xfrm>
        </p:spPr>
        <p:txBody>
          <a:bodyPr>
            <a:normAutofit/>
          </a:bodyPr>
          <a:lstStyle/>
          <a:p>
            <a:pPr marL="0" indent="0">
              <a:buNone/>
            </a:pPr>
            <a:r>
              <a:rPr lang="fr-FR" sz="2800" b="1" dirty="0" smtClean="0">
                <a:solidFill>
                  <a:srgbClr val="FF0000"/>
                </a:solidFill>
              </a:rPr>
              <a:t>Les droits des parents d’élèves → leur rôle éducatif</a:t>
            </a:r>
          </a:p>
          <a:p>
            <a:pPr lvl="1"/>
            <a:r>
              <a:rPr lang="fr-FR" sz="2400" dirty="0" smtClean="0"/>
              <a:t>La « Mallette des parents »</a:t>
            </a:r>
          </a:p>
          <a:p>
            <a:pPr lvl="1"/>
            <a:r>
              <a:rPr lang="fr-FR" sz="2400" b="1" dirty="0" err="1" smtClean="0">
                <a:solidFill>
                  <a:srgbClr val="FF0000"/>
                </a:solidFill>
              </a:rPr>
              <a:t>Eduscol</a:t>
            </a:r>
            <a:r>
              <a:rPr lang="fr-FR" sz="2400" dirty="0" smtClean="0">
                <a:solidFill>
                  <a:srgbClr val="FF0000"/>
                </a:solidFill>
              </a:rPr>
              <a:t> </a:t>
            </a:r>
            <a:r>
              <a:rPr lang="fr-FR" sz="2400" dirty="0" smtClean="0"/>
              <a:t>: fonctionnement des établissements, rôle des parents ?</a:t>
            </a:r>
          </a:p>
          <a:p>
            <a:pPr lvl="1"/>
            <a:r>
              <a:rPr lang="fr-FR" sz="2400" dirty="0" smtClean="0"/>
              <a:t>Brochure : « L’exercice de l’autorité parentale en milieu scolaire »</a:t>
            </a:r>
          </a:p>
          <a:p>
            <a:pPr lvl="1"/>
            <a:r>
              <a:rPr lang="fr-FR" sz="2400" dirty="0" smtClean="0"/>
              <a:t>Suivi en ligne de la scolarité par les parents </a:t>
            </a:r>
          </a:p>
          <a:p>
            <a:pPr lvl="1"/>
            <a:r>
              <a:rPr lang="fr-FR" sz="2400" dirty="0" smtClean="0"/>
              <a:t>Echanges, associations… </a:t>
            </a:r>
            <a:r>
              <a:rPr lang="fr-FR" sz="2400" dirty="0"/>
              <a:t>→</a:t>
            </a:r>
            <a:r>
              <a:rPr lang="fr-FR" sz="2400" dirty="0" smtClean="0"/>
              <a:t> représentation des parents en milieu scolaire ?</a:t>
            </a:r>
            <a:endParaRPr lang="fr-FR" sz="2400" dirty="0"/>
          </a:p>
          <a:p>
            <a:endParaRPr lang="fr-FR" sz="2800" dirty="0" smtClean="0"/>
          </a:p>
          <a:p>
            <a:pPr lvl="1"/>
            <a:endParaRPr lang="fr-FR" sz="2400"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40</a:t>
            </a:fld>
            <a:endParaRPr lang="fr-FR"/>
          </a:p>
        </p:txBody>
      </p:sp>
    </p:spTree>
    <p:extLst>
      <p:ext uri="{BB962C8B-B14F-4D97-AF65-F5344CB8AC3E}">
        <p14:creationId xmlns:p14="http://schemas.microsoft.com/office/powerpoint/2010/main" val="1776750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782960"/>
          </a:xfrm>
          <a:solidFill>
            <a:schemeClr val="accent3">
              <a:lumMod val="40000"/>
              <a:lumOff val="60000"/>
            </a:schemeClr>
          </a:solidFill>
          <a:ln w="19050">
            <a:solidFill>
              <a:schemeClr val="tx1"/>
            </a:solidFill>
          </a:ln>
        </p:spPr>
        <p:txBody>
          <a:bodyPr>
            <a:normAutofit/>
          </a:bodyPr>
          <a:lstStyle/>
          <a:p>
            <a:r>
              <a:rPr lang="fr-FR" sz="3600" b="1" dirty="0" err="1" smtClean="0"/>
              <a:t>Eduscol</a:t>
            </a:r>
            <a:r>
              <a:rPr lang="fr-FR" sz="3600" b="1" dirty="0" smtClean="0"/>
              <a:t> → Parentalité</a:t>
            </a:r>
            <a:endParaRPr lang="fr-FR" sz="3600" b="1" dirty="0"/>
          </a:p>
        </p:txBody>
      </p:sp>
      <p:sp>
        <p:nvSpPr>
          <p:cNvPr id="3" name="Espace réservé du contenu 2"/>
          <p:cNvSpPr>
            <a:spLocks noGrp="1"/>
          </p:cNvSpPr>
          <p:nvPr>
            <p:ph idx="1"/>
          </p:nvPr>
        </p:nvSpPr>
        <p:spPr>
          <a:xfrm>
            <a:off x="467544" y="1052736"/>
            <a:ext cx="8352928" cy="5760640"/>
          </a:xfrm>
        </p:spPr>
        <p:txBody>
          <a:bodyPr>
            <a:normAutofit fontScale="85000" lnSpcReduction="20000"/>
          </a:bodyPr>
          <a:lstStyle/>
          <a:p>
            <a:pPr marL="0" indent="0">
              <a:buNone/>
            </a:pPr>
            <a:r>
              <a:rPr lang="fr-FR" b="1" dirty="0" smtClean="0">
                <a:solidFill>
                  <a:srgbClr val="FF0000"/>
                </a:solidFill>
              </a:rPr>
              <a:t>1. Soutien à la parentalité</a:t>
            </a:r>
          </a:p>
          <a:p>
            <a:pPr lvl="1"/>
            <a:r>
              <a:rPr lang="fr-FR" dirty="0" smtClean="0"/>
              <a:t>Dispositifs institutionnels de soutien à la parentalité</a:t>
            </a:r>
          </a:p>
          <a:p>
            <a:pPr lvl="2"/>
            <a:r>
              <a:rPr lang="fr-FR" dirty="0" smtClean="0"/>
              <a:t>Réseaux d’Ecoute d’Appui et d’Accompagnement des Parents (REAAP)</a:t>
            </a:r>
          </a:p>
          <a:p>
            <a:pPr lvl="2"/>
            <a:r>
              <a:rPr lang="fr-FR" dirty="0" smtClean="0"/>
              <a:t>Contrat Local d’Accompagnement à la Scolarité (CLAS)</a:t>
            </a:r>
          </a:p>
          <a:p>
            <a:pPr lvl="2"/>
            <a:r>
              <a:rPr lang="fr-FR" dirty="0" smtClean="0"/>
              <a:t>Dispositifs de Réussite Educative (DRE)</a:t>
            </a:r>
          </a:p>
          <a:p>
            <a:pPr lvl="2"/>
            <a:r>
              <a:rPr lang="fr-FR" dirty="0" smtClean="0"/>
              <a:t>Actions en partenariat :</a:t>
            </a:r>
          </a:p>
          <a:p>
            <a:pPr lvl="3"/>
            <a:r>
              <a:rPr lang="fr-FR" sz="2400" dirty="0" smtClean="0"/>
              <a:t>ARS</a:t>
            </a:r>
          </a:p>
          <a:p>
            <a:pPr lvl="3"/>
            <a:r>
              <a:rPr lang="fr-FR" sz="2400" dirty="0" smtClean="0"/>
              <a:t>Fédération Nationale des Ecoles des Parents et des Educateurs </a:t>
            </a:r>
          </a:p>
          <a:p>
            <a:pPr lvl="3"/>
            <a:r>
              <a:rPr lang="fr-FR" sz="2400" dirty="0" smtClean="0"/>
              <a:t>ATD Quart Monde</a:t>
            </a:r>
          </a:p>
          <a:p>
            <a:pPr lvl="3"/>
            <a:r>
              <a:rPr lang="fr-FR" sz="2400" dirty="0" smtClean="0"/>
              <a:t>Universités populaires des parents</a:t>
            </a:r>
          </a:p>
          <a:p>
            <a:pPr marL="0" indent="0">
              <a:buNone/>
            </a:pPr>
            <a:r>
              <a:rPr lang="fr-FR" b="1" dirty="0">
                <a:solidFill>
                  <a:srgbClr val="FF0000"/>
                </a:solidFill>
              </a:rPr>
              <a:t>2. Exercice de l’autorité parentale</a:t>
            </a:r>
          </a:p>
          <a:p>
            <a:pPr marL="0" indent="0">
              <a:buNone/>
            </a:pPr>
            <a:r>
              <a:rPr lang="fr-FR" b="1" dirty="0">
                <a:solidFill>
                  <a:srgbClr val="FF0000"/>
                </a:solidFill>
              </a:rPr>
              <a:t>3. Espaces </a:t>
            </a:r>
            <a:r>
              <a:rPr lang="fr-FR" b="1" dirty="0" smtClean="0">
                <a:solidFill>
                  <a:srgbClr val="FF0000"/>
                </a:solidFill>
              </a:rPr>
              <a:t>parents</a:t>
            </a:r>
          </a:p>
          <a:p>
            <a:pPr marL="0" indent="0">
              <a:buNone/>
            </a:pPr>
            <a:endParaRPr lang="fr-FR" dirty="0" smtClean="0"/>
          </a:p>
          <a:p>
            <a:pPr marL="0" indent="0">
              <a:buNone/>
            </a:pPr>
            <a:r>
              <a:rPr lang="fr-FR" b="1" i="1" dirty="0" smtClean="0"/>
              <a:t>Remarque : </a:t>
            </a:r>
            <a:br>
              <a:rPr lang="fr-FR" b="1" i="1" dirty="0" smtClean="0"/>
            </a:br>
            <a:r>
              <a:rPr lang="fr-FR" b="1" i="1" dirty="0" smtClean="0"/>
              <a:t>Quel fonctionnement réel ? Quelle évaluation ? </a:t>
            </a:r>
            <a:endParaRPr lang="fr-FR" b="1" dirty="0" smtClean="0"/>
          </a:p>
          <a:p>
            <a:pPr lvl="2"/>
            <a:endParaRPr lang="fr-FR"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41</a:t>
            </a:fld>
            <a:endParaRPr lang="fr-FR"/>
          </a:p>
        </p:txBody>
      </p:sp>
    </p:spTree>
    <p:extLst>
      <p:ext uri="{BB962C8B-B14F-4D97-AF65-F5344CB8AC3E}">
        <p14:creationId xmlns:p14="http://schemas.microsoft.com/office/powerpoint/2010/main" val="211945338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926976"/>
          </a:xfrm>
          <a:solidFill>
            <a:schemeClr val="accent3">
              <a:lumMod val="40000"/>
              <a:lumOff val="60000"/>
            </a:schemeClr>
          </a:solidFill>
          <a:ln w="19050">
            <a:solidFill>
              <a:schemeClr val="tx1"/>
            </a:solidFill>
          </a:ln>
        </p:spPr>
        <p:txBody>
          <a:bodyPr>
            <a:noAutofit/>
          </a:bodyPr>
          <a:lstStyle/>
          <a:p>
            <a:r>
              <a:rPr lang="fr-FR" sz="2400" b="1" dirty="0" smtClean="0"/>
              <a:t>Compétences psycho-sociales (OMS, 2001)</a:t>
            </a:r>
            <a:r>
              <a:rPr lang="fr-FR" sz="2400" b="1" baseline="-25000" dirty="0" smtClean="0"/>
              <a:t>1</a:t>
            </a:r>
            <a:r>
              <a:rPr lang="fr-FR" sz="2400" b="1" dirty="0" smtClean="0"/>
              <a:t/>
            </a:r>
            <a:br>
              <a:rPr lang="fr-FR" sz="2400" b="1" dirty="0" smtClean="0"/>
            </a:br>
            <a:r>
              <a:rPr lang="fr-FR" sz="2400" b="1" dirty="0" smtClean="0"/>
              <a:t>Composante essentielle de la promotion de la santé</a:t>
            </a:r>
            <a:endParaRPr lang="fr-FR" sz="2400" b="1" dirty="0"/>
          </a:p>
        </p:txBody>
      </p:sp>
      <p:sp>
        <p:nvSpPr>
          <p:cNvPr id="3" name="Espace réservé du contenu 2"/>
          <p:cNvSpPr>
            <a:spLocks noGrp="1"/>
          </p:cNvSpPr>
          <p:nvPr>
            <p:ph idx="1"/>
          </p:nvPr>
        </p:nvSpPr>
        <p:spPr>
          <a:xfrm>
            <a:off x="457200" y="1196752"/>
            <a:ext cx="8229600" cy="5472608"/>
          </a:xfrm>
        </p:spPr>
        <p:txBody>
          <a:bodyPr>
            <a:normAutofit fontScale="85000" lnSpcReduction="20000"/>
          </a:bodyPr>
          <a:lstStyle/>
          <a:p>
            <a:pPr marL="0" indent="0">
              <a:buNone/>
            </a:pPr>
            <a:r>
              <a:rPr lang="fr-FR" b="1" dirty="0" smtClean="0">
                <a:solidFill>
                  <a:srgbClr val="FF0000"/>
                </a:solidFill>
              </a:rPr>
              <a:t>Définition</a:t>
            </a:r>
          </a:p>
          <a:p>
            <a:pPr lvl="1"/>
            <a:r>
              <a:rPr lang="fr-FR" dirty="0" smtClean="0"/>
              <a:t>Processus d’acquisition d’aptitudes et de compétences à reconnaître et gérer des émotions</a:t>
            </a:r>
          </a:p>
          <a:p>
            <a:pPr lvl="1"/>
            <a:r>
              <a:rPr lang="fr-FR" dirty="0" smtClean="0"/>
              <a:t>Capacité à répondre avec efficacité aux exigences et aux épreuves de la vie quotidienne</a:t>
            </a:r>
          </a:p>
          <a:p>
            <a:pPr lvl="1"/>
            <a:r>
              <a:rPr lang="fr-FR" dirty="0" smtClean="0"/>
              <a:t>Rôle du soutien à la parentalité en lien entre parents et environnement communautaire (école)</a:t>
            </a:r>
          </a:p>
          <a:p>
            <a:pPr lvl="1"/>
            <a:r>
              <a:rPr lang="fr-FR" dirty="0" smtClean="0"/>
              <a:t>3 champs : </a:t>
            </a:r>
          </a:p>
          <a:p>
            <a:pPr lvl="2"/>
            <a:r>
              <a:rPr lang="fr-FR" dirty="0" smtClean="0"/>
              <a:t>Compétences sociales : communication, négociation, coopération, persuasion, empathie…</a:t>
            </a:r>
          </a:p>
          <a:p>
            <a:pPr lvl="2"/>
            <a:r>
              <a:rPr lang="fr-FR" dirty="0" smtClean="0"/>
              <a:t>Compétences cognitives : identification des informations pertinentes, prise de décisions responsables, pensée critique…</a:t>
            </a:r>
          </a:p>
          <a:p>
            <a:pPr lvl="2"/>
            <a:r>
              <a:rPr lang="fr-FR" dirty="0" smtClean="0"/>
              <a:t>Compétences émotionnelles : gestion de la colère, de l’anxiété, du stress, estime de soi</a:t>
            </a:r>
          </a:p>
          <a:p>
            <a:pPr lvl="1"/>
            <a:r>
              <a:rPr lang="fr-FR" dirty="0"/>
              <a:t>Rôle des </a:t>
            </a:r>
            <a:r>
              <a:rPr lang="fr-FR" dirty="0" err="1"/>
              <a:t>IReps</a:t>
            </a:r>
            <a:r>
              <a:rPr lang="fr-FR" dirty="0"/>
              <a:t> et Codes : programmes, lien parents/enfant, rôle des enseignants, psychologues, éducateurs, travailleurs sociaux</a:t>
            </a:r>
          </a:p>
          <a:p>
            <a:pPr lvl="1"/>
            <a:endParaRPr lang="fr-FR" dirty="0" smtClean="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42</a:t>
            </a:fld>
            <a:endParaRPr lang="fr-FR"/>
          </a:p>
        </p:txBody>
      </p:sp>
    </p:spTree>
    <p:extLst>
      <p:ext uri="{BB962C8B-B14F-4D97-AF65-F5344CB8AC3E}">
        <p14:creationId xmlns:p14="http://schemas.microsoft.com/office/powerpoint/2010/main" val="118235456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648072"/>
          </a:xfrm>
        </p:spPr>
        <p:txBody>
          <a:bodyPr>
            <a:normAutofit fontScale="90000"/>
          </a:bodyPr>
          <a:lstStyle/>
          <a:p>
            <a:r>
              <a:rPr lang="fr-FR" sz="4000" b="1" dirty="0" smtClean="0"/>
              <a:t>Plan</a:t>
            </a:r>
            <a:endParaRPr lang="fr-FR" b="1" dirty="0">
              <a:solidFill>
                <a:srgbClr val="FF0000"/>
              </a:solidFill>
            </a:endParaRPr>
          </a:p>
        </p:txBody>
      </p:sp>
      <p:sp>
        <p:nvSpPr>
          <p:cNvPr id="3" name="Espace réservé du contenu 2"/>
          <p:cNvSpPr>
            <a:spLocks noGrp="1"/>
          </p:cNvSpPr>
          <p:nvPr>
            <p:ph idx="1"/>
          </p:nvPr>
        </p:nvSpPr>
        <p:spPr>
          <a:xfrm>
            <a:off x="457200" y="1340768"/>
            <a:ext cx="8229600" cy="5400600"/>
          </a:xfrm>
        </p:spPr>
        <p:txBody>
          <a:bodyPr>
            <a:normAutofit/>
          </a:bodyPr>
          <a:lstStyle/>
          <a:p>
            <a:pPr marL="514350" indent="-514350">
              <a:buFont typeface="+mj-lt"/>
              <a:buAutoNum type="arabicPeriod"/>
            </a:pPr>
            <a:r>
              <a:rPr lang="fr-FR" dirty="0" smtClean="0"/>
              <a:t>Concept de parentalité, de soutien et d’accompagnement </a:t>
            </a:r>
            <a:endParaRPr lang="fr-FR" dirty="0"/>
          </a:p>
          <a:p>
            <a:pPr marL="514350" indent="-514350">
              <a:buFont typeface="+mj-lt"/>
              <a:buAutoNum type="arabicPeriod"/>
            </a:pPr>
            <a:r>
              <a:rPr lang="fr-FR" dirty="0" smtClean="0"/>
              <a:t>Structures, acteurs, dispositifs, formation</a:t>
            </a:r>
          </a:p>
          <a:p>
            <a:pPr marL="514350" indent="-514350">
              <a:buFont typeface="+mj-lt"/>
              <a:buAutoNum type="arabicPeriod"/>
            </a:pPr>
            <a:r>
              <a:rPr lang="fr-FR" dirty="0"/>
              <a:t>Intégration du soutien à la parentalité dans la politique de prévention et promotion de la santé de l’enfant et de l’adolescent</a:t>
            </a:r>
          </a:p>
          <a:p>
            <a:pPr marL="514350" indent="-514350">
              <a:buFont typeface="+mj-lt"/>
              <a:buAutoNum type="arabicPeriod"/>
            </a:pPr>
            <a:r>
              <a:rPr lang="fr-FR" b="1" dirty="0" smtClean="0">
                <a:solidFill>
                  <a:srgbClr val="FF0000"/>
                </a:solidFill>
              </a:rPr>
              <a:t>Contexte </a:t>
            </a:r>
            <a:r>
              <a:rPr lang="fr-FR" b="1" dirty="0">
                <a:solidFill>
                  <a:srgbClr val="FF0000"/>
                </a:solidFill>
              </a:rPr>
              <a:t>politique </a:t>
            </a:r>
            <a:r>
              <a:rPr lang="fr-FR" b="1" dirty="0" smtClean="0">
                <a:solidFill>
                  <a:srgbClr val="FF0000"/>
                </a:solidFill>
              </a:rPr>
              <a:t>actuel</a:t>
            </a:r>
          </a:p>
          <a:p>
            <a:endParaRPr lang="fr-FR"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43</a:t>
            </a:fld>
            <a:endParaRPr lang="fr-FR"/>
          </a:p>
        </p:txBody>
      </p:sp>
    </p:spTree>
    <p:extLst>
      <p:ext uri="{BB962C8B-B14F-4D97-AF65-F5344CB8AC3E}">
        <p14:creationId xmlns:p14="http://schemas.microsoft.com/office/powerpoint/2010/main" val="396726497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1143000"/>
          </a:xfrm>
        </p:spPr>
        <p:txBody>
          <a:bodyPr>
            <a:normAutofit/>
          </a:bodyPr>
          <a:lstStyle/>
          <a:p>
            <a:r>
              <a:rPr lang="fr-FR" sz="3600" dirty="0" smtClean="0"/>
              <a:t>Des questions persistent…</a:t>
            </a:r>
            <a:endParaRPr lang="fr-FR" sz="3600" dirty="0"/>
          </a:p>
        </p:txBody>
      </p:sp>
      <p:sp>
        <p:nvSpPr>
          <p:cNvPr id="3" name="Espace réservé du contenu 2"/>
          <p:cNvSpPr>
            <a:spLocks noGrp="1"/>
          </p:cNvSpPr>
          <p:nvPr>
            <p:ph idx="1"/>
          </p:nvPr>
        </p:nvSpPr>
        <p:spPr>
          <a:xfrm>
            <a:off x="457200" y="1600200"/>
            <a:ext cx="8229600" cy="5069160"/>
          </a:xfrm>
        </p:spPr>
        <p:txBody>
          <a:bodyPr>
            <a:normAutofit fontScale="70000" lnSpcReduction="20000"/>
          </a:bodyPr>
          <a:lstStyle/>
          <a:p>
            <a:r>
              <a:rPr lang="fr-FR" dirty="0" smtClean="0"/>
              <a:t>Eclatement des responsabilités</a:t>
            </a:r>
          </a:p>
          <a:p>
            <a:r>
              <a:rPr lang="fr-FR" dirty="0" smtClean="0"/>
              <a:t>Cloisonnement des acteurs</a:t>
            </a:r>
          </a:p>
          <a:p>
            <a:r>
              <a:rPr lang="fr-FR" dirty="0" smtClean="0"/>
              <a:t>Hétérogénéité/démographie, géographie, politiques locales, choix des thématiques et méthodologie</a:t>
            </a:r>
          </a:p>
          <a:p>
            <a:r>
              <a:rPr lang="fr-FR" dirty="0" smtClean="0"/>
              <a:t>Formation des acteurs publics et privés : globale ou ciblée, initiale+/-continue, parcellaire, réduite, absente</a:t>
            </a:r>
          </a:p>
          <a:p>
            <a:r>
              <a:rPr lang="fr-FR" dirty="0" smtClean="0"/>
              <a:t>Devenir de la PMI, de la Santé scolaire (un seul ministère ?)</a:t>
            </a:r>
          </a:p>
          <a:p>
            <a:r>
              <a:rPr lang="fr-FR" dirty="0" smtClean="0"/>
              <a:t>Place des pédiatres selon leur lieu d’exercice, leur nombre, leur disponibilité, leur formation spécifique</a:t>
            </a:r>
          </a:p>
          <a:p>
            <a:r>
              <a:rPr lang="fr-FR" dirty="0" smtClean="0"/>
              <a:t>Qualité </a:t>
            </a:r>
            <a:r>
              <a:rPr lang="fr-FR" dirty="0"/>
              <a:t>méthodologique, </a:t>
            </a:r>
            <a:r>
              <a:rPr lang="fr-FR" dirty="0" smtClean="0"/>
              <a:t>évaluation des dispositifs et programmes, leurs évaluations, leur </a:t>
            </a:r>
            <a:r>
              <a:rPr lang="fr-FR" dirty="0"/>
              <a:t>rapport </a:t>
            </a:r>
            <a:r>
              <a:rPr lang="fr-FR" dirty="0" smtClean="0"/>
              <a:t>bénéfices/coûts</a:t>
            </a:r>
          </a:p>
          <a:p>
            <a:r>
              <a:rPr lang="fr-FR" dirty="0" smtClean="0"/>
              <a:t>Financements</a:t>
            </a:r>
          </a:p>
          <a:p>
            <a:endParaRPr lang="fr-FR" dirty="0" smtClean="0"/>
          </a:p>
          <a:p>
            <a:pPr marL="457200" lvl="1" indent="0">
              <a:buNone/>
            </a:pPr>
            <a:r>
              <a:rPr lang="fr-FR" sz="3100" dirty="0" smtClean="0"/>
              <a:t>Rappel : « les </a:t>
            </a:r>
            <a:r>
              <a:rPr lang="fr-FR" sz="3100" dirty="0"/>
              <a:t>consultations de bonne santé sont parmi les plus longues, les plus difficiles, les moins valorisantes et les moins payées des actes </a:t>
            </a:r>
            <a:r>
              <a:rPr lang="fr-FR" sz="3100" dirty="0" smtClean="0"/>
              <a:t>pédiatriques » (P. Royer, 1981)</a:t>
            </a:r>
            <a:endParaRPr lang="fr-FR" sz="3100" dirty="0"/>
          </a:p>
          <a:p>
            <a:endParaRPr lang="fr-FR" dirty="0"/>
          </a:p>
          <a:p>
            <a:endParaRPr lang="fr-FR"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44</a:t>
            </a:fld>
            <a:endParaRPr lang="fr-FR"/>
          </a:p>
        </p:txBody>
      </p:sp>
    </p:spTree>
    <p:extLst>
      <p:ext uri="{BB962C8B-B14F-4D97-AF65-F5344CB8AC3E}">
        <p14:creationId xmlns:p14="http://schemas.microsoft.com/office/powerpoint/2010/main" val="77389738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1143000"/>
          </a:xfrm>
        </p:spPr>
        <p:txBody>
          <a:bodyPr>
            <a:normAutofit/>
          </a:bodyPr>
          <a:lstStyle/>
          <a:p>
            <a:r>
              <a:rPr lang="fr-FR" sz="3600" dirty="0" smtClean="0"/>
              <a:t>…et sur le sens à donner à…</a:t>
            </a:r>
            <a:endParaRPr lang="fr-FR" sz="3600" dirty="0"/>
          </a:p>
        </p:txBody>
      </p:sp>
      <p:sp>
        <p:nvSpPr>
          <p:cNvPr id="3" name="Espace réservé du contenu 2"/>
          <p:cNvSpPr>
            <a:spLocks noGrp="1"/>
          </p:cNvSpPr>
          <p:nvPr>
            <p:ph idx="1"/>
          </p:nvPr>
        </p:nvSpPr>
        <p:spPr>
          <a:xfrm>
            <a:off x="457200" y="1340768"/>
            <a:ext cx="8435280" cy="5328592"/>
          </a:xfrm>
        </p:spPr>
        <p:txBody>
          <a:bodyPr>
            <a:normAutofit fontScale="77500" lnSpcReduction="20000"/>
          </a:bodyPr>
          <a:lstStyle/>
          <a:p>
            <a:r>
              <a:rPr lang="fr-FR" dirty="0" smtClean="0"/>
              <a:t>Concept même de parentalité : caractère +/- normatif, universalisme, proportionné ou non ?</a:t>
            </a:r>
          </a:p>
          <a:p>
            <a:r>
              <a:rPr lang="fr-FR" dirty="0" smtClean="0"/>
              <a:t>Méconnaissance des Droits de l’Enfant et des recommandations issues des rapports annuels (France) </a:t>
            </a:r>
            <a:r>
              <a:rPr lang="fr-FR" dirty="0"/>
              <a:t>et </a:t>
            </a:r>
            <a:r>
              <a:rPr lang="fr-FR" dirty="0" smtClean="0"/>
              <a:t>quinquennaux (ONU) </a:t>
            </a:r>
          </a:p>
          <a:p>
            <a:r>
              <a:rPr lang="fr-FR" dirty="0" smtClean="0"/>
              <a:t>Distinction, ou lien avec les textes réglementaires sur la protection de l’enfance ?</a:t>
            </a:r>
          </a:p>
          <a:p>
            <a:r>
              <a:rPr lang="fr-FR" dirty="0" smtClean="0"/>
              <a:t>Nombreux champs non couvert hors petite enfance </a:t>
            </a:r>
          </a:p>
          <a:p>
            <a:r>
              <a:rPr lang="fr-FR" dirty="0" smtClean="0"/>
              <a:t>Conception des programmes à préciser : </a:t>
            </a:r>
          </a:p>
          <a:p>
            <a:pPr lvl="1"/>
            <a:r>
              <a:rPr lang="fr-FR" dirty="0" smtClean="0"/>
              <a:t>Choix des thématiques, reposant sur données épidémiologiques ?</a:t>
            </a:r>
          </a:p>
          <a:p>
            <a:pPr lvl="1"/>
            <a:r>
              <a:rPr lang="fr-FR" dirty="0" smtClean="0"/>
              <a:t>Structures responsables, acteurs, méthodologie, évaluation, publications</a:t>
            </a:r>
          </a:p>
          <a:p>
            <a:r>
              <a:rPr lang="fr-FR" dirty="0" smtClean="0"/>
              <a:t>Contribution à l’ouverture européenne </a:t>
            </a:r>
          </a:p>
          <a:p>
            <a:r>
              <a:rPr lang="fr-FR" dirty="0" smtClean="0"/>
              <a:t>« Les enfants laissés pour compte », UNICEF (2010) </a:t>
            </a:r>
            <a:br>
              <a:rPr lang="fr-FR" dirty="0" smtClean="0"/>
            </a:br>
            <a:r>
              <a:rPr lang="fr-FR" dirty="0" smtClean="0"/>
              <a:t>« Les enfants peuvent bien attendre », UNICEF (2015)</a:t>
            </a:r>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45</a:t>
            </a:fld>
            <a:endParaRPr lang="fr-FR"/>
          </a:p>
        </p:txBody>
      </p:sp>
    </p:spTree>
    <p:extLst>
      <p:ext uri="{BB962C8B-B14F-4D97-AF65-F5344CB8AC3E}">
        <p14:creationId xmlns:p14="http://schemas.microsoft.com/office/powerpoint/2010/main" val="231846922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926976"/>
          </a:xfrm>
        </p:spPr>
        <p:txBody>
          <a:bodyPr>
            <a:normAutofit/>
          </a:bodyPr>
          <a:lstStyle/>
          <a:p>
            <a:r>
              <a:rPr lang="fr-FR" sz="3600" dirty="0" smtClean="0"/>
              <a:t>Propositions de réponses à ce constat</a:t>
            </a:r>
            <a:endParaRPr lang="fr-FR" sz="3600" b="1" i="1" dirty="0"/>
          </a:p>
        </p:txBody>
      </p:sp>
      <p:sp>
        <p:nvSpPr>
          <p:cNvPr id="3" name="Espace réservé du contenu 2"/>
          <p:cNvSpPr>
            <a:spLocks noGrp="1"/>
          </p:cNvSpPr>
          <p:nvPr>
            <p:ph idx="1"/>
          </p:nvPr>
        </p:nvSpPr>
        <p:spPr>
          <a:xfrm>
            <a:off x="457200" y="1196752"/>
            <a:ext cx="8229600" cy="5544616"/>
          </a:xfrm>
        </p:spPr>
        <p:txBody>
          <a:bodyPr>
            <a:normAutofit fontScale="85000" lnSpcReduction="10000"/>
          </a:bodyPr>
          <a:lstStyle/>
          <a:p>
            <a:r>
              <a:rPr lang="fr-FR" sz="3000" b="1" dirty="0" smtClean="0">
                <a:solidFill>
                  <a:srgbClr val="FF0000"/>
                </a:solidFill>
              </a:rPr>
              <a:t>Axe stratégique</a:t>
            </a:r>
          </a:p>
          <a:p>
            <a:pPr marL="457200" lvl="1" indent="0">
              <a:buNone/>
            </a:pPr>
            <a:r>
              <a:rPr lang="fr-FR" sz="2600" dirty="0" smtClean="0"/>
              <a:t>Il </a:t>
            </a:r>
            <a:r>
              <a:rPr lang="fr-FR" sz="2600" dirty="0"/>
              <a:t>est impératif d’adopter une politique globale de santé publique de l’enfant et de </a:t>
            </a:r>
            <a:r>
              <a:rPr lang="fr-FR" sz="2600" dirty="0" smtClean="0"/>
              <a:t>l’ado, </a:t>
            </a:r>
            <a:r>
              <a:rPr lang="fr-FR" sz="2600" dirty="0"/>
              <a:t>incluant le soutien à la parentalité, évitant par son caractère interdisciplinaire </a:t>
            </a:r>
            <a:r>
              <a:rPr lang="fr-FR" sz="2600" dirty="0" smtClean="0"/>
              <a:t>et interministériel </a:t>
            </a:r>
            <a:r>
              <a:rPr lang="fr-FR" sz="2600" dirty="0"/>
              <a:t>et par la formalisation des responsabilités (niveau national et décentralisé</a:t>
            </a:r>
            <a:r>
              <a:rPr lang="fr-FR" sz="2600" dirty="0" smtClean="0"/>
              <a:t>), </a:t>
            </a:r>
            <a:r>
              <a:rPr lang="fr-FR" sz="2600" dirty="0"/>
              <a:t>l’impact négatif </a:t>
            </a:r>
            <a:r>
              <a:rPr lang="fr-FR" sz="2600" dirty="0" smtClean="0"/>
              <a:t>lié au changement répétés des décideurs politiques et des acteurs de terrain… </a:t>
            </a:r>
            <a:r>
              <a:rPr lang="fr-FR" sz="2600" dirty="0"/>
              <a:t>différence essentielle avec le Canada et plusieurs pays </a:t>
            </a:r>
            <a:r>
              <a:rPr lang="fr-FR" sz="2600" dirty="0" smtClean="0"/>
              <a:t>européens</a:t>
            </a:r>
          </a:p>
          <a:p>
            <a:pPr lvl="3"/>
            <a:endParaRPr lang="fr-FR" dirty="0"/>
          </a:p>
          <a:p>
            <a:r>
              <a:rPr lang="fr-FR" sz="3000" b="1" dirty="0" smtClean="0">
                <a:solidFill>
                  <a:srgbClr val="FF0000"/>
                </a:solidFill>
              </a:rPr>
              <a:t>Objectif</a:t>
            </a:r>
          </a:p>
          <a:p>
            <a:pPr marL="457200" lvl="1" indent="0">
              <a:buNone/>
            </a:pPr>
            <a:r>
              <a:rPr lang="fr-FR" sz="2600" dirty="0" smtClean="0"/>
              <a:t>Promouvoir</a:t>
            </a:r>
            <a:r>
              <a:rPr lang="fr-FR" sz="2600" dirty="0"/>
              <a:t> </a:t>
            </a:r>
            <a:r>
              <a:rPr lang="fr-FR" sz="2600" dirty="0" smtClean="0"/>
              <a:t>l’activation d’une structure interministérielle pluridisciplinaire de la Santé de l’enfant responsable, dans une vision à la fois transversale verticale du suivi du développement de l’enfant dans son contexte familial et environnemental et en lien avec les professionnels ciblés sur l’ensemble des accidents potentiels de la vie (congénitaux ou acquis)</a:t>
            </a:r>
            <a:endParaRPr lang="fr-FR" sz="2600"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46</a:t>
            </a:fld>
            <a:endParaRPr lang="fr-FR"/>
          </a:p>
        </p:txBody>
      </p:sp>
    </p:spTree>
    <p:extLst>
      <p:ext uri="{BB962C8B-B14F-4D97-AF65-F5344CB8AC3E}">
        <p14:creationId xmlns:p14="http://schemas.microsoft.com/office/powerpoint/2010/main" val="165913322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792088"/>
          </a:xfrm>
        </p:spPr>
        <p:txBody>
          <a:bodyPr>
            <a:noAutofit/>
          </a:bodyPr>
          <a:lstStyle/>
          <a:p>
            <a:r>
              <a:rPr lang="fr-FR" sz="3600" dirty="0" smtClean="0"/>
              <a:t>Déclinaison </a:t>
            </a:r>
            <a:r>
              <a:rPr lang="fr-FR" sz="3600" dirty="0"/>
              <a:t>de cet </a:t>
            </a:r>
            <a:r>
              <a:rPr lang="fr-FR" sz="3600" dirty="0" smtClean="0"/>
              <a:t>objectif</a:t>
            </a:r>
            <a:endParaRPr lang="fr-FR" sz="3600" dirty="0"/>
          </a:p>
        </p:txBody>
      </p:sp>
      <p:sp>
        <p:nvSpPr>
          <p:cNvPr id="3" name="Espace réservé du contenu 2"/>
          <p:cNvSpPr>
            <a:spLocks noGrp="1"/>
          </p:cNvSpPr>
          <p:nvPr>
            <p:ph idx="1"/>
          </p:nvPr>
        </p:nvSpPr>
        <p:spPr>
          <a:xfrm>
            <a:off x="457200" y="1268760"/>
            <a:ext cx="8229600" cy="5472608"/>
          </a:xfrm>
        </p:spPr>
        <p:txBody>
          <a:bodyPr>
            <a:noAutofit/>
          </a:bodyPr>
          <a:lstStyle/>
          <a:p>
            <a:r>
              <a:rPr lang="fr-FR" sz="2400" dirty="0" smtClean="0"/>
              <a:t>Accès à des dispositifs adaptés, fluidification du parcours de santé et de vie, prise en compte des inégalités sociales et des conflits familiaux</a:t>
            </a:r>
          </a:p>
          <a:p>
            <a:r>
              <a:rPr lang="fr-FR" sz="2400" dirty="0" smtClean="0"/>
              <a:t>Assurer la formation initiale et continue des responsables et des acteurs de terrain</a:t>
            </a:r>
          </a:p>
          <a:p>
            <a:r>
              <a:rPr lang="fr-FR" sz="2400" dirty="0" smtClean="0"/>
              <a:t>Rapprochement avec la Protection de l’Enfance</a:t>
            </a:r>
          </a:p>
          <a:p>
            <a:r>
              <a:rPr lang="fr-FR" sz="2400" dirty="0" smtClean="0"/>
              <a:t>Développement de la recherche épidémiologique et évaluative</a:t>
            </a:r>
          </a:p>
          <a:p>
            <a:r>
              <a:rPr lang="fr-FR" sz="2400" dirty="0" smtClean="0"/>
              <a:t>Diffusion, information, communication au grand public</a:t>
            </a:r>
          </a:p>
          <a:p>
            <a:r>
              <a:rPr lang="fr-FR" sz="2400" dirty="0" smtClean="0"/>
              <a:t>Développement de la santé publique pédiatrique</a:t>
            </a:r>
          </a:p>
          <a:p>
            <a:r>
              <a:rPr lang="fr-FR" sz="2400" dirty="0" smtClean="0"/>
              <a:t>Ouverture sur les expériences étrangères, notamment en Europe et au Canada</a:t>
            </a:r>
            <a:endParaRPr lang="fr-FR" sz="2400"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47</a:t>
            </a:fld>
            <a:endParaRPr lang="fr-FR"/>
          </a:p>
        </p:txBody>
      </p:sp>
    </p:spTree>
    <p:extLst>
      <p:ext uri="{BB962C8B-B14F-4D97-AF65-F5344CB8AC3E}">
        <p14:creationId xmlns:p14="http://schemas.microsoft.com/office/powerpoint/2010/main" val="10869484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97768"/>
            <a:ext cx="8229600" cy="782960"/>
          </a:xfrm>
        </p:spPr>
        <p:txBody>
          <a:bodyPr>
            <a:normAutofit/>
          </a:bodyPr>
          <a:lstStyle/>
          <a:p>
            <a:r>
              <a:rPr lang="fr-FR" sz="3600" dirty="0" smtClean="0"/>
              <a:t>Lettre de Mission : Propositions</a:t>
            </a:r>
            <a:endParaRPr lang="fr-FR" sz="3600" dirty="0"/>
          </a:p>
        </p:txBody>
      </p:sp>
      <p:sp>
        <p:nvSpPr>
          <p:cNvPr id="3" name="Espace réservé du contenu 2"/>
          <p:cNvSpPr>
            <a:spLocks noGrp="1"/>
          </p:cNvSpPr>
          <p:nvPr>
            <p:ph idx="1"/>
          </p:nvPr>
        </p:nvSpPr>
        <p:spPr>
          <a:xfrm>
            <a:off x="457200" y="1484784"/>
            <a:ext cx="8229600" cy="5328592"/>
          </a:xfrm>
        </p:spPr>
        <p:txBody>
          <a:bodyPr>
            <a:normAutofit/>
          </a:bodyPr>
          <a:lstStyle/>
          <a:p>
            <a:pPr marL="514350" indent="-514350">
              <a:buAutoNum type="arabicPeriod"/>
            </a:pPr>
            <a:r>
              <a:rPr lang="fr-FR" sz="2800" dirty="0" smtClean="0"/>
              <a:t>Rapport sur le concept de Parentalité et sur le soutien/accompagnement et </a:t>
            </a:r>
            <a:r>
              <a:rPr lang="fr-FR" sz="2800" b="1" dirty="0" smtClean="0">
                <a:solidFill>
                  <a:srgbClr val="FF0000"/>
                </a:solidFill>
              </a:rPr>
              <a:t>son rôle dans la politique de prévention et promotion de la santé </a:t>
            </a:r>
            <a:r>
              <a:rPr lang="fr-FR" sz="2800" dirty="0" smtClean="0"/>
              <a:t>de l’enfant et de l’adolescent</a:t>
            </a:r>
          </a:p>
          <a:p>
            <a:pPr marL="514350" indent="-514350">
              <a:buAutoNum type="arabicPeriod"/>
            </a:pPr>
            <a:r>
              <a:rPr lang="fr-FR" sz="2800" dirty="0" smtClean="0"/>
              <a:t>Approche d’un </a:t>
            </a:r>
            <a:r>
              <a:rPr lang="fr-FR" sz="2800" b="1" dirty="0" smtClean="0">
                <a:solidFill>
                  <a:srgbClr val="FF0000"/>
                </a:solidFill>
              </a:rPr>
              <a:t>état des lieux </a:t>
            </a:r>
            <a:r>
              <a:rPr lang="fr-FR" sz="2800" dirty="0" smtClean="0"/>
              <a:t>à partir des données recueillies sur le terrain</a:t>
            </a:r>
          </a:p>
          <a:p>
            <a:pPr marL="514350" indent="-514350">
              <a:buAutoNum type="arabicPeriod"/>
            </a:pPr>
            <a:r>
              <a:rPr lang="fr-FR" sz="2800" dirty="0" smtClean="0"/>
              <a:t>Proposition d’axes prioritaires susceptibles d’être inclus dans le PRS dans un souci de </a:t>
            </a:r>
            <a:r>
              <a:rPr lang="fr-FR" sz="2800" b="1" dirty="0" smtClean="0">
                <a:solidFill>
                  <a:srgbClr val="FF0000"/>
                </a:solidFill>
              </a:rPr>
              <a:t>développement de la politique de santé publique</a:t>
            </a:r>
          </a:p>
          <a:p>
            <a:endParaRPr lang="fr-FR" sz="2800"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48</a:t>
            </a:fld>
            <a:endParaRPr lang="fr-FR"/>
          </a:p>
        </p:txBody>
      </p:sp>
    </p:spTree>
    <p:extLst>
      <p:ext uri="{BB962C8B-B14F-4D97-AF65-F5344CB8AC3E}">
        <p14:creationId xmlns:p14="http://schemas.microsoft.com/office/powerpoint/2010/main" val="367413680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9776"/>
            <a:ext cx="8229600" cy="1143000"/>
          </a:xfrm>
        </p:spPr>
        <p:txBody>
          <a:bodyPr>
            <a:noAutofit/>
          </a:bodyPr>
          <a:lstStyle/>
          <a:p>
            <a:r>
              <a:rPr lang="fr-FR" sz="3200" dirty="0" smtClean="0"/>
              <a:t>Expériences requises, connaissances, réflexions</a:t>
            </a:r>
            <a:r>
              <a:rPr lang="fr-FR" sz="3200" baseline="-25000" dirty="0" smtClean="0"/>
              <a:t>1</a:t>
            </a:r>
            <a:r>
              <a:rPr lang="fr-FR" sz="3200" dirty="0" smtClean="0"/>
              <a:t>  </a:t>
            </a:r>
            <a:endParaRPr lang="fr-FR" sz="3200" dirty="0"/>
          </a:p>
        </p:txBody>
      </p:sp>
      <p:sp>
        <p:nvSpPr>
          <p:cNvPr id="3" name="Espace réservé du contenu 2"/>
          <p:cNvSpPr>
            <a:spLocks noGrp="1"/>
          </p:cNvSpPr>
          <p:nvPr>
            <p:ph idx="1"/>
          </p:nvPr>
        </p:nvSpPr>
        <p:spPr>
          <a:xfrm>
            <a:off x="457200" y="1667941"/>
            <a:ext cx="8219256" cy="4929411"/>
          </a:xfrm>
        </p:spPr>
        <p:txBody>
          <a:bodyPr>
            <a:normAutofit/>
          </a:bodyPr>
          <a:lstStyle/>
          <a:p>
            <a:pPr marL="514350" indent="-514350">
              <a:buAutoNum type="arabicPeriod"/>
            </a:pPr>
            <a:r>
              <a:rPr lang="fr-FR" sz="3000" b="1" dirty="0" smtClean="0">
                <a:solidFill>
                  <a:srgbClr val="FF0000"/>
                </a:solidFill>
              </a:rPr>
              <a:t>Sens donné au concept et aux méthodes de soutien à la parentalité</a:t>
            </a:r>
          </a:p>
          <a:p>
            <a:pPr marL="914400" lvl="1" indent="-514350">
              <a:buAutoNum type="arabicPeriod"/>
            </a:pPr>
            <a:r>
              <a:rPr lang="fr-FR" sz="2400" dirty="0" smtClean="0"/>
              <a:t>Attentes et besoins des parents et des enfants, parcours de santé et de vie</a:t>
            </a:r>
          </a:p>
          <a:p>
            <a:pPr marL="914400" lvl="1" indent="-514350">
              <a:buAutoNum type="arabicPeriod"/>
            </a:pPr>
            <a:r>
              <a:rPr lang="fr-FR" sz="2400" dirty="0" smtClean="0"/>
              <a:t>Structures, professionnels publics/privés et bénévoles impliqués, incluant l’usage du web </a:t>
            </a:r>
          </a:p>
          <a:p>
            <a:pPr marL="914400" lvl="1" indent="-514350">
              <a:buAutoNum type="arabicPeriod"/>
            </a:pPr>
            <a:r>
              <a:rPr lang="fr-FR" sz="2400" dirty="0" smtClean="0"/>
              <a:t>Développement de la recherche en santé publique pédiatrique</a:t>
            </a:r>
          </a:p>
          <a:p>
            <a:pPr marL="914400" lvl="1" indent="-514350">
              <a:buAutoNum type="arabicPeriod"/>
            </a:pPr>
            <a:r>
              <a:rPr lang="fr-FR" sz="2400" dirty="0" smtClean="0"/>
              <a:t>Ouvrages, études, publications, référentiels, guides, rapports à l’origine, ou non, de textes réglementaires</a:t>
            </a:r>
          </a:p>
          <a:p>
            <a:pPr lvl="1"/>
            <a:endParaRPr lang="fr-FR"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49</a:t>
            </a:fld>
            <a:endParaRPr lang="fr-FR"/>
          </a:p>
        </p:txBody>
      </p:sp>
    </p:spTree>
    <p:extLst>
      <p:ext uri="{BB962C8B-B14F-4D97-AF65-F5344CB8AC3E}">
        <p14:creationId xmlns:p14="http://schemas.microsoft.com/office/powerpoint/2010/main" val="242802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3">
              <a:lumMod val="40000"/>
              <a:lumOff val="60000"/>
            </a:schemeClr>
          </a:solidFill>
          <a:ln w="19050">
            <a:solidFill>
              <a:schemeClr val="tx1"/>
            </a:solidFill>
          </a:ln>
        </p:spPr>
        <p:txBody>
          <a:bodyPr>
            <a:noAutofit/>
          </a:bodyPr>
          <a:lstStyle/>
          <a:p>
            <a:r>
              <a:rPr lang="fr-FR" sz="3600" b="1" dirty="0" smtClean="0"/>
              <a:t>Contexte : les mutations observées depuis 30-40 ans</a:t>
            </a:r>
            <a:endParaRPr lang="fr-FR" sz="3600" b="1" dirty="0"/>
          </a:p>
        </p:txBody>
      </p:sp>
      <p:sp>
        <p:nvSpPr>
          <p:cNvPr id="3" name="Espace réservé du contenu 2"/>
          <p:cNvSpPr>
            <a:spLocks noGrp="1"/>
          </p:cNvSpPr>
          <p:nvPr>
            <p:ph idx="1"/>
          </p:nvPr>
        </p:nvSpPr>
        <p:spPr>
          <a:xfrm>
            <a:off x="457200" y="1844824"/>
            <a:ext cx="8229600" cy="4752528"/>
          </a:xfrm>
        </p:spPr>
        <p:txBody>
          <a:bodyPr>
            <a:normAutofit/>
          </a:bodyPr>
          <a:lstStyle/>
          <a:p>
            <a:pPr marL="514350" indent="-514350">
              <a:buAutoNum type="arabicPeriod"/>
            </a:pPr>
            <a:r>
              <a:rPr lang="fr-FR" sz="2800" b="1" dirty="0" smtClean="0">
                <a:solidFill>
                  <a:srgbClr val="FF0000"/>
                </a:solidFill>
              </a:rPr>
              <a:t>Mutations familiales et nouvelles familles</a:t>
            </a:r>
          </a:p>
          <a:p>
            <a:pPr marL="1314450" lvl="2" indent="-514350">
              <a:buAutoNum type="arabicPeriod"/>
            </a:pPr>
            <a:endParaRPr lang="fr-FR" sz="2000" b="1" dirty="0" smtClean="0">
              <a:solidFill>
                <a:srgbClr val="FF0000"/>
              </a:solidFill>
            </a:endParaRPr>
          </a:p>
          <a:p>
            <a:pPr lvl="1"/>
            <a:r>
              <a:rPr lang="fr-FR" sz="2400" dirty="0"/>
              <a:t>Evolution de l’autorité parentale </a:t>
            </a:r>
          </a:p>
          <a:p>
            <a:pPr lvl="1"/>
            <a:r>
              <a:rPr lang="fr-FR" sz="2400" dirty="0" smtClean="0"/>
              <a:t>« Démariage » (I. Théry), ruptures, familles recomposées, conflits, séparations, divorces, gardes alternées</a:t>
            </a:r>
          </a:p>
          <a:p>
            <a:pPr lvl="1"/>
            <a:r>
              <a:rPr lang="fr-FR" sz="2400" dirty="0" smtClean="0"/>
              <a:t>Familles homo-,monoparentales</a:t>
            </a:r>
          </a:p>
          <a:p>
            <a:pPr lvl="1"/>
            <a:r>
              <a:rPr lang="fr-FR" sz="2400" dirty="0" smtClean="0"/>
              <a:t>Equilibre temps de travail/temps famille</a:t>
            </a:r>
          </a:p>
          <a:p>
            <a:pPr lvl="1"/>
            <a:r>
              <a:rPr lang="fr-FR" sz="2400" dirty="0" smtClean="0"/>
              <a:t>Questionnements éthiques : </a:t>
            </a:r>
            <a:r>
              <a:rPr lang="fr-FR" sz="2400" dirty="0"/>
              <a:t>droit </a:t>
            </a:r>
            <a:r>
              <a:rPr lang="fr-FR" sz="2400" b="1" dirty="0">
                <a:solidFill>
                  <a:srgbClr val="FF0000"/>
                </a:solidFill>
              </a:rPr>
              <a:t>à</a:t>
            </a:r>
            <a:r>
              <a:rPr lang="fr-FR" sz="2400" dirty="0"/>
              <a:t> </a:t>
            </a:r>
            <a:r>
              <a:rPr lang="fr-FR" sz="2400" dirty="0" smtClean="0"/>
              <a:t>un enfant, ruptures entre procréation et filiation, familles plurielles</a:t>
            </a:r>
          </a:p>
          <a:p>
            <a:pPr marL="1371600" lvl="3" indent="0">
              <a:buNone/>
            </a:pPr>
            <a:r>
              <a:rPr lang="fr-FR" dirty="0" smtClean="0"/>
              <a:t> </a:t>
            </a:r>
          </a:p>
        </p:txBody>
      </p:sp>
      <p:sp>
        <p:nvSpPr>
          <p:cNvPr id="5" name="Espace réservé du numéro de diapositive 4"/>
          <p:cNvSpPr>
            <a:spLocks noGrp="1"/>
          </p:cNvSpPr>
          <p:nvPr>
            <p:ph type="sldNum" sz="quarter" idx="12"/>
          </p:nvPr>
        </p:nvSpPr>
        <p:spPr/>
        <p:txBody>
          <a:bodyPr/>
          <a:lstStyle/>
          <a:p>
            <a:fld id="{C5908194-849B-407F-B3DA-AED81DED57C2}" type="slidenum">
              <a:rPr lang="fr-FR" smtClean="0"/>
              <a:t>5</a:t>
            </a:fld>
            <a:endParaRPr lang="fr-FR"/>
          </a:p>
        </p:txBody>
      </p:sp>
    </p:spTree>
    <p:extLst>
      <p:ext uri="{BB962C8B-B14F-4D97-AF65-F5344CB8AC3E}">
        <p14:creationId xmlns:p14="http://schemas.microsoft.com/office/powerpoint/2010/main" val="255301047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1143000"/>
          </a:xfrm>
        </p:spPr>
        <p:txBody>
          <a:bodyPr>
            <a:noAutofit/>
          </a:bodyPr>
          <a:lstStyle/>
          <a:p>
            <a:r>
              <a:rPr lang="fr-FR" sz="3200" dirty="0"/>
              <a:t>Expériences requises, connaissances, </a:t>
            </a:r>
            <a:r>
              <a:rPr lang="fr-FR" sz="3200" dirty="0" smtClean="0"/>
              <a:t>réflexions</a:t>
            </a:r>
            <a:r>
              <a:rPr lang="fr-FR" sz="3200" baseline="-25000" dirty="0"/>
              <a:t>2</a:t>
            </a:r>
            <a:endParaRPr lang="fr-FR" sz="3200" dirty="0"/>
          </a:p>
        </p:txBody>
      </p:sp>
      <p:sp>
        <p:nvSpPr>
          <p:cNvPr id="3" name="Espace réservé du contenu 2"/>
          <p:cNvSpPr>
            <a:spLocks noGrp="1"/>
          </p:cNvSpPr>
          <p:nvPr>
            <p:ph idx="1"/>
          </p:nvPr>
        </p:nvSpPr>
        <p:spPr>
          <a:xfrm>
            <a:off x="467544" y="1700808"/>
            <a:ext cx="8424936" cy="4968552"/>
          </a:xfrm>
        </p:spPr>
        <p:txBody>
          <a:bodyPr>
            <a:normAutofit/>
          </a:bodyPr>
          <a:lstStyle/>
          <a:p>
            <a:pPr marL="0" indent="0">
              <a:buNone/>
            </a:pPr>
            <a:r>
              <a:rPr lang="fr-FR" sz="2800" b="1" dirty="0" smtClean="0">
                <a:solidFill>
                  <a:srgbClr val="FF0000"/>
                </a:solidFill>
              </a:rPr>
              <a:t>2. Savoir aller vers… écouter, répondre, orienter, suivre et prévoir une évolution adaptée au sens des programmes proposés (lien avec âge, familles, besoins)</a:t>
            </a:r>
          </a:p>
          <a:p>
            <a:pPr lvl="1"/>
            <a:r>
              <a:rPr lang="fr-FR" sz="2400" dirty="0" smtClean="0"/>
              <a:t>Soutenir les compétences parentales : proposition de  </a:t>
            </a:r>
            <a:br>
              <a:rPr lang="fr-FR" sz="2400" dirty="0" smtClean="0"/>
            </a:br>
            <a:r>
              <a:rPr lang="fr-FR" sz="2400" b="1" dirty="0" smtClean="0">
                <a:solidFill>
                  <a:srgbClr val="FF0000"/>
                </a:solidFill>
              </a:rPr>
              <a:t>25 Fiches « mots-clés »</a:t>
            </a:r>
          </a:p>
          <a:p>
            <a:pPr lvl="1"/>
            <a:r>
              <a:rPr lang="fr-FR" sz="2400" dirty="0" smtClean="0"/>
              <a:t>Avoir une connaissance suffisante de toutes les situations relevant d’informations, d’expériences médico-sociales, voire sanitaires dépassant la formation acquise (ou non) des travailleurs sociaux</a:t>
            </a:r>
          </a:p>
          <a:p>
            <a:pPr lvl="1"/>
            <a:r>
              <a:rPr lang="fr-FR" sz="2400" dirty="0" smtClean="0"/>
              <a:t>Faire preuve d’humanisme, d’empathie et de sollicitude </a:t>
            </a:r>
            <a:endParaRPr lang="fr-FR" sz="2400" dirty="0"/>
          </a:p>
          <a:p>
            <a:pPr lvl="3"/>
            <a:endParaRPr lang="fr-FR" sz="1800" dirty="0" smtClean="0"/>
          </a:p>
          <a:p>
            <a:pPr marL="457200" lvl="1" indent="0">
              <a:buNone/>
            </a:pPr>
            <a:r>
              <a:rPr lang="fr-FR" sz="2400" i="1" dirty="0" smtClean="0"/>
              <a:t>E. Levinas : « Visage et discours sont liés. Le visage parle »</a:t>
            </a:r>
            <a:r>
              <a:rPr lang="fr-FR" sz="2400" dirty="0" smtClean="0"/>
              <a:t> </a:t>
            </a:r>
            <a:endParaRPr lang="fr-FR" sz="2400"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50</a:t>
            </a:fld>
            <a:endParaRPr lang="fr-FR"/>
          </a:p>
        </p:txBody>
      </p:sp>
    </p:spTree>
    <p:extLst>
      <p:ext uri="{BB962C8B-B14F-4D97-AF65-F5344CB8AC3E}">
        <p14:creationId xmlns:p14="http://schemas.microsoft.com/office/powerpoint/2010/main" val="94086935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22114"/>
          </a:xfrm>
        </p:spPr>
        <p:txBody>
          <a:bodyPr>
            <a:noAutofit/>
          </a:bodyPr>
          <a:lstStyle/>
          <a:p>
            <a:r>
              <a:rPr lang="fr-FR" sz="3200" dirty="0"/>
              <a:t>Fiche </a:t>
            </a:r>
            <a:r>
              <a:rPr lang="fr-FR" sz="3200" dirty="0" smtClean="0"/>
              <a:t>: Parents/enfants/ados </a:t>
            </a:r>
            <a:r>
              <a:rPr lang="fr-FR" sz="3200" dirty="0"/>
              <a:t>et </a:t>
            </a:r>
            <a:r>
              <a:rPr lang="fr-FR" sz="3200" dirty="0" smtClean="0"/>
              <a:t>écrans</a:t>
            </a:r>
            <a:endParaRPr lang="fr-FR" sz="3200" dirty="0"/>
          </a:p>
        </p:txBody>
      </p:sp>
      <p:sp>
        <p:nvSpPr>
          <p:cNvPr id="3" name="Espace réservé du contenu 2"/>
          <p:cNvSpPr>
            <a:spLocks noGrp="1"/>
          </p:cNvSpPr>
          <p:nvPr>
            <p:ph idx="1"/>
          </p:nvPr>
        </p:nvSpPr>
        <p:spPr>
          <a:xfrm>
            <a:off x="457200" y="1412776"/>
            <a:ext cx="8229600" cy="5256584"/>
          </a:xfrm>
        </p:spPr>
        <p:txBody>
          <a:bodyPr>
            <a:normAutofit fontScale="47500" lnSpcReduction="20000"/>
          </a:bodyPr>
          <a:lstStyle/>
          <a:p>
            <a:r>
              <a:rPr lang="fr-FR" dirty="0" smtClean="0"/>
              <a:t>Assurer </a:t>
            </a:r>
            <a:r>
              <a:rPr lang="fr-FR" dirty="0"/>
              <a:t>la sécurité des enfants « en ligne »</a:t>
            </a:r>
          </a:p>
          <a:p>
            <a:r>
              <a:rPr lang="fr-FR" dirty="0" smtClean="0"/>
              <a:t>Valeurs </a:t>
            </a:r>
            <a:r>
              <a:rPr lang="fr-FR" dirty="0"/>
              <a:t>éducatives reconnues, mais contrôle parental nécessaire</a:t>
            </a:r>
          </a:p>
          <a:p>
            <a:r>
              <a:rPr lang="fr-FR" dirty="0" smtClean="0"/>
              <a:t>Adapter </a:t>
            </a:r>
            <a:r>
              <a:rPr lang="fr-FR" dirty="0"/>
              <a:t>leur usage en fonction de l’âge, du type d’outil, du programme, un temps global autorisé par </a:t>
            </a:r>
            <a:r>
              <a:rPr lang="fr-FR" dirty="0" smtClean="0"/>
              <a:t>jour</a:t>
            </a:r>
            <a:endParaRPr lang="fr-FR" dirty="0"/>
          </a:p>
          <a:p>
            <a:r>
              <a:rPr lang="fr-FR" dirty="0" smtClean="0"/>
              <a:t>Pas </a:t>
            </a:r>
            <a:r>
              <a:rPr lang="fr-FR" dirty="0"/>
              <a:t>d’écran dans les chambres d’enfants de moins de trois ans (impact sur le développement cérébral)</a:t>
            </a:r>
          </a:p>
          <a:p>
            <a:r>
              <a:rPr lang="fr-FR" dirty="0" smtClean="0"/>
              <a:t>Connaissance </a:t>
            </a:r>
            <a:r>
              <a:rPr lang="fr-FR" dirty="0"/>
              <a:t>des « balises  3-6-9-12 », quatre âges repère conditionnant l’usage des écrans (Serge </a:t>
            </a:r>
            <a:r>
              <a:rPr lang="fr-FR" dirty="0" err="1"/>
              <a:t>Tisseron</a:t>
            </a:r>
            <a:r>
              <a:rPr lang="fr-FR" dirty="0"/>
              <a:t> : « 3-6-9-12, apprivoiser les écrans et grandir » Ed. </a:t>
            </a:r>
            <a:r>
              <a:rPr lang="fr-FR" dirty="0" err="1"/>
              <a:t>Erès</a:t>
            </a:r>
            <a:r>
              <a:rPr lang="fr-FR" dirty="0"/>
              <a:t>, Toulouse 2013</a:t>
            </a:r>
            <a:r>
              <a:rPr lang="fr-FR" dirty="0" smtClean="0"/>
              <a:t>)</a:t>
            </a:r>
            <a:endParaRPr lang="fr-FR" dirty="0"/>
          </a:p>
          <a:p>
            <a:r>
              <a:rPr lang="fr-FR" dirty="0" smtClean="0"/>
              <a:t>Reconnaitre </a:t>
            </a:r>
            <a:r>
              <a:rPr lang="fr-FR" dirty="0"/>
              <a:t>une valeur éducative aux Technologies de l’information et de la communication (scolarité, échanges constrictifs), mais aussi les risques en cas d’excès (ex : isolement social, réduction des relations familiales, troubles de l’attention, de l’humeur, anxiété</a:t>
            </a:r>
            <a:r>
              <a:rPr lang="fr-FR" dirty="0" smtClean="0"/>
              <a:t>…)</a:t>
            </a:r>
            <a:endParaRPr lang="fr-FR" dirty="0"/>
          </a:p>
          <a:p>
            <a:r>
              <a:rPr lang="fr-FR" dirty="0" smtClean="0"/>
              <a:t>Reconnaitre </a:t>
            </a:r>
            <a:r>
              <a:rPr lang="fr-FR" dirty="0"/>
              <a:t>leur utilité chez les personnes en situation de handicap ou de maladie chronique (éducation à la santé, liens social et familial</a:t>
            </a:r>
            <a:r>
              <a:rPr lang="fr-FR" dirty="0" smtClean="0"/>
              <a:t>)</a:t>
            </a:r>
            <a:endParaRPr lang="fr-FR" dirty="0"/>
          </a:p>
          <a:p>
            <a:r>
              <a:rPr lang="fr-FR" dirty="0" smtClean="0"/>
              <a:t>Addictions </a:t>
            </a:r>
            <a:r>
              <a:rPr lang="fr-FR" dirty="0"/>
              <a:t>aux écrans aux dépens des autres jeux d’enfants, du travail scolaire, des liens familiaux et amicaux, </a:t>
            </a:r>
          </a:p>
          <a:p>
            <a:r>
              <a:rPr lang="fr-FR" dirty="0" smtClean="0"/>
              <a:t>Insuffisance </a:t>
            </a:r>
            <a:r>
              <a:rPr lang="fr-FR" dirty="0"/>
              <a:t>du temps de sommeil, de l’activité physique, facteur favorisant le surpoids</a:t>
            </a:r>
          </a:p>
          <a:p>
            <a:r>
              <a:rPr lang="fr-FR" dirty="0" smtClean="0"/>
              <a:t>Jeux </a:t>
            </a:r>
            <a:r>
              <a:rPr lang="fr-FR" dirty="0"/>
              <a:t>dangereux, risques d’agression (sexuelle), violence, cyber harcèlement</a:t>
            </a:r>
          </a:p>
          <a:p>
            <a:r>
              <a:rPr lang="fr-FR" dirty="0" smtClean="0"/>
              <a:t>Interrelations </a:t>
            </a:r>
            <a:r>
              <a:rPr lang="fr-FR" dirty="0"/>
              <a:t>avec troubles du comportement, humeur, anxiété, dépression</a:t>
            </a:r>
          </a:p>
          <a:p>
            <a:r>
              <a:rPr lang="fr-FR" dirty="0" smtClean="0"/>
              <a:t>Mise </a:t>
            </a:r>
            <a:r>
              <a:rPr lang="fr-FR" dirty="0"/>
              <a:t>en garde : protection de la vie privée, se méfier des inconnus, de la pédophilie, des sectes, des manipulations, des « amis » sur les réseaux sociaux, pornographie, prostitution, cyber-harcèlement, exhibitionnisme, provocations, violences</a:t>
            </a:r>
          </a:p>
          <a:p>
            <a:r>
              <a:rPr lang="fr-FR" dirty="0" smtClean="0"/>
              <a:t>Connaître </a:t>
            </a:r>
            <a:r>
              <a:rPr lang="fr-FR" dirty="0"/>
              <a:t>les liens utiles concernant les recommandations parentales, accessibles par exemple sur le site de la Défenseure des Droits de l’enfant, la CNIL, le guide Parents Internet Sans Crainte de </a:t>
            </a:r>
            <a:r>
              <a:rPr lang="fr-FR" dirty="0" smtClean="0"/>
              <a:t>l’UNAF</a:t>
            </a:r>
            <a:endParaRPr lang="fr-FR" dirty="0"/>
          </a:p>
          <a:p>
            <a:endParaRPr lang="fr-FR"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51</a:t>
            </a:fld>
            <a:endParaRPr lang="fr-FR"/>
          </a:p>
        </p:txBody>
      </p:sp>
    </p:spTree>
    <p:extLst>
      <p:ext uri="{BB962C8B-B14F-4D97-AF65-F5344CB8AC3E}">
        <p14:creationId xmlns:p14="http://schemas.microsoft.com/office/powerpoint/2010/main" val="287265668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576064"/>
          </a:xfrm>
        </p:spPr>
        <p:txBody>
          <a:bodyPr>
            <a:noAutofit/>
          </a:bodyPr>
          <a:lstStyle/>
          <a:p>
            <a:r>
              <a:rPr lang="fr-FR" sz="2800" dirty="0"/>
              <a:t>Fiche </a:t>
            </a:r>
            <a:r>
              <a:rPr lang="fr-FR" sz="2800" dirty="0" smtClean="0"/>
              <a:t>: Situations de handicap</a:t>
            </a:r>
            <a:endParaRPr lang="fr-FR" sz="2800" dirty="0"/>
          </a:p>
        </p:txBody>
      </p:sp>
      <p:sp>
        <p:nvSpPr>
          <p:cNvPr id="3" name="Espace réservé du contenu 2"/>
          <p:cNvSpPr>
            <a:spLocks noGrp="1"/>
          </p:cNvSpPr>
          <p:nvPr>
            <p:ph idx="1"/>
          </p:nvPr>
        </p:nvSpPr>
        <p:spPr>
          <a:xfrm>
            <a:off x="0" y="692696"/>
            <a:ext cx="9144000" cy="6165304"/>
          </a:xfrm>
        </p:spPr>
        <p:txBody>
          <a:bodyPr>
            <a:normAutofit fontScale="25000" lnSpcReduction="20000"/>
          </a:bodyPr>
          <a:lstStyle/>
          <a:p>
            <a:pPr marL="0" indent="0">
              <a:buNone/>
            </a:pPr>
            <a:r>
              <a:rPr lang="fr-FR" sz="4000" b="1" dirty="0" smtClean="0"/>
              <a:t>1 </a:t>
            </a:r>
            <a:r>
              <a:rPr lang="fr-FR" sz="4000" b="1" dirty="0"/>
              <a:t>- Enfant/Adolescent</a:t>
            </a:r>
            <a:endParaRPr lang="fr-FR" sz="4000" dirty="0"/>
          </a:p>
          <a:p>
            <a:r>
              <a:rPr lang="fr-FR" sz="4000" dirty="0"/>
              <a:t> </a:t>
            </a:r>
            <a:r>
              <a:rPr lang="fr-FR" sz="4000" b="1" dirty="0" smtClean="0"/>
              <a:t>Annonces</a:t>
            </a:r>
            <a:r>
              <a:rPr lang="fr-FR" sz="4000" b="1" dirty="0"/>
              <a:t> : </a:t>
            </a:r>
            <a:endParaRPr lang="fr-FR" sz="4000" dirty="0"/>
          </a:p>
          <a:p>
            <a:pPr lvl="1"/>
            <a:r>
              <a:rPr lang="fr-FR" sz="3600" dirty="0" smtClean="0"/>
              <a:t>Annonces </a:t>
            </a:r>
            <a:r>
              <a:rPr lang="fr-FR" sz="3600" dirty="0"/>
              <a:t>prénatales : problème de la décision d’interruption de grossesse (problème éthique)</a:t>
            </a:r>
          </a:p>
          <a:p>
            <a:pPr lvl="1"/>
            <a:r>
              <a:rPr lang="fr-FR" sz="3600" dirty="0" smtClean="0"/>
              <a:t>Annonces </a:t>
            </a:r>
            <a:r>
              <a:rPr lang="fr-FR" sz="3600" dirty="0"/>
              <a:t>à la naissance : grande prématurité, malformation congénitale</a:t>
            </a:r>
          </a:p>
          <a:p>
            <a:pPr lvl="1"/>
            <a:r>
              <a:rPr lang="fr-FR" sz="3600" dirty="0" smtClean="0"/>
              <a:t>Annonces </a:t>
            </a:r>
            <a:r>
              <a:rPr lang="fr-FR" sz="3600" dirty="0"/>
              <a:t>au-delà de la période périnatale : séquelles de prématurité, accident, maladie congénitale ou acquise, absence de diagnostic étiologique (à suivre)</a:t>
            </a:r>
          </a:p>
          <a:p>
            <a:pPr lvl="1"/>
            <a:r>
              <a:rPr lang="fr-FR" sz="3600" dirty="0" smtClean="0"/>
              <a:t>Annonces</a:t>
            </a:r>
            <a:r>
              <a:rPr lang="fr-FR" sz="3600" dirty="0"/>
              <a:t> : fratrie, environnement familial</a:t>
            </a:r>
          </a:p>
          <a:p>
            <a:pPr lvl="1"/>
            <a:r>
              <a:rPr lang="fr-FR" sz="3600" dirty="0" smtClean="0"/>
              <a:t>Impact </a:t>
            </a:r>
            <a:r>
              <a:rPr lang="fr-FR" sz="3600" dirty="0"/>
              <a:t>sur l’équilibre parental : culpabilité, révolte, repli sur soi</a:t>
            </a:r>
          </a:p>
          <a:p>
            <a:r>
              <a:rPr lang="fr-FR" sz="4000" b="1" dirty="0" smtClean="0"/>
              <a:t>Vivre </a:t>
            </a:r>
            <a:r>
              <a:rPr lang="fr-FR" sz="4000" b="1" dirty="0"/>
              <a:t>avec :</a:t>
            </a:r>
            <a:endParaRPr lang="fr-FR" sz="4000" dirty="0"/>
          </a:p>
          <a:p>
            <a:pPr lvl="1"/>
            <a:r>
              <a:rPr lang="fr-FR" sz="3600" dirty="0" smtClean="0"/>
              <a:t>Connaissance </a:t>
            </a:r>
            <a:r>
              <a:rPr lang="fr-FR" sz="3600" dirty="0"/>
              <a:t>des différents types de handicap conditionnant le mode d’approche, les risques de complications (polyhandicap, sur-handicap)</a:t>
            </a:r>
          </a:p>
          <a:p>
            <a:pPr lvl="1"/>
            <a:r>
              <a:rPr lang="fr-FR" sz="3600" dirty="0" smtClean="0"/>
              <a:t>Connaissance </a:t>
            </a:r>
            <a:r>
              <a:rPr lang="fr-FR" sz="3600" dirty="0"/>
              <a:t>des Droits de l’enfant</a:t>
            </a:r>
          </a:p>
          <a:p>
            <a:pPr lvl="1"/>
            <a:r>
              <a:rPr lang="fr-FR" sz="3600" dirty="0" smtClean="0"/>
              <a:t>Lieux</a:t>
            </a:r>
            <a:r>
              <a:rPr lang="fr-FR" sz="3600" dirty="0"/>
              <a:t> de prise en charge : domicile, structures de consultation et d’aide sociale, d’hospitalisation de jour, établissements sanitaires, sociaux, médico-sociaux, publics, privés </a:t>
            </a:r>
          </a:p>
          <a:p>
            <a:pPr lvl="1"/>
            <a:r>
              <a:rPr lang="fr-FR" sz="3600" dirty="0" smtClean="0"/>
              <a:t>Rapports </a:t>
            </a:r>
            <a:r>
              <a:rPr lang="fr-FR" sz="3600" dirty="0"/>
              <a:t>avec CAMSP, PMI, MDPH, Maison des Adolescents, services sociaux, centres de ressources… et bien entendu, les professionnels médicaux et paramédicaux impliqués</a:t>
            </a:r>
          </a:p>
          <a:p>
            <a:pPr lvl="1"/>
            <a:r>
              <a:rPr lang="fr-FR" sz="3600" dirty="0" smtClean="0"/>
              <a:t>Parcours </a:t>
            </a:r>
            <a:r>
              <a:rPr lang="fr-FR" sz="3600" dirty="0"/>
              <a:t>de vie, de soins, prendre soin, respect de la différence, de la dignité</a:t>
            </a:r>
          </a:p>
          <a:p>
            <a:pPr lvl="1"/>
            <a:r>
              <a:rPr lang="fr-FR" sz="3600" dirty="0" smtClean="0"/>
              <a:t>Fluidité </a:t>
            </a:r>
            <a:r>
              <a:rPr lang="fr-FR" sz="3600" dirty="0"/>
              <a:t>des parcours de santé et de vie, complémentarité, sanitaire et médico-social (prise en charge complémentaire et de proximité), articulation ville-hôpital (programme personnalisé de soins)</a:t>
            </a:r>
          </a:p>
          <a:p>
            <a:pPr lvl="1"/>
            <a:r>
              <a:rPr lang="fr-FR" sz="3600" dirty="0" smtClean="0"/>
              <a:t>Scolarisation </a:t>
            </a:r>
            <a:r>
              <a:rPr lang="fr-FR" sz="3600" dirty="0"/>
              <a:t>en milieu normal ou adapté, évolution dans le temps, projet personnalisé de scolarisation (PPS), articulation avec les décideurs et acteurs de la scolarité</a:t>
            </a:r>
          </a:p>
          <a:p>
            <a:pPr lvl="1"/>
            <a:r>
              <a:rPr lang="fr-FR" sz="3600" dirty="0" smtClean="0"/>
              <a:t>Prise </a:t>
            </a:r>
            <a:r>
              <a:rPr lang="fr-FR" sz="3600" dirty="0"/>
              <a:t>en compte du contexte familial et des signes éventuels de précarité sociale</a:t>
            </a:r>
          </a:p>
          <a:p>
            <a:pPr lvl="1"/>
            <a:r>
              <a:rPr lang="fr-FR" sz="3600" dirty="0" smtClean="0"/>
              <a:t>Accompagnement </a:t>
            </a:r>
            <a:r>
              <a:rPr lang="fr-FR" sz="3600" dirty="0"/>
              <a:t>des parents à la formation sur la prise en charge de leur enfant : autonomie, communication, douleur, nutrition, rééducation motrice, sensorielle, stimulation…</a:t>
            </a:r>
          </a:p>
          <a:p>
            <a:pPr lvl="1"/>
            <a:r>
              <a:rPr lang="fr-FR" sz="3600" dirty="0" smtClean="0"/>
              <a:t>Accompagnement </a:t>
            </a:r>
            <a:r>
              <a:rPr lang="fr-FR" sz="3600" dirty="0"/>
              <a:t>des enfants handicapés et de leurs parents : sollicitude, empathie, sollicitation, confiance, alliance, respect des personnes et de leurs différences, solidarité, bienfaisance</a:t>
            </a:r>
          </a:p>
          <a:p>
            <a:pPr lvl="1"/>
            <a:r>
              <a:rPr lang="fr-FR" sz="3600" dirty="0" smtClean="0"/>
              <a:t>Risque </a:t>
            </a:r>
            <a:r>
              <a:rPr lang="fr-FR" sz="3600" dirty="0"/>
              <a:t>de maltraitance ou de non bientraitance</a:t>
            </a:r>
          </a:p>
          <a:p>
            <a:pPr lvl="1"/>
            <a:r>
              <a:rPr lang="fr-FR" sz="3600" dirty="0" smtClean="0"/>
              <a:t>Problèmes </a:t>
            </a:r>
            <a:r>
              <a:rPr lang="fr-FR" sz="3600" dirty="0"/>
              <a:t>éducatifs, enfant handicapé, fratrie, pairs</a:t>
            </a:r>
          </a:p>
          <a:p>
            <a:pPr lvl="1"/>
            <a:r>
              <a:rPr lang="fr-FR" sz="3600" dirty="0" smtClean="0"/>
              <a:t>Education </a:t>
            </a:r>
            <a:r>
              <a:rPr lang="fr-FR" sz="3600" dirty="0"/>
              <a:t>thérapeutique</a:t>
            </a:r>
          </a:p>
          <a:p>
            <a:pPr lvl="1"/>
            <a:r>
              <a:rPr lang="fr-FR" sz="3600" dirty="0" smtClean="0"/>
              <a:t>Connaissance </a:t>
            </a:r>
            <a:r>
              <a:rPr lang="fr-FR" sz="3600" dirty="0"/>
              <a:t>des mouvements associatifs susceptibles d’améliorer le parcours de soin et la qualité de vie des enfants, adolescents et de leurs familles</a:t>
            </a:r>
          </a:p>
          <a:p>
            <a:pPr lvl="1"/>
            <a:r>
              <a:rPr lang="fr-FR" sz="3600" dirty="0" smtClean="0"/>
              <a:t>Transition </a:t>
            </a:r>
            <a:r>
              <a:rPr lang="fr-FR" sz="3600" dirty="0"/>
              <a:t>enfant handicapé-adolescent handicapé-adulte handicapé</a:t>
            </a:r>
          </a:p>
          <a:p>
            <a:pPr lvl="1"/>
            <a:r>
              <a:rPr lang="fr-FR" sz="3600" dirty="0" smtClean="0"/>
              <a:t>Prévention </a:t>
            </a:r>
            <a:r>
              <a:rPr lang="fr-FR" sz="3600" dirty="0"/>
              <a:t>des addictions</a:t>
            </a:r>
          </a:p>
          <a:p>
            <a:pPr lvl="1"/>
            <a:r>
              <a:rPr lang="fr-FR" sz="3600" dirty="0" smtClean="0"/>
              <a:t>Handicap </a:t>
            </a:r>
            <a:r>
              <a:rPr lang="fr-FR" sz="3600" dirty="0"/>
              <a:t>et sexualité</a:t>
            </a:r>
          </a:p>
          <a:p>
            <a:pPr lvl="1"/>
            <a:r>
              <a:rPr lang="fr-FR" sz="3600" dirty="0" smtClean="0"/>
              <a:t>Handicap </a:t>
            </a:r>
            <a:r>
              <a:rPr lang="fr-FR" sz="3600" dirty="0"/>
              <a:t>et désir d’enfants</a:t>
            </a:r>
          </a:p>
          <a:p>
            <a:pPr lvl="1"/>
            <a:r>
              <a:rPr lang="fr-FR" sz="3600" dirty="0" smtClean="0"/>
              <a:t>Adaptation </a:t>
            </a:r>
            <a:r>
              <a:rPr lang="fr-FR" sz="3600" dirty="0"/>
              <a:t>des conditions de la gestation, de la naissance, du comportement mère-enfant</a:t>
            </a:r>
          </a:p>
          <a:p>
            <a:pPr lvl="1"/>
            <a:r>
              <a:rPr lang="fr-FR" sz="3600" dirty="0" smtClean="0"/>
              <a:t>Impact </a:t>
            </a:r>
            <a:r>
              <a:rPr lang="fr-FR" sz="3600" dirty="0"/>
              <a:t>sur le couple parental, risques de séparation, épuisement, rupture du lien social, isolement</a:t>
            </a:r>
          </a:p>
          <a:p>
            <a:pPr lvl="1"/>
            <a:r>
              <a:rPr lang="fr-FR" sz="3600" dirty="0" smtClean="0"/>
              <a:t>Aide </a:t>
            </a:r>
            <a:r>
              <a:rPr lang="fr-FR" sz="3600" dirty="0"/>
              <a:t>aux aidants (sensibilisation, formations, réseaux sociaux, blogs, rencontres, café des aidants, vacances, loisirs…)</a:t>
            </a:r>
          </a:p>
          <a:p>
            <a:pPr lvl="1"/>
            <a:r>
              <a:rPr lang="fr-FR" sz="3600" dirty="0" smtClean="0"/>
              <a:t>Besoin </a:t>
            </a:r>
            <a:r>
              <a:rPr lang="fr-FR" sz="3600" dirty="0"/>
              <a:t>de répit</a:t>
            </a:r>
          </a:p>
          <a:p>
            <a:pPr lvl="1"/>
            <a:r>
              <a:rPr lang="fr-FR" sz="3600" dirty="0" smtClean="0"/>
              <a:t>Développement </a:t>
            </a:r>
            <a:r>
              <a:rPr lang="fr-FR" sz="3600" dirty="0"/>
              <a:t>de réseaux d’aide destinés aux parents et aux aidants et/ou aux professionnels (santé, médico-social et social), groupes de parole, lieux et moments de répit, </a:t>
            </a:r>
            <a:r>
              <a:rPr lang="fr-FR" sz="3600" dirty="0" smtClean="0"/>
              <a:t>accueil temporaire</a:t>
            </a:r>
            <a:endParaRPr lang="fr-FR" sz="3600" dirty="0"/>
          </a:p>
          <a:p>
            <a:pPr lvl="1"/>
            <a:r>
              <a:rPr lang="fr-FR" sz="3600" dirty="0" smtClean="0"/>
              <a:t>Mise </a:t>
            </a:r>
            <a:r>
              <a:rPr lang="fr-FR" sz="3600" dirty="0"/>
              <a:t>à disposition de moyens d’information : brochures, internet, réseaux sociaux…</a:t>
            </a:r>
          </a:p>
          <a:p>
            <a:pPr lvl="1"/>
            <a:r>
              <a:rPr lang="fr-FR" sz="3600" dirty="0" smtClean="0"/>
              <a:t>Conséquences </a:t>
            </a:r>
            <a:r>
              <a:rPr lang="fr-FR" sz="3600" dirty="0"/>
              <a:t>sur les parents et proches : estime de soi, abandon professionnel, rupture du couple, besoin de répit, angoisse, avenir…</a:t>
            </a:r>
          </a:p>
          <a:p>
            <a:pPr lvl="1"/>
            <a:r>
              <a:rPr lang="fr-FR" sz="3600" dirty="0" smtClean="0"/>
              <a:t>Problèmes </a:t>
            </a:r>
            <a:r>
              <a:rPr lang="fr-FR" sz="3600" dirty="0"/>
              <a:t>posés par l’insertion professionnelle des enfants handicapés devenus adultes</a:t>
            </a:r>
          </a:p>
          <a:p>
            <a:pPr lvl="1"/>
            <a:r>
              <a:rPr lang="fr-FR" sz="3600" dirty="0" smtClean="0"/>
              <a:t>Problèmes </a:t>
            </a:r>
            <a:r>
              <a:rPr lang="fr-FR" sz="3600" dirty="0"/>
              <a:t>de placement(s), surtout si polyhandicap et besoins sanitaires</a:t>
            </a:r>
          </a:p>
          <a:p>
            <a:pPr lvl="1"/>
            <a:r>
              <a:rPr lang="fr-FR" sz="3600" dirty="0" smtClean="0"/>
              <a:t>Problèmes </a:t>
            </a:r>
            <a:r>
              <a:rPr lang="fr-FR" sz="3600" dirty="0"/>
              <a:t>posés par l’avenir : vieillissement, puis disparition des parents, vieillissement précoce des enfants handicapés devenus adultes, risques d’isolement</a:t>
            </a:r>
          </a:p>
          <a:p>
            <a:pPr marL="0" indent="0">
              <a:buNone/>
            </a:pPr>
            <a:r>
              <a:rPr lang="fr-FR" sz="4000" dirty="0"/>
              <a:t> </a:t>
            </a:r>
            <a:r>
              <a:rPr lang="fr-FR" sz="4000" b="1" dirty="0" smtClean="0"/>
              <a:t>2 </a:t>
            </a:r>
            <a:r>
              <a:rPr lang="fr-FR" sz="4000" b="1" dirty="0"/>
              <a:t>- Parent(s) en situation de handicap</a:t>
            </a:r>
            <a:endParaRPr lang="fr-FR" sz="4000" dirty="0"/>
          </a:p>
          <a:p>
            <a:pPr lvl="1"/>
            <a:r>
              <a:rPr lang="fr-FR" sz="3600" dirty="0" smtClean="0"/>
              <a:t>Sexualité </a:t>
            </a:r>
            <a:r>
              <a:rPr lang="fr-FR" sz="3600" dirty="0"/>
              <a:t>et désir d’enfants</a:t>
            </a:r>
          </a:p>
          <a:p>
            <a:pPr lvl="1"/>
            <a:r>
              <a:rPr lang="fr-FR" sz="3600" dirty="0" smtClean="0"/>
              <a:t>Problèmes </a:t>
            </a:r>
            <a:r>
              <a:rPr lang="fr-FR" sz="3600" dirty="0"/>
              <a:t>posés par la transmission possible d’une affection génétique </a:t>
            </a:r>
          </a:p>
          <a:p>
            <a:pPr lvl="1"/>
            <a:r>
              <a:rPr lang="fr-FR" sz="3600" dirty="0" smtClean="0"/>
              <a:t>Parent(s</a:t>
            </a:r>
            <a:r>
              <a:rPr lang="fr-FR" sz="3600" dirty="0"/>
              <a:t>) handicapé(s) : grossesse, accouchement, attachement mère/enfant (ou père/enfant), allaitement, conseils éducationnels en fonction du degré de sévérité du handicap</a:t>
            </a:r>
          </a:p>
          <a:p>
            <a:endParaRPr lang="fr-FR"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52</a:t>
            </a:fld>
            <a:endParaRPr lang="fr-FR"/>
          </a:p>
        </p:txBody>
      </p:sp>
    </p:spTree>
    <p:extLst>
      <p:ext uri="{BB962C8B-B14F-4D97-AF65-F5344CB8AC3E}">
        <p14:creationId xmlns:p14="http://schemas.microsoft.com/office/powerpoint/2010/main" val="332963977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1143000"/>
          </a:xfrm>
        </p:spPr>
        <p:txBody>
          <a:bodyPr>
            <a:noAutofit/>
          </a:bodyPr>
          <a:lstStyle/>
          <a:p>
            <a:r>
              <a:rPr lang="fr-FR" sz="3200" dirty="0" smtClean="0"/>
              <a:t>Définition </a:t>
            </a:r>
            <a:r>
              <a:rPr lang="fr-FR" sz="3200" dirty="0"/>
              <a:t>de la </a:t>
            </a:r>
            <a:r>
              <a:rPr lang="fr-FR" sz="3200" dirty="0" smtClean="0"/>
              <a:t>Stratégie Nationale </a:t>
            </a:r>
            <a:r>
              <a:rPr lang="fr-FR" sz="3200" dirty="0"/>
              <a:t>de </a:t>
            </a:r>
            <a:r>
              <a:rPr lang="fr-FR" sz="3200" dirty="0" smtClean="0"/>
              <a:t>Santé (SNS) 2018-2022</a:t>
            </a:r>
            <a:endParaRPr lang="fr-FR" sz="3200" dirty="0"/>
          </a:p>
        </p:txBody>
      </p:sp>
      <p:sp>
        <p:nvSpPr>
          <p:cNvPr id="3" name="Espace réservé du contenu 2"/>
          <p:cNvSpPr>
            <a:spLocks noGrp="1"/>
          </p:cNvSpPr>
          <p:nvPr>
            <p:ph idx="1"/>
          </p:nvPr>
        </p:nvSpPr>
        <p:spPr>
          <a:xfrm>
            <a:off x="323528" y="1412776"/>
            <a:ext cx="8496944" cy="5256584"/>
          </a:xfrm>
        </p:spPr>
        <p:txBody>
          <a:bodyPr>
            <a:normAutofit/>
          </a:bodyPr>
          <a:lstStyle/>
          <a:p>
            <a:r>
              <a:rPr lang="fr-FR" sz="2800" dirty="0" smtClean="0"/>
              <a:t>Les 5 axes de la SNS : </a:t>
            </a:r>
          </a:p>
          <a:p>
            <a:pPr lvl="1"/>
            <a:r>
              <a:rPr lang="fr-FR" sz="2400" dirty="0" smtClean="0"/>
              <a:t>Politique de prévention et promotion de la santé</a:t>
            </a:r>
          </a:p>
          <a:p>
            <a:pPr lvl="1"/>
            <a:r>
              <a:rPr lang="fr-FR" sz="2400" dirty="0" smtClean="0"/>
              <a:t>Réorientation du système de santé</a:t>
            </a:r>
          </a:p>
          <a:p>
            <a:pPr lvl="1"/>
            <a:r>
              <a:rPr lang="fr-FR" sz="2400" dirty="0" smtClean="0"/>
              <a:t>Développement de l’innovation </a:t>
            </a:r>
          </a:p>
          <a:p>
            <a:pPr lvl="1"/>
            <a:r>
              <a:rPr lang="fr-FR" sz="2400" b="1" dirty="0" smtClean="0">
                <a:solidFill>
                  <a:srgbClr val="FF0000"/>
                </a:solidFill>
              </a:rPr>
              <a:t>Développement soutien à la formation et à la recherche en santé publique</a:t>
            </a:r>
          </a:p>
          <a:p>
            <a:pPr lvl="1"/>
            <a:r>
              <a:rPr lang="fr-FR" sz="2400" b="1" dirty="0" smtClean="0">
                <a:solidFill>
                  <a:srgbClr val="FF0000"/>
                </a:solidFill>
              </a:rPr>
              <a:t>Politique spécifique en faveur de la jeunesse : santé,     bien-être, PMI, parcours éducatif en milieu scolaire, </a:t>
            </a:r>
            <a:r>
              <a:rPr lang="fr-FR" sz="2400" b="1" i="1" dirty="0" err="1">
                <a:solidFill>
                  <a:srgbClr val="FF0000"/>
                </a:solidFill>
              </a:rPr>
              <a:t>e</a:t>
            </a:r>
            <a:r>
              <a:rPr lang="fr-FR" sz="2400" b="1" i="1" dirty="0" err="1" smtClean="0">
                <a:solidFill>
                  <a:srgbClr val="FF0000"/>
                </a:solidFill>
              </a:rPr>
              <a:t>mpowerment</a:t>
            </a:r>
            <a:r>
              <a:rPr lang="fr-FR" sz="2400" b="1" dirty="0" smtClean="0">
                <a:solidFill>
                  <a:srgbClr val="FF0000"/>
                </a:solidFill>
              </a:rPr>
              <a:t> (pouvoir d’agir)</a:t>
            </a:r>
          </a:p>
          <a:p>
            <a:pPr lvl="3"/>
            <a:endParaRPr lang="fr-FR" sz="1800" b="1" dirty="0" smtClean="0">
              <a:solidFill>
                <a:schemeClr val="tx2"/>
              </a:solidFill>
            </a:endParaRPr>
          </a:p>
          <a:p>
            <a:r>
              <a:rPr lang="fr-FR" sz="2000" dirty="0" smtClean="0"/>
              <a:t>Décret </a:t>
            </a:r>
            <a:r>
              <a:rPr lang="fr-FR" sz="2000" dirty="0"/>
              <a:t>n°2017-1866 du 29 décembre </a:t>
            </a:r>
            <a:r>
              <a:rPr lang="fr-FR" sz="2000" dirty="0" smtClean="0"/>
              <a:t>2017, Article L1411-1-1 du Code de Santé Publique</a:t>
            </a:r>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53</a:t>
            </a:fld>
            <a:endParaRPr lang="fr-FR" dirty="0"/>
          </a:p>
        </p:txBody>
      </p:sp>
    </p:spTree>
    <p:extLst>
      <p:ext uri="{BB962C8B-B14F-4D97-AF65-F5344CB8AC3E}">
        <p14:creationId xmlns:p14="http://schemas.microsoft.com/office/powerpoint/2010/main" val="12081802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720080"/>
          </a:xfrm>
        </p:spPr>
        <p:txBody>
          <a:bodyPr>
            <a:noAutofit/>
          </a:bodyPr>
          <a:lstStyle/>
          <a:p>
            <a:r>
              <a:rPr lang="fr-FR" sz="3600" dirty="0" smtClean="0"/>
              <a:t>Déclinaison actuelle de la SNS</a:t>
            </a:r>
            <a:endParaRPr lang="fr-FR" sz="3600" dirty="0"/>
          </a:p>
        </p:txBody>
      </p:sp>
      <p:sp>
        <p:nvSpPr>
          <p:cNvPr id="3" name="Espace réservé du contenu 2"/>
          <p:cNvSpPr>
            <a:spLocks noGrp="1"/>
          </p:cNvSpPr>
          <p:nvPr>
            <p:ph idx="1"/>
          </p:nvPr>
        </p:nvSpPr>
        <p:spPr>
          <a:xfrm>
            <a:off x="179512" y="1196752"/>
            <a:ext cx="8820472" cy="5112568"/>
          </a:xfrm>
        </p:spPr>
        <p:txBody>
          <a:bodyPr>
            <a:normAutofit fontScale="85000" lnSpcReduction="10000"/>
          </a:bodyPr>
          <a:lstStyle/>
          <a:p>
            <a:r>
              <a:rPr lang="fr-FR" b="1" dirty="0" smtClean="0">
                <a:solidFill>
                  <a:srgbClr val="FF0000"/>
                </a:solidFill>
              </a:rPr>
              <a:t>Stratégie nationale de soutien à la parentalité</a:t>
            </a:r>
            <a:r>
              <a:rPr lang="fr-FR" b="1" dirty="0">
                <a:solidFill>
                  <a:srgbClr val="FF0000"/>
                </a:solidFill>
              </a:rPr>
              <a:t> </a:t>
            </a:r>
            <a:r>
              <a:rPr lang="fr-FR" dirty="0" smtClean="0">
                <a:solidFill>
                  <a:srgbClr val="FF0000"/>
                </a:solidFill>
              </a:rPr>
              <a:t>(2018-2022)</a:t>
            </a:r>
          </a:p>
          <a:p>
            <a:r>
              <a:rPr lang="fr-FR" dirty="0" smtClean="0"/>
              <a:t>Rester en Bonne Santé tout au long de sa vie. </a:t>
            </a:r>
            <a:r>
              <a:rPr lang="fr-FR" b="1" dirty="0" smtClean="0">
                <a:solidFill>
                  <a:srgbClr val="FF0000"/>
                </a:solidFill>
              </a:rPr>
              <a:t>Prévention et promotion de la santé</a:t>
            </a:r>
            <a:r>
              <a:rPr lang="fr-FR" dirty="0" smtClean="0"/>
              <a:t>, contrats d’objectifs et de performance (COP*) 2018-2022 en lien avec DGS (projet stratégique 2017-2019, IGAS, Santé Publique France et ses cellules d’intervention en région (Cire))</a:t>
            </a:r>
          </a:p>
          <a:p>
            <a:r>
              <a:rPr lang="fr-FR" b="1" dirty="0" smtClean="0">
                <a:solidFill>
                  <a:srgbClr val="FF0000"/>
                </a:solidFill>
              </a:rPr>
              <a:t>Plan contre la pauvreté </a:t>
            </a:r>
            <a:r>
              <a:rPr lang="fr-FR" dirty="0" smtClean="0"/>
              <a:t>(2018-2022)</a:t>
            </a:r>
          </a:p>
          <a:p>
            <a:r>
              <a:rPr lang="fr-FR" dirty="0" smtClean="0"/>
              <a:t>Feuille de route Santé mentale et psychiatrie (juin 2018)</a:t>
            </a:r>
          </a:p>
          <a:p>
            <a:r>
              <a:rPr lang="fr-FR" dirty="0" smtClean="0"/>
              <a:t>Stratégie de la transformation du système de santé (lancement le 09/03/2018)</a:t>
            </a:r>
          </a:p>
          <a:p>
            <a:endParaRPr lang="fr-FR" dirty="0" smtClean="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54</a:t>
            </a:fld>
            <a:endParaRPr lang="fr-FR"/>
          </a:p>
        </p:txBody>
      </p:sp>
      <p:sp>
        <p:nvSpPr>
          <p:cNvPr id="5" name="ZoneTexte 4"/>
          <p:cNvSpPr txBox="1"/>
          <p:nvPr/>
        </p:nvSpPr>
        <p:spPr>
          <a:xfrm>
            <a:off x="323528" y="5589240"/>
            <a:ext cx="8280920" cy="1323439"/>
          </a:xfrm>
          <a:prstGeom prst="rect">
            <a:avLst/>
          </a:prstGeom>
          <a:noFill/>
        </p:spPr>
        <p:txBody>
          <a:bodyPr wrap="square" rtlCol="0">
            <a:spAutoFit/>
          </a:bodyPr>
          <a:lstStyle/>
          <a:p>
            <a:r>
              <a:rPr lang="fr-FR" sz="2000" dirty="0" smtClean="0"/>
              <a:t>*Retenons parmi les objectifs du COP : surveillance de la santé des enfants et en particulier de l’obésité, usage problématique des écrans et nouvelles technologies</a:t>
            </a:r>
            <a:r>
              <a:rPr lang="fr-FR" sz="2000" dirty="0" smtClean="0">
                <a:solidFill>
                  <a:schemeClr val="tx2"/>
                </a:solidFill>
              </a:rPr>
              <a:t> </a:t>
            </a:r>
            <a:r>
              <a:rPr lang="fr-FR" sz="2000" dirty="0" smtClean="0"/>
              <a:t>(enfants jeunes), prise en compte des inégalités sociales et territoriales</a:t>
            </a:r>
            <a:endParaRPr lang="fr-FR" sz="2000" dirty="0"/>
          </a:p>
        </p:txBody>
      </p:sp>
    </p:spTree>
    <p:extLst>
      <p:ext uri="{BB962C8B-B14F-4D97-AF65-F5344CB8AC3E}">
        <p14:creationId xmlns:p14="http://schemas.microsoft.com/office/powerpoint/2010/main" val="141103636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9776"/>
            <a:ext cx="8229600" cy="1143000"/>
          </a:xfrm>
        </p:spPr>
        <p:txBody>
          <a:bodyPr>
            <a:noAutofit/>
          </a:bodyPr>
          <a:lstStyle/>
          <a:p>
            <a:r>
              <a:rPr lang="fr-FR" sz="3200" dirty="0"/>
              <a:t>Stratégie nationale de soutien à la parentalité</a:t>
            </a:r>
          </a:p>
        </p:txBody>
      </p:sp>
      <p:sp>
        <p:nvSpPr>
          <p:cNvPr id="3" name="Espace réservé du contenu 2"/>
          <p:cNvSpPr>
            <a:spLocks noGrp="1"/>
          </p:cNvSpPr>
          <p:nvPr>
            <p:ph idx="1"/>
          </p:nvPr>
        </p:nvSpPr>
        <p:spPr>
          <a:xfrm>
            <a:off x="457200" y="1800200"/>
            <a:ext cx="8229600" cy="4869160"/>
          </a:xfrm>
        </p:spPr>
        <p:txBody>
          <a:bodyPr>
            <a:normAutofit fontScale="77500" lnSpcReduction="20000"/>
          </a:bodyPr>
          <a:lstStyle/>
          <a:p>
            <a:r>
              <a:rPr lang="fr-FR" dirty="0" smtClean="0"/>
              <a:t>6 Groupes de travail (2017), 8 chapitres </a:t>
            </a:r>
            <a:r>
              <a:rPr lang="fr-FR" dirty="0"/>
              <a:t>: Selon </a:t>
            </a:r>
            <a:r>
              <a:rPr lang="fr-FR" dirty="0" smtClean="0"/>
              <a:t>l’âge, les </a:t>
            </a:r>
            <a:r>
              <a:rPr lang="fr-FR" dirty="0"/>
              <a:t>possibilités de relais parental et de répit des </a:t>
            </a:r>
            <a:r>
              <a:rPr lang="fr-FR" dirty="0" smtClean="0"/>
              <a:t>familles, les </a:t>
            </a:r>
            <a:r>
              <a:rPr lang="fr-FR" dirty="0"/>
              <a:t>relations familles et </a:t>
            </a:r>
            <a:r>
              <a:rPr lang="fr-FR" dirty="0" smtClean="0"/>
              <a:t>école, </a:t>
            </a:r>
            <a:r>
              <a:rPr lang="fr-FR" dirty="0"/>
              <a:t>l</a:t>
            </a:r>
            <a:r>
              <a:rPr lang="fr-FR" dirty="0" smtClean="0"/>
              <a:t>a </a:t>
            </a:r>
            <a:r>
              <a:rPr lang="fr-FR" dirty="0"/>
              <a:t>préservation des liens </a:t>
            </a:r>
            <a:r>
              <a:rPr lang="fr-FR" dirty="0" smtClean="0"/>
              <a:t>familiaux, le </a:t>
            </a:r>
            <a:r>
              <a:rPr lang="fr-FR" dirty="0"/>
              <a:t>soutien par les </a:t>
            </a:r>
            <a:r>
              <a:rPr lang="fr-FR" dirty="0" smtClean="0"/>
              <a:t>pairs, l’information </a:t>
            </a:r>
            <a:r>
              <a:rPr lang="fr-FR" dirty="0"/>
              <a:t>des familles</a:t>
            </a:r>
          </a:p>
          <a:p>
            <a:r>
              <a:rPr lang="fr-FR" dirty="0" smtClean="0"/>
              <a:t> Version définitive : </a:t>
            </a:r>
            <a:r>
              <a:rPr lang="fr-FR" b="1" dirty="0" smtClean="0">
                <a:solidFill>
                  <a:srgbClr val="FF0000"/>
                </a:solidFill>
              </a:rPr>
              <a:t>« Dessine-moi un parent » (2018-2022)</a:t>
            </a:r>
          </a:p>
          <a:p>
            <a:pPr lvl="1"/>
            <a:r>
              <a:rPr lang="fr-FR" i="1" dirty="0" smtClean="0"/>
              <a:t>Rien sur les dispositifs de l’Etat; rien sur les réseaux, rien sur les pédiatres ni les sages-femmes, ni les psychiatre, rien sur les maladies chroniques congénitales ou acquises, rien sur les différents types d’acteurs non médicaux, rien sur la méthodologie. Ils s’agit de perspectives de travail pour les parties prenantes mais : des recommandations générales, pas de véritable programme.</a:t>
            </a:r>
          </a:p>
          <a:p>
            <a:pPr lvl="3"/>
            <a:endParaRPr lang="fr-FR" dirty="0" smtClean="0"/>
          </a:p>
          <a:p>
            <a:pPr marL="457200" lvl="1" indent="0">
              <a:buNone/>
            </a:pPr>
            <a:r>
              <a:rPr lang="fr-FR" b="1" dirty="0" smtClean="0"/>
              <a:t>« Pour ce qui est de l’avenir, il ne s’agit pas de le prévoir, mais de le rendre possible » A. de St Exupéry « </a:t>
            </a:r>
            <a:r>
              <a:rPr lang="fr-FR" b="1" i="1" dirty="0" smtClean="0"/>
              <a:t>Le Petit Prince</a:t>
            </a:r>
            <a:r>
              <a:rPr lang="fr-FR" b="1" dirty="0" smtClean="0"/>
              <a:t> »</a:t>
            </a:r>
          </a:p>
          <a:p>
            <a:endParaRPr lang="fr-FR" dirty="0" smtClean="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55</a:t>
            </a:fld>
            <a:endParaRPr lang="fr-FR"/>
          </a:p>
        </p:txBody>
      </p:sp>
    </p:spTree>
    <p:extLst>
      <p:ext uri="{BB962C8B-B14F-4D97-AF65-F5344CB8AC3E}">
        <p14:creationId xmlns:p14="http://schemas.microsoft.com/office/powerpoint/2010/main" val="159626602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dirty="0" smtClean="0"/>
              <a:t>Priorité et prévention. Rester en bonne santé tout au long de la vie</a:t>
            </a:r>
            <a:endParaRPr lang="fr-FR" sz="3600" dirty="0"/>
          </a:p>
        </p:txBody>
      </p:sp>
      <p:sp>
        <p:nvSpPr>
          <p:cNvPr id="3" name="Espace réservé du contenu 2"/>
          <p:cNvSpPr>
            <a:spLocks noGrp="1"/>
          </p:cNvSpPr>
          <p:nvPr>
            <p:ph idx="1"/>
          </p:nvPr>
        </p:nvSpPr>
        <p:spPr>
          <a:xfrm>
            <a:off x="457200" y="1772816"/>
            <a:ext cx="8435280" cy="5085184"/>
          </a:xfrm>
        </p:spPr>
        <p:txBody>
          <a:bodyPr>
            <a:normAutofit fontScale="70000" lnSpcReduction="20000"/>
          </a:bodyPr>
          <a:lstStyle/>
          <a:p>
            <a:r>
              <a:rPr lang="fr-FR" dirty="0" smtClean="0"/>
              <a:t>Plan National de santé publique, comité interministériel + rapports HCSP, DGS, DREES, Santé Publique France</a:t>
            </a:r>
          </a:p>
          <a:p>
            <a:r>
              <a:rPr lang="fr-FR" dirty="0" smtClean="0"/>
              <a:t>25 mesures-phares ciblées sur enfants, adolescents, jeunes, selon :</a:t>
            </a:r>
          </a:p>
          <a:p>
            <a:pPr lvl="1"/>
            <a:r>
              <a:rPr lang="fr-FR" dirty="0" smtClean="0"/>
              <a:t>Les tranches d’âge (« une grossesse en pleine santé et les 1000 premiers jours garants de la suite » ; la santé des enfants et des jeunes)</a:t>
            </a:r>
          </a:p>
          <a:p>
            <a:pPr lvl="1"/>
            <a:r>
              <a:rPr lang="fr-FR" dirty="0" smtClean="0"/>
              <a:t>Les objectifs de prévention : grossesse, obésité, risques auditifs, santé sexuelle, addictions</a:t>
            </a:r>
          </a:p>
          <a:p>
            <a:pPr lvl="1"/>
            <a:r>
              <a:rPr lang="fr-FR" dirty="0" smtClean="0"/>
              <a:t>L’offre sanitaire et médico-sociale au service de la santé</a:t>
            </a:r>
          </a:p>
          <a:p>
            <a:pPr lvl="1"/>
            <a:r>
              <a:rPr lang="fr-FR" dirty="0" smtClean="0"/>
              <a:t>Les besoins de santé en situation de handicap</a:t>
            </a:r>
          </a:p>
          <a:p>
            <a:pPr lvl="1"/>
            <a:r>
              <a:rPr lang="fr-FR" dirty="0" smtClean="0"/>
              <a:t>Le rôle de l’école dans la promotion de la santé</a:t>
            </a:r>
          </a:p>
          <a:p>
            <a:pPr lvl="1"/>
            <a:r>
              <a:rPr lang="fr-FR" dirty="0" smtClean="0"/>
              <a:t>Un nouvel acteur : l’étudiant en service sanitaire</a:t>
            </a:r>
            <a:br>
              <a:rPr lang="fr-FR" dirty="0" smtClean="0"/>
            </a:br>
            <a:r>
              <a:rPr lang="fr-FR" dirty="0"/>
              <a:t/>
            </a:r>
            <a:br>
              <a:rPr lang="fr-FR" dirty="0"/>
            </a:br>
            <a:r>
              <a:rPr lang="fr-FR" b="1" i="1" dirty="0" smtClean="0"/>
              <a:t>Redondances avec : soutien à la parentalité, pauvreté</a:t>
            </a:r>
            <a:br>
              <a:rPr lang="fr-FR" b="1" i="1" dirty="0" smtClean="0"/>
            </a:br>
            <a:r>
              <a:rPr lang="fr-FR" b="1" i="1" dirty="0" smtClean="0"/>
              <a:t>A compléter, ordonner et apporter les précisions attendues : méthodologie, évaluation, acteurs, formation (qui fait quoi ? Où ? Comment ?) </a:t>
            </a:r>
            <a:endParaRPr lang="fr-FR" b="1" dirty="0" smtClean="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56</a:t>
            </a:fld>
            <a:endParaRPr lang="fr-FR"/>
          </a:p>
        </p:txBody>
      </p:sp>
    </p:spTree>
    <p:extLst>
      <p:ext uri="{BB962C8B-B14F-4D97-AF65-F5344CB8AC3E}">
        <p14:creationId xmlns:p14="http://schemas.microsoft.com/office/powerpoint/2010/main" val="29672546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97768"/>
            <a:ext cx="8229600" cy="782960"/>
          </a:xfrm>
        </p:spPr>
        <p:txBody>
          <a:bodyPr>
            <a:normAutofit/>
          </a:bodyPr>
          <a:lstStyle/>
          <a:p>
            <a:r>
              <a:rPr lang="fr-FR" sz="3600" dirty="0" smtClean="0"/>
              <a:t>Plan pauvreté</a:t>
            </a:r>
            <a:endParaRPr lang="fr-FR" sz="3600" dirty="0"/>
          </a:p>
        </p:txBody>
      </p:sp>
      <p:sp>
        <p:nvSpPr>
          <p:cNvPr id="3" name="Espace réservé du contenu 2"/>
          <p:cNvSpPr>
            <a:spLocks noGrp="1"/>
          </p:cNvSpPr>
          <p:nvPr>
            <p:ph idx="1"/>
          </p:nvPr>
        </p:nvSpPr>
        <p:spPr>
          <a:xfrm>
            <a:off x="457200" y="1700808"/>
            <a:ext cx="8229600" cy="4896544"/>
          </a:xfrm>
        </p:spPr>
        <p:txBody>
          <a:bodyPr>
            <a:normAutofit/>
          </a:bodyPr>
          <a:lstStyle/>
          <a:p>
            <a:r>
              <a:rPr lang="fr-FR" sz="2800" dirty="0" smtClean="0"/>
              <a:t>Délégation interministérielle à la prévention et à la lutte contre la pauvreté des enfants et des jeunes (décret 24/10/17)</a:t>
            </a:r>
          </a:p>
          <a:p>
            <a:r>
              <a:rPr lang="fr-FR" sz="2800" dirty="0" smtClean="0"/>
              <a:t>4 chantiers : Accueil et petite enfance, repérage situations de pauvreté, soutien social renforcé, gouvernance révisée territoriale et nationale </a:t>
            </a:r>
          </a:p>
          <a:p>
            <a:pPr marL="457200" lvl="1" indent="0">
              <a:buNone/>
            </a:pPr>
            <a:endParaRPr lang="fr-FR" sz="2400" dirty="0" smtClean="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57</a:t>
            </a:fld>
            <a:endParaRPr lang="fr-FR"/>
          </a:p>
        </p:txBody>
      </p:sp>
    </p:spTree>
    <p:extLst>
      <p:ext uri="{BB962C8B-B14F-4D97-AF65-F5344CB8AC3E}">
        <p14:creationId xmlns:p14="http://schemas.microsoft.com/office/powerpoint/2010/main" val="69276827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1080120"/>
          </a:xfrm>
        </p:spPr>
        <p:txBody>
          <a:bodyPr>
            <a:normAutofit fontScale="90000"/>
          </a:bodyPr>
          <a:lstStyle/>
          <a:p>
            <a:r>
              <a:rPr lang="fr-FR" sz="3600" dirty="0" smtClean="0"/>
              <a:t>Plan pauvreté </a:t>
            </a:r>
            <a:r>
              <a:rPr lang="fr-FR" sz="3600" dirty="0"/>
              <a:t>: Propositions des GT + Rapports HCFEA, UNAF, CNAF, UNIOPSS</a:t>
            </a:r>
            <a:r>
              <a:rPr lang="fr-FR" sz="3600" dirty="0" smtClean="0"/>
              <a:t>…</a:t>
            </a:r>
            <a:endParaRPr lang="fr-FR" sz="3600" dirty="0"/>
          </a:p>
        </p:txBody>
      </p:sp>
      <p:sp>
        <p:nvSpPr>
          <p:cNvPr id="3" name="Espace réservé du contenu 2"/>
          <p:cNvSpPr>
            <a:spLocks noGrp="1"/>
          </p:cNvSpPr>
          <p:nvPr>
            <p:ph idx="1"/>
          </p:nvPr>
        </p:nvSpPr>
        <p:spPr>
          <a:xfrm>
            <a:off x="467544" y="1512168"/>
            <a:ext cx="8496944" cy="5085184"/>
          </a:xfrm>
        </p:spPr>
        <p:txBody>
          <a:bodyPr>
            <a:normAutofit fontScale="55000" lnSpcReduction="20000"/>
          </a:bodyPr>
          <a:lstStyle/>
          <a:p>
            <a:r>
              <a:rPr lang="fr-FR" sz="3600" dirty="0" smtClean="0"/>
              <a:t>GT n°1 : Eradiquer la pauvreté des enfants</a:t>
            </a:r>
          </a:p>
          <a:p>
            <a:pPr lvl="1"/>
            <a:r>
              <a:rPr lang="fr-FR" sz="3300" dirty="0" smtClean="0"/>
              <a:t>Accueil professionnel, petite enfance, école</a:t>
            </a:r>
          </a:p>
          <a:p>
            <a:pPr lvl="1"/>
            <a:r>
              <a:rPr lang="fr-FR" sz="3300" dirty="0" smtClean="0"/>
              <a:t>Pilotage et visibilité des actions de soutien à la parentalité</a:t>
            </a:r>
          </a:p>
          <a:p>
            <a:pPr lvl="1"/>
            <a:r>
              <a:rPr lang="fr-FR" sz="3300" dirty="0" smtClean="0"/>
              <a:t>Renforcement de la gouvernance et des instruments de suivi des objectifs</a:t>
            </a:r>
            <a:br>
              <a:rPr lang="fr-FR" sz="3300" dirty="0" smtClean="0"/>
            </a:br>
            <a:r>
              <a:rPr lang="fr-FR" sz="1500" dirty="0" smtClean="0"/>
              <a:t> </a:t>
            </a:r>
            <a:endParaRPr lang="fr-FR" sz="3300" dirty="0" smtClean="0"/>
          </a:p>
          <a:p>
            <a:r>
              <a:rPr lang="fr-FR" sz="3600" dirty="0" smtClean="0"/>
              <a:t>GT n°2 : Prévenir la vulnérabilité des jeunes et favoriser leur insertion</a:t>
            </a:r>
          </a:p>
          <a:p>
            <a:pPr lvl="1"/>
            <a:r>
              <a:rPr lang="fr-FR" sz="3300" dirty="0" smtClean="0"/>
              <a:t>Il </a:t>
            </a:r>
            <a:r>
              <a:rPr lang="fr-FR" sz="3300" b="1" dirty="0" smtClean="0">
                <a:solidFill>
                  <a:srgbClr val="FF0000"/>
                </a:solidFill>
              </a:rPr>
              <a:t>manque la vulnérabilité psychique </a:t>
            </a:r>
            <a:r>
              <a:rPr lang="fr-FR" sz="3300" dirty="0" smtClean="0"/>
              <a:t>favorisée par la pauvreté familiale </a:t>
            </a:r>
            <a:r>
              <a:rPr lang="fr-FR" sz="3300" b="1" dirty="0" smtClean="0">
                <a:solidFill>
                  <a:srgbClr val="FF0000"/>
                </a:solidFill>
              </a:rPr>
              <a:t>et les inégalités sociales d’accès à la santé</a:t>
            </a:r>
            <a:r>
              <a:rPr lang="fr-FR" sz="3300" dirty="0" smtClean="0"/>
              <a:t>. Ceci est évoqué seulement dans le GT n°3</a:t>
            </a:r>
            <a:br>
              <a:rPr lang="fr-FR" sz="3300" dirty="0" smtClean="0"/>
            </a:br>
            <a:r>
              <a:rPr lang="fr-FR" sz="1500" dirty="0" smtClean="0"/>
              <a:t> </a:t>
            </a:r>
            <a:endParaRPr lang="fr-FR" sz="3300" dirty="0" smtClean="0"/>
          </a:p>
          <a:p>
            <a:r>
              <a:rPr lang="fr-FR" sz="3600" dirty="0" smtClean="0"/>
              <a:t>GT n°3 : Développer l’accompagnement global et les leviers de prévention</a:t>
            </a:r>
          </a:p>
          <a:p>
            <a:pPr lvl="1"/>
            <a:r>
              <a:rPr lang="fr-FR" sz="3300" dirty="0" smtClean="0"/>
              <a:t>Il s’agit en fait de recommandations de santé publique avec des </a:t>
            </a:r>
            <a:r>
              <a:rPr lang="fr-FR" sz="3300" b="1" dirty="0" smtClean="0">
                <a:solidFill>
                  <a:srgbClr val="FF0000"/>
                </a:solidFill>
              </a:rPr>
              <a:t>manques et des redondances</a:t>
            </a:r>
            <a:r>
              <a:rPr lang="fr-FR" sz="3300" dirty="0" smtClean="0"/>
              <a:t>. Rejoint toutes les propositions faites antérieurement sur : soutien à la parentalité, familles, lien social. </a:t>
            </a:r>
            <a:r>
              <a:rPr lang="fr-FR" sz="3300" b="1" dirty="0" smtClean="0">
                <a:solidFill>
                  <a:srgbClr val="FF0000"/>
                </a:solidFill>
              </a:rPr>
              <a:t>Manque d’ordre logique</a:t>
            </a:r>
            <a:r>
              <a:rPr lang="fr-FR" sz="3300" b="1" dirty="0" smtClean="0">
                <a:solidFill>
                  <a:schemeClr val="tx2"/>
                </a:solidFill>
              </a:rPr>
              <a:t/>
            </a:r>
            <a:br>
              <a:rPr lang="fr-FR" sz="3300" b="1" dirty="0" smtClean="0">
                <a:solidFill>
                  <a:schemeClr val="tx2"/>
                </a:solidFill>
              </a:rPr>
            </a:br>
            <a:r>
              <a:rPr lang="fr-FR" sz="1500" dirty="0" smtClean="0"/>
              <a:t> </a:t>
            </a:r>
            <a:endParaRPr lang="fr-FR" sz="3300" dirty="0" smtClean="0"/>
          </a:p>
          <a:p>
            <a:r>
              <a:rPr lang="fr-FR" sz="2900" dirty="0" smtClean="0"/>
              <a:t>GT n°4 : Accès aux droits et aux services, lutte contre le non-recours</a:t>
            </a:r>
          </a:p>
          <a:p>
            <a:pPr lvl="1"/>
            <a:r>
              <a:rPr lang="fr-FR" sz="2600" dirty="0" smtClean="0"/>
              <a:t>Très juridique</a:t>
            </a:r>
          </a:p>
          <a:p>
            <a:pPr lvl="1"/>
            <a:r>
              <a:rPr lang="fr-FR" sz="2600" dirty="0" smtClean="0"/>
              <a:t>Pourquoi développer </a:t>
            </a:r>
            <a:r>
              <a:rPr lang="fr-FR" sz="2600" dirty="0"/>
              <a:t>i</a:t>
            </a:r>
            <a:r>
              <a:rPr lang="fr-FR" sz="2600" dirty="0" smtClean="0"/>
              <a:t>ci seulement un chapitre sur les adolescents ?</a:t>
            </a:r>
            <a:br>
              <a:rPr lang="fr-FR" sz="2600" dirty="0" smtClean="0"/>
            </a:br>
            <a:r>
              <a:rPr lang="fr-FR" sz="1000" dirty="0" smtClean="0"/>
              <a:t> </a:t>
            </a:r>
            <a:endParaRPr lang="fr-FR" sz="2600" dirty="0" smtClean="0"/>
          </a:p>
          <a:p>
            <a:r>
              <a:rPr lang="fr-FR" sz="2900" dirty="0" smtClean="0"/>
              <a:t>GT n°5 : Un accompagnement renforcé dans la lutte contre l’exclusion</a:t>
            </a:r>
          </a:p>
          <a:p>
            <a:pPr lvl="1"/>
            <a:r>
              <a:rPr lang="fr-FR" sz="2600" dirty="0" smtClean="0"/>
              <a:t>Il s’agit plutôt de recommandation concernant le GT n°1 (parentalité, pédopsychiatrie)</a:t>
            </a:r>
            <a:br>
              <a:rPr lang="fr-FR" sz="2600" dirty="0" smtClean="0"/>
            </a:br>
            <a:r>
              <a:rPr lang="fr-FR" sz="1000" dirty="0" smtClean="0"/>
              <a:t> </a:t>
            </a:r>
            <a:endParaRPr lang="fr-FR" sz="2600" dirty="0" smtClean="0"/>
          </a:p>
          <a:p>
            <a:r>
              <a:rPr lang="fr-FR" sz="2900" dirty="0" smtClean="0"/>
              <a:t>GT n°6 : Piloter la lutte contre la pauvreté à partir des territoires</a:t>
            </a:r>
          </a:p>
          <a:p>
            <a:pPr lvl="1"/>
            <a:r>
              <a:rPr lang="fr-FR" sz="2600" dirty="0" smtClean="0"/>
              <a:t>Propositions les plus utiles</a:t>
            </a:r>
          </a:p>
          <a:p>
            <a:pPr lvl="2"/>
            <a:endParaRPr lang="fr-FR" sz="2200" dirty="0"/>
          </a:p>
          <a:p>
            <a:pPr lvl="1"/>
            <a:endParaRPr lang="fr-FR"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58</a:t>
            </a:fld>
            <a:endParaRPr lang="fr-FR"/>
          </a:p>
        </p:txBody>
      </p:sp>
    </p:spTree>
    <p:extLst>
      <p:ext uri="{BB962C8B-B14F-4D97-AF65-F5344CB8AC3E}">
        <p14:creationId xmlns:p14="http://schemas.microsoft.com/office/powerpoint/2010/main" val="167587279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359024"/>
          </a:xfrm>
        </p:spPr>
        <p:txBody>
          <a:bodyPr>
            <a:noAutofit/>
          </a:bodyPr>
          <a:lstStyle/>
          <a:p>
            <a:r>
              <a:rPr lang="fr-FR" sz="2800" dirty="0" smtClean="0"/>
              <a:t>Nombreuses recommandations communes avec la Stratégie de soutien à la parentalité et avec la prévention/promotion de la santé</a:t>
            </a:r>
            <a:endParaRPr lang="fr-FR" sz="2800" dirty="0"/>
          </a:p>
        </p:txBody>
      </p:sp>
      <p:sp>
        <p:nvSpPr>
          <p:cNvPr id="3" name="Espace réservé du contenu 2"/>
          <p:cNvSpPr>
            <a:spLocks noGrp="1"/>
          </p:cNvSpPr>
          <p:nvPr>
            <p:ph idx="1"/>
          </p:nvPr>
        </p:nvSpPr>
        <p:spPr>
          <a:xfrm>
            <a:off x="457200" y="1600200"/>
            <a:ext cx="8229600" cy="5069160"/>
          </a:xfrm>
        </p:spPr>
        <p:txBody>
          <a:bodyPr>
            <a:normAutofit fontScale="85000" lnSpcReduction="20000"/>
          </a:bodyPr>
          <a:lstStyle/>
          <a:p>
            <a:r>
              <a:rPr lang="fr-FR" dirty="0" smtClean="0"/>
              <a:t>Accès universel aux modes d’accueil (0-3 ans), mixité sociale, référentiels éducatifs, formation initiale et continue, relation familles-école, dispositifs famille, cahier des charges soutien à la parentalité, schémas départementaux des services aux familles, articulation PMI/CAF</a:t>
            </a:r>
          </a:p>
          <a:p>
            <a:pPr lvl="3"/>
            <a:endParaRPr lang="fr-FR" dirty="0" smtClean="0"/>
          </a:p>
          <a:p>
            <a:r>
              <a:rPr lang="fr-FR" dirty="0" smtClean="0"/>
              <a:t>Risques : Décisions et actions redondantes ou opposées en fonction du contenu des programmes seulement élaborés par des représentants de structures et acteurs de politiques sociales (à défaut de spécialistes de la santé de l’enfant) </a:t>
            </a:r>
          </a:p>
          <a:p>
            <a:pPr lvl="2"/>
            <a:endParaRPr lang="fr-FR" dirty="0"/>
          </a:p>
          <a:p>
            <a:pPr marL="914400" lvl="2" indent="0">
              <a:buNone/>
            </a:pPr>
            <a:r>
              <a:rPr lang="fr-FR" sz="2800" i="1" dirty="0" smtClean="0"/>
              <a:t>Le meilleur rapport : « Lutte contre la pauvreté des famille et des enfants » (HCFEA, 05/06/18)</a:t>
            </a:r>
          </a:p>
          <a:p>
            <a:endParaRPr lang="fr-FR"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59</a:t>
            </a:fld>
            <a:endParaRPr lang="fr-FR" dirty="0"/>
          </a:p>
        </p:txBody>
      </p:sp>
    </p:spTree>
    <p:extLst>
      <p:ext uri="{BB962C8B-B14F-4D97-AF65-F5344CB8AC3E}">
        <p14:creationId xmlns:p14="http://schemas.microsoft.com/office/powerpoint/2010/main" val="31898106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3">
              <a:lumMod val="40000"/>
              <a:lumOff val="60000"/>
            </a:schemeClr>
          </a:solidFill>
          <a:ln w="19050">
            <a:solidFill>
              <a:schemeClr val="tx1"/>
            </a:solidFill>
          </a:ln>
        </p:spPr>
        <p:txBody>
          <a:bodyPr>
            <a:noAutofit/>
          </a:bodyPr>
          <a:lstStyle/>
          <a:p>
            <a:r>
              <a:rPr lang="fr-FR" sz="3600" b="1" dirty="0" smtClean="0"/>
              <a:t>Contexte : les mutations observées depuis 30-40 ans</a:t>
            </a:r>
            <a:endParaRPr lang="fr-FR" sz="3600" b="1" dirty="0"/>
          </a:p>
        </p:txBody>
      </p:sp>
      <p:sp>
        <p:nvSpPr>
          <p:cNvPr id="3" name="Espace réservé du contenu 2"/>
          <p:cNvSpPr>
            <a:spLocks noGrp="1"/>
          </p:cNvSpPr>
          <p:nvPr>
            <p:ph idx="1"/>
          </p:nvPr>
        </p:nvSpPr>
        <p:spPr>
          <a:xfrm>
            <a:off x="457200" y="1700808"/>
            <a:ext cx="8229600" cy="4896544"/>
          </a:xfrm>
        </p:spPr>
        <p:txBody>
          <a:bodyPr>
            <a:normAutofit/>
          </a:bodyPr>
          <a:lstStyle/>
          <a:p>
            <a:pPr marL="0" indent="0">
              <a:buNone/>
            </a:pPr>
            <a:r>
              <a:rPr lang="fr-FR" sz="2800" b="1" dirty="0" smtClean="0">
                <a:solidFill>
                  <a:srgbClr val="FF0000"/>
                </a:solidFill>
              </a:rPr>
              <a:t>2. Mutations sociales et sociétales</a:t>
            </a:r>
          </a:p>
          <a:p>
            <a:pPr lvl="1"/>
            <a:r>
              <a:rPr lang="fr-FR" sz="2400" dirty="0" smtClean="0"/>
              <a:t>Précarité, pauvreté</a:t>
            </a:r>
          </a:p>
          <a:p>
            <a:pPr lvl="1"/>
            <a:r>
              <a:rPr lang="fr-FR" sz="2400" b="1" dirty="0" smtClean="0"/>
              <a:t>Impact des inégalités sociales sur la santé de l’enfant </a:t>
            </a:r>
            <a:r>
              <a:rPr lang="fr-FR" sz="2400" dirty="0" smtClean="0"/>
              <a:t>: défaut d’accès aux soins et/ou contexte familial défavorable (Rapport IGAS 2011)</a:t>
            </a:r>
          </a:p>
          <a:p>
            <a:pPr lvl="1"/>
            <a:r>
              <a:rPr lang="fr-FR" sz="2400" b="1" dirty="0" smtClean="0"/>
              <a:t>Evolution des comportements </a:t>
            </a:r>
            <a:r>
              <a:rPr lang="fr-FR" sz="2400" dirty="0" smtClean="0"/>
              <a:t>: individualisme, réussite individuelle, épanouissement personnel, « qualité de vie », liberté, responsabilités mal assurées, laxisme…</a:t>
            </a:r>
          </a:p>
          <a:p>
            <a:pPr lvl="1"/>
            <a:r>
              <a:rPr lang="fr-FR" sz="2400" dirty="0" smtClean="0"/>
              <a:t>Défiance vis-à-vis d’autrui et des institutions, impact des technologies d’information et communication, </a:t>
            </a:r>
          </a:p>
          <a:p>
            <a:pPr lvl="1"/>
            <a:r>
              <a:rPr lang="fr-FR" sz="2400" b="1" dirty="0" smtClean="0"/>
              <a:t>Ruptures du lien social</a:t>
            </a:r>
          </a:p>
        </p:txBody>
      </p:sp>
      <p:sp>
        <p:nvSpPr>
          <p:cNvPr id="5" name="Espace réservé du numéro de diapositive 4"/>
          <p:cNvSpPr>
            <a:spLocks noGrp="1"/>
          </p:cNvSpPr>
          <p:nvPr>
            <p:ph type="sldNum" sz="quarter" idx="12"/>
          </p:nvPr>
        </p:nvSpPr>
        <p:spPr/>
        <p:txBody>
          <a:bodyPr/>
          <a:lstStyle/>
          <a:p>
            <a:fld id="{C5908194-849B-407F-B3DA-AED81DED57C2}" type="slidenum">
              <a:rPr lang="fr-FR" smtClean="0"/>
              <a:t>6</a:t>
            </a:fld>
            <a:endParaRPr lang="fr-FR"/>
          </a:p>
        </p:txBody>
      </p:sp>
    </p:spTree>
    <p:extLst>
      <p:ext uri="{BB962C8B-B14F-4D97-AF65-F5344CB8AC3E}">
        <p14:creationId xmlns:p14="http://schemas.microsoft.com/office/powerpoint/2010/main" val="152960384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3818"/>
            <a:ext cx="8229600" cy="796950"/>
          </a:xfrm>
        </p:spPr>
        <p:txBody>
          <a:bodyPr>
            <a:normAutofit/>
          </a:bodyPr>
          <a:lstStyle/>
          <a:p>
            <a:r>
              <a:rPr lang="fr-FR" sz="3600" dirty="0" smtClean="0"/>
              <a:t>Message</a:t>
            </a:r>
            <a:endParaRPr lang="fr-FR" sz="3600" dirty="0"/>
          </a:p>
        </p:txBody>
      </p:sp>
      <p:sp>
        <p:nvSpPr>
          <p:cNvPr id="3" name="Espace réservé du contenu 2"/>
          <p:cNvSpPr>
            <a:spLocks noGrp="1"/>
          </p:cNvSpPr>
          <p:nvPr>
            <p:ph idx="1"/>
          </p:nvPr>
        </p:nvSpPr>
        <p:spPr>
          <a:xfrm>
            <a:off x="467544" y="2348880"/>
            <a:ext cx="8219256" cy="3777283"/>
          </a:xfrm>
        </p:spPr>
        <p:txBody>
          <a:bodyPr>
            <a:normAutofit/>
          </a:bodyPr>
          <a:lstStyle/>
          <a:p>
            <a:pPr marL="0" indent="0" algn="ctr">
              <a:buNone/>
            </a:pPr>
            <a:r>
              <a:rPr lang="fr-FR" sz="3600" i="1" dirty="0"/>
              <a:t>« </a:t>
            </a:r>
            <a:r>
              <a:rPr lang="fr-FR" sz="3600" i="1" dirty="0" smtClean="0"/>
              <a:t>D’ordinaire, ceux qui gouvernent les enfants ne leur pardonnent rien et se pardonnent tout à </a:t>
            </a:r>
            <a:r>
              <a:rPr lang="fr-FR" sz="3600" i="1" dirty="0" err="1" smtClean="0"/>
              <a:t>eux-même</a:t>
            </a:r>
            <a:r>
              <a:rPr lang="fr-FR" sz="3600" i="1" dirty="0" smtClean="0"/>
              <a:t>.</a:t>
            </a:r>
            <a:r>
              <a:rPr lang="fr-FR" sz="3600" i="1" dirty="0"/>
              <a:t> » </a:t>
            </a:r>
            <a:r>
              <a:rPr lang="fr-FR" sz="3600" dirty="0"/>
              <a:t>	</a:t>
            </a:r>
            <a:r>
              <a:rPr lang="fr-FR" sz="3600" dirty="0" smtClean="0"/>
              <a:t/>
            </a:r>
            <a:br>
              <a:rPr lang="fr-FR" sz="3600" dirty="0" smtClean="0"/>
            </a:br>
            <a:r>
              <a:rPr lang="fr-FR" sz="3600" dirty="0" smtClean="0"/>
              <a:t>F. Fénelon</a:t>
            </a:r>
            <a:endParaRPr lang="fr-FR" sz="3600" dirty="0"/>
          </a:p>
          <a:p>
            <a:endParaRPr lang="fr-FR" sz="3600"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60</a:t>
            </a:fld>
            <a:endParaRPr lang="fr-FR"/>
          </a:p>
        </p:txBody>
      </p:sp>
    </p:spTree>
    <p:extLst>
      <p:ext uri="{BB962C8B-B14F-4D97-AF65-F5344CB8AC3E}">
        <p14:creationId xmlns:p14="http://schemas.microsoft.com/office/powerpoint/2010/main" val="53687350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solidFill>
            <a:schemeClr val="accent3">
              <a:lumMod val="40000"/>
              <a:lumOff val="60000"/>
            </a:schemeClr>
          </a:solidFill>
          <a:ln w="19050">
            <a:solidFill>
              <a:schemeClr val="tx1"/>
            </a:solidFill>
          </a:ln>
        </p:spPr>
        <p:txBody>
          <a:bodyPr/>
          <a:lstStyle/>
          <a:p>
            <a:r>
              <a:rPr lang="fr-FR" dirty="0" smtClean="0"/>
              <a:t>Merci de votre attention</a:t>
            </a:r>
            <a:endParaRPr lang="fr-FR" dirty="0"/>
          </a:p>
        </p:txBody>
      </p:sp>
      <p:sp>
        <p:nvSpPr>
          <p:cNvPr id="3" name="Sous-titre 2"/>
          <p:cNvSpPr>
            <a:spLocks noGrp="1"/>
          </p:cNvSpPr>
          <p:nvPr>
            <p:ph type="subTitle" idx="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61</a:t>
            </a:fld>
            <a:endParaRPr lang="fr-FR"/>
          </a:p>
        </p:txBody>
      </p:sp>
    </p:spTree>
    <p:extLst>
      <p:ext uri="{BB962C8B-B14F-4D97-AF65-F5344CB8AC3E}">
        <p14:creationId xmlns:p14="http://schemas.microsoft.com/office/powerpoint/2010/main" val="321025744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1143000"/>
          </a:xfrm>
        </p:spPr>
        <p:txBody>
          <a:bodyPr>
            <a:noAutofit/>
          </a:bodyPr>
          <a:lstStyle/>
          <a:p>
            <a:r>
              <a:rPr lang="fr-FR" sz="3600" dirty="0" smtClean="0"/>
              <a:t>Financements publics et privés</a:t>
            </a:r>
            <a:endParaRPr lang="fr-FR" sz="3600" dirty="0"/>
          </a:p>
        </p:txBody>
      </p:sp>
      <p:sp>
        <p:nvSpPr>
          <p:cNvPr id="3" name="Espace réservé du contenu 2"/>
          <p:cNvSpPr>
            <a:spLocks noGrp="1"/>
          </p:cNvSpPr>
          <p:nvPr>
            <p:ph idx="1"/>
          </p:nvPr>
        </p:nvSpPr>
        <p:spPr>
          <a:xfrm>
            <a:off x="457200" y="1600200"/>
            <a:ext cx="8229600" cy="5069160"/>
          </a:xfrm>
        </p:spPr>
        <p:txBody>
          <a:bodyPr>
            <a:noAutofit/>
          </a:bodyPr>
          <a:lstStyle/>
          <a:p>
            <a:r>
              <a:rPr lang="fr-FR" sz="2400" dirty="0" smtClean="0"/>
              <a:t>CNAF (</a:t>
            </a:r>
            <a:r>
              <a:rPr lang="fr-FR" sz="2400" dirty="0"/>
              <a:t>Caisse Nationale des Allocations Familiales</a:t>
            </a:r>
            <a:r>
              <a:rPr lang="fr-FR" sz="2400" dirty="0" smtClean="0"/>
              <a:t>) / Branche famille de la Sécurité Sociale </a:t>
            </a:r>
          </a:p>
          <a:p>
            <a:r>
              <a:rPr lang="fr-FR" sz="2400" dirty="0" smtClean="0"/>
              <a:t>Mutualité </a:t>
            </a:r>
            <a:r>
              <a:rPr lang="fr-FR" sz="2400" dirty="0"/>
              <a:t>sociale agricole </a:t>
            </a:r>
            <a:r>
              <a:rPr lang="fr-FR" sz="2400" dirty="0" smtClean="0"/>
              <a:t>(MSA)</a:t>
            </a:r>
          </a:p>
          <a:p>
            <a:r>
              <a:rPr lang="fr-FR" sz="2400" dirty="0" smtClean="0"/>
              <a:t>Affaires sociales, </a:t>
            </a:r>
            <a:r>
              <a:rPr lang="fr-FR" sz="2400" b="1" dirty="0" smtClean="0">
                <a:solidFill>
                  <a:srgbClr val="FF0000"/>
                </a:solidFill>
              </a:rPr>
              <a:t>CNAF</a:t>
            </a:r>
            <a:r>
              <a:rPr lang="fr-FR" sz="2400" dirty="0" smtClean="0"/>
              <a:t>, Santé, </a:t>
            </a:r>
            <a:r>
              <a:rPr lang="fr-FR" sz="2400" b="1" dirty="0" smtClean="0">
                <a:solidFill>
                  <a:srgbClr val="FF0000"/>
                </a:solidFill>
              </a:rPr>
              <a:t>ARS</a:t>
            </a:r>
            <a:r>
              <a:rPr lang="fr-FR" sz="2400" dirty="0" smtClean="0"/>
              <a:t>, Politiques de la ville, </a:t>
            </a:r>
            <a:r>
              <a:rPr lang="fr-FR" sz="2400" b="1" dirty="0" smtClean="0">
                <a:solidFill>
                  <a:srgbClr val="FF0000"/>
                </a:solidFill>
              </a:rPr>
              <a:t>Education Nationale</a:t>
            </a:r>
            <a:r>
              <a:rPr lang="fr-FR" sz="2400" dirty="0" smtClean="0"/>
              <a:t>, Justice, Culture, </a:t>
            </a:r>
            <a:r>
              <a:rPr lang="fr-FR" sz="2400" b="1" dirty="0" smtClean="0">
                <a:solidFill>
                  <a:srgbClr val="FF0000"/>
                </a:solidFill>
              </a:rPr>
              <a:t>UNAF</a:t>
            </a:r>
            <a:r>
              <a:rPr lang="fr-FR" sz="2400" dirty="0" smtClean="0">
                <a:solidFill>
                  <a:srgbClr val="FF0000"/>
                </a:solidFill>
              </a:rPr>
              <a:t> </a:t>
            </a:r>
            <a:r>
              <a:rPr lang="fr-FR" sz="2400" dirty="0" smtClean="0"/>
              <a:t>(Union Nationale des Associations Familiales), </a:t>
            </a:r>
            <a:r>
              <a:rPr lang="fr-FR" sz="2400" b="1" dirty="0" smtClean="0">
                <a:solidFill>
                  <a:srgbClr val="FF0000"/>
                </a:solidFill>
              </a:rPr>
              <a:t>organismes mutualistes</a:t>
            </a:r>
            <a:r>
              <a:rPr lang="fr-FR" sz="2400" dirty="0" smtClean="0"/>
              <a:t>, Conseils régionaux et départementaux, </a:t>
            </a:r>
            <a:r>
              <a:rPr lang="fr-FR" sz="2400" b="1" dirty="0" smtClean="0">
                <a:solidFill>
                  <a:srgbClr val="FF0000"/>
                </a:solidFill>
              </a:rPr>
              <a:t>Rectorats</a:t>
            </a:r>
            <a:r>
              <a:rPr lang="fr-FR" sz="2400" dirty="0" smtClean="0">
                <a:solidFill>
                  <a:srgbClr val="FF0000"/>
                </a:solidFill>
              </a:rPr>
              <a:t>, </a:t>
            </a:r>
            <a:r>
              <a:rPr lang="fr-FR" sz="2400" b="1" dirty="0" smtClean="0">
                <a:solidFill>
                  <a:srgbClr val="FF0000"/>
                </a:solidFill>
              </a:rPr>
              <a:t>Inspections Académiques</a:t>
            </a:r>
            <a:r>
              <a:rPr lang="fr-FR" sz="2400" dirty="0" smtClean="0"/>
              <a:t>, </a:t>
            </a:r>
            <a:r>
              <a:rPr lang="fr-FR" sz="2400" dirty="0" err="1" smtClean="0"/>
              <a:t>Uniopss</a:t>
            </a:r>
            <a:r>
              <a:rPr lang="fr-FR" sz="2400" dirty="0" smtClean="0"/>
              <a:t>, fondations, </a:t>
            </a:r>
            <a:r>
              <a:rPr lang="fr-FR" sz="2400" b="1" dirty="0" smtClean="0">
                <a:solidFill>
                  <a:srgbClr val="FF0000"/>
                </a:solidFill>
              </a:rPr>
              <a:t>associations caritatives</a:t>
            </a:r>
            <a:r>
              <a:rPr lang="fr-FR" sz="2400" dirty="0" smtClean="0">
                <a:solidFill>
                  <a:srgbClr val="FF0000"/>
                </a:solidFill>
              </a:rPr>
              <a:t>, </a:t>
            </a:r>
            <a:r>
              <a:rPr lang="fr-FR" sz="2400" dirty="0" smtClean="0"/>
              <a:t>mécénat,  bénévolat</a:t>
            </a:r>
          </a:p>
          <a:p>
            <a:pPr lvl="3"/>
            <a:endParaRPr lang="fr-FR" sz="1600" dirty="0"/>
          </a:p>
          <a:p>
            <a:pPr marL="0" indent="0">
              <a:buNone/>
            </a:pPr>
            <a:r>
              <a:rPr lang="fr-FR" sz="2400" i="1" dirty="0" smtClean="0"/>
              <a:t>Question</a:t>
            </a:r>
            <a:r>
              <a:rPr lang="fr-FR" sz="2400" dirty="0" smtClean="0"/>
              <a:t> : Les financements sont-ils un frein?</a:t>
            </a:r>
          </a:p>
          <a:p>
            <a:pPr marL="0" indent="0">
              <a:buNone/>
            </a:pPr>
            <a:r>
              <a:rPr lang="fr-FR" sz="2400" i="1" dirty="0" smtClean="0"/>
              <a:t>Réponse</a:t>
            </a:r>
            <a:r>
              <a:rPr lang="fr-FR" sz="2400" dirty="0" smtClean="0"/>
              <a:t> : Difficile en l’absence d’évaluation systématique des actions de soutien</a:t>
            </a:r>
            <a:endParaRPr lang="fr-FR" sz="2400"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62</a:t>
            </a:fld>
            <a:endParaRPr lang="fr-FR" dirty="0"/>
          </a:p>
        </p:txBody>
      </p:sp>
    </p:spTree>
    <p:extLst>
      <p:ext uri="{BB962C8B-B14F-4D97-AF65-F5344CB8AC3E}">
        <p14:creationId xmlns:p14="http://schemas.microsoft.com/office/powerpoint/2010/main" val="233941065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a:solidFill>
            <a:schemeClr val="accent3">
              <a:lumMod val="40000"/>
              <a:lumOff val="60000"/>
            </a:schemeClr>
          </a:solidFill>
          <a:ln w="19050">
            <a:solidFill>
              <a:schemeClr val="tx1"/>
            </a:solidFill>
          </a:ln>
        </p:spPr>
        <p:txBody>
          <a:bodyPr>
            <a:noAutofit/>
          </a:bodyPr>
          <a:lstStyle/>
          <a:p>
            <a:r>
              <a:rPr lang="fr-FR" sz="3600" b="1" dirty="0" smtClean="0"/>
              <a:t>Classification des actions de soutien à la parentalité</a:t>
            </a:r>
            <a:r>
              <a:rPr lang="fr-FR" sz="3600" b="1" baseline="-25000" dirty="0" smtClean="0"/>
              <a:t>1</a:t>
            </a:r>
            <a:endParaRPr lang="fr-FR" sz="3600" b="1" baseline="-25000" dirty="0"/>
          </a:p>
        </p:txBody>
      </p:sp>
      <p:sp>
        <p:nvSpPr>
          <p:cNvPr id="3" name="Espace réservé du contenu 2"/>
          <p:cNvSpPr>
            <a:spLocks noGrp="1"/>
          </p:cNvSpPr>
          <p:nvPr>
            <p:ph idx="1"/>
          </p:nvPr>
        </p:nvSpPr>
        <p:spPr>
          <a:xfrm>
            <a:off x="457200" y="1412776"/>
            <a:ext cx="8229600" cy="5256584"/>
          </a:xfrm>
        </p:spPr>
        <p:txBody>
          <a:bodyPr>
            <a:normAutofit fontScale="85000" lnSpcReduction="10000"/>
          </a:bodyPr>
          <a:lstStyle/>
          <a:p>
            <a:r>
              <a:rPr lang="fr-FR" dirty="0" smtClean="0"/>
              <a:t>Selon le degré de complexité des problèmes rencontrés par les familles : </a:t>
            </a:r>
            <a:r>
              <a:rPr lang="fr-FR" b="1" dirty="0" smtClean="0"/>
              <a:t>politiques généralistes ou actions ciblées</a:t>
            </a:r>
          </a:p>
          <a:p>
            <a:r>
              <a:rPr lang="fr-FR" dirty="0" smtClean="0"/>
              <a:t>Selon les modèles organisationnels et les types de programmes (suivi, évaluation)</a:t>
            </a:r>
          </a:p>
          <a:p>
            <a:pPr lvl="1"/>
            <a:r>
              <a:rPr lang="fr-FR" b="1" dirty="0" smtClean="0"/>
              <a:t>Entretiens individuels, planifiés ou non, accompagnement collectif, séminaires, réseaux, internet</a:t>
            </a:r>
          </a:p>
          <a:p>
            <a:r>
              <a:rPr lang="fr-FR" b="1" dirty="0" smtClean="0">
                <a:solidFill>
                  <a:srgbClr val="FF0000"/>
                </a:solidFill>
              </a:rPr>
              <a:t>Selon les modèles familiaux et l’environnement social</a:t>
            </a:r>
          </a:p>
          <a:p>
            <a:pPr lvl="1"/>
            <a:r>
              <a:rPr lang="fr-FR" dirty="0" smtClean="0"/>
              <a:t>Parents (mariés ou non) vivant avec leur enfant, familles adoptives, homo-, </a:t>
            </a:r>
            <a:r>
              <a:rPr lang="fr-FR" dirty="0" err="1" smtClean="0"/>
              <a:t>mono-parentales</a:t>
            </a:r>
            <a:r>
              <a:rPr lang="fr-FR" dirty="0" smtClean="0"/>
              <a:t>, recomposées, ruptures, divorces, violences conjugales, stress psycho-traumatique, enfant placé en famille d’accueil, en établissement, contexte de migration, parents détenus… </a:t>
            </a:r>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63</a:t>
            </a:fld>
            <a:endParaRPr lang="fr-FR"/>
          </a:p>
        </p:txBody>
      </p:sp>
    </p:spTree>
    <p:extLst>
      <p:ext uri="{BB962C8B-B14F-4D97-AF65-F5344CB8AC3E}">
        <p14:creationId xmlns:p14="http://schemas.microsoft.com/office/powerpoint/2010/main" val="29975933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a:solidFill>
            <a:schemeClr val="accent3">
              <a:lumMod val="40000"/>
              <a:lumOff val="60000"/>
            </a:schemeClr>
          </a:solidFill>
          <a:ln w="19050">
            <a:solidFill>
              <a:schemeClr val="tx1"/>
            </a:solidFill>
          </a:ln>
        </p:spPr>
        <p:txBody>
          <a:bodyPr>
            <a:noAutofit/>
          </a:bodyPr>
          <a:lstStyle/>
          <a:p>
            <a:r>
              <a:rPr lang="fr-FR" sz="3600" b="1" dirty="0" smtClean="0"/>
              <a:t>Classification des actions de soutien à la parentalité</a:t>
            </a:r>
            <a:r>
              <a:rPr lang="fr-FR" sz="3600" b="1" baseline="-25000" dirty="0" smtClean="0"/>
              <a:t>2</a:t>
            </a:r>
            <a:endParaRPr lang="fr-FR" sz="3600" b="1" baseline="-25000" dirty="0"/>
          </a:p>
        </p:txBody>
      </p:sp>
      <p:sp>
        <p:nvSpPr>
          <p:cNvPr id="3" name="Espace réservé du contenu 2"/>
          <p:cNvSpPr>
            <a:spLocks noGrp="1"/>
          </p:cNvSpPr>
          <p:nvPr>
            <p:ph idx="1"/>
          </p:nvPr>
        </p:nvSpPr>
        <p:spPr>
          <a:xfrm>
            <a:off x="457200" y="1412776"/>
            <a:ext cx="8435280" cy="5184576"/>
          </a:xfrm>
        </p:spPr>
        <p:txBody>
          <a:bodyPr>
            <a:normAutofit lnSpcReduction="10000"/>
          </a:bodyPr>
          <a:lstStyle/>
          <a:p>
            <a:r>
              <a:rPr lang="fr-FR" sz="2800" b="1" dirty="0" smtClean="0">
                <a:solidFill>
                  <a:srgbClr val="FF0000"/>
                </a:solidFill>
              </a:rPr>
              <a:t>Selon l’âge de l’enfant, de la grossesse à l’âge adulte</a:t>
            </a:r>
          </a:p>
          <a:p>
            <a:pPr lvl="3"/>
            <a:endParaRPr lang="fr-FR" sz="1600" dirty="0" smtClean="0"/>
          </a:p>
          <a:p>
            <a:r>
              <a:rPr lang="fr-FR" sz="2800" b="1" dirty="0" smtClean="0">
                <a:solidFill>
                  <a:srgbClr val="FF0000"/>
                </a:solidFill>
              </a:rPr>
              <a:t>Selon les besoins repérés ou exprimés </a:t>
            </a:r>
            <a:r>
              <a:rPr lang="fr-FR" sz="2800" dirty="0" smtClean="0"/>
              <a:t>; exemples : </a:t>
            </a:r>
          </a:p>
          <a:p>
            <a:pPr lvl="1"/>
            <a:r>
              <a:rPr lang="fr-FR" sz="2400" dirty="0" smtClean="0"/>
              <a:t>Croissance, alimentation, sommeil, vaccinations, comportement, scolarisation, socialisation…</a:t>
            </a:r>
          </a:p>
          <a:p>
            <a:pPr lvl="1"/>
            <a:r>
              <a:rPr lang="fr-FR" sz="2400" b="1" dirty="0" smtClean="0"/>
              <a:t>Interactions précoces parents-bébé (attachement), </a:t>
            </a:r>
            <a:r>
              <a:rPr lang="fr-FR" sz="2400" dirty="0" smtClean="0"/>
              <a:t>conditionnant d’éventuels problèmes de </a:t>
            </a:r>
            <a:r>
              <a:rPr lang="fr-FR" sz="2400" dirty="0" err="1" smtClean="0"/>
              <a:t>neurodéveloppement</a:t>
            </a:r>
            <a:r>
              <a:rPr lang="fr-FR" sz="2400" dirty="0" smtClean="0"/>
              <a:t> et leurs conséquences immédiates, à moyen et long terme</a:t>
            </a:r>
          </a:p>
          <a:p>
            <a:pPr lvl="1"/>
            <a:r>
              <a:rPr lang="fr-FR" sz="2400" dirty="0" smtClean="0"/>
              <a:t>Malformations, accidents, maladies chroniques, situations de handicap, troubles des apprentissages, santé mentale</a:t>
            </a:r>
          </a:p>
          <a:p>
            <a:pPr lvl="3"/>
            <a:endParaRPr lang="fr-FR" sz="1600" dirty="0" smtClean="0"/>
          </a:p>
          <a:p>
            <a:pPr marL="457200" lvl="1" indent="0">
              <a:buNone/>
            </a:pPr>
            <a:r>
              <a:rPr lang="fr-FR" sz="2400" b="1" dirty="0"/>
              <a:t>Parentalité : un volet de la politique de prévention et </a:t>
            </a:r>
            <a:br>
              <a:rPr lang="fr-FR" sz="2400" b="1" dirty="0"/>
            </a:br>
            <a:r>
              <a:rPr lang="fr-FR" sz="2400" b="1" dirty="0" smtClean="0"/>
              <a:t>promotion </a:t>
            </a:r>
            <a:r>
              <a:rPr lang="fr-FR" sz="2400" b="1" dirty="0"/>
              <a:t>de la santé ?</a:t>
            </a:r>
          </a:p>
          <a:p>
            <a:pPr lvl="1"/>
            <a:endParaRPr lang="fr-FR" sz="2400"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64</a:t>
            </a:fld>
            <a:endParaRPr lang="fr-FR"/>
          </a:p>
        </p:txBody>
      </p:sp>
    </p:spTree>
    <p:extLst>
      <p:ext uri="{BB962C8B-B14F-4D97-AF65-F5344CB8AC3E}">
        <p14:creationId xmlns:p14="http://schemas.microsoft.com/office/powerpoint/2010/main" val="317011230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5760"/>
            <a:ext cx="8229600" cy="1143000"/>
          </a:xfrm>
          <a:solidFill>
            <a:schemeClr val="accent3">
              <a:lumMod val="40000"/>
              <a:lumOff val="60000"/>
            </a:schemeClr>
          </a:solidFill>
          <a:ln w="19050">
            <a:solidFill>
              <a:schemeClr val="tx1"/>
            </a:solidFill>
          </a:ln>
        </p:spPr>
        <p:txBody>
          <a:bodyPr>
            <a:noAutofit/>
          </a:bodyPr>
          <a:lstStyle/>
          <a:p>
            <a:r>
              <a:rPr lang="fr-FR" sz="3600" b="1" dirty="0"/>
              <a:t>Classification </a:t>
            </a:r>
            <a:r>
              <a:rPr lang="fr-FR" sz="3600" b="1" dirty="0" smtClean="0"/>
              <a:t>des </a:t>
            </a:r>
            <a:r>
              <a:rPr lang="fr-FR" sz="3600" b="1" dirty="0"/>
              <a:t>actions de soutien à la </a:t>
            </a:r>
            <a:r>
              <a:rPr lang="fr-FR" sz="3600" b="1" dirty="0" smtClean="0"/>
              <a:t>parentalité</a:t>
            </a:r>
            <a:r>
              <a:rPr lang="fr-FR" sz="3600" b="1" baseline="-25000" dirty="0" smtClean="0"/>
              <a:t>3</a:t>
            </a:r>
            <a:endParaRPr lang="fr-FR" sz="3600" b="1" baseline="-25000" dirty="0"/>
          </a:p>
        </p:txBody>
      </p:sp>
      <p:sp>
        <p:nvSpPr>
          <p:cNvPr id="3" name="Espace réservé du contenu 2"/>
          <p:cNvSpPr>
            <a:spLocks noGrp="1"/>
          </p:cNvSpPr>
          <p:nvPr>
            <p:ph idx="1"/>
          </p:nvPr>
        </p:nvSpPr>
        <p:spPr>
          <a:xfrm>
            <a:off x="323528" y="1412776"/>
            <a:ext cx="8579296" cy="5445224"/>
          </a:xfrm>
        </p:spPr>
        <p:txBody>
          <a:bodyPr>
            <a:normAutofit fontScale="85000" lnSpcReduction="10000"/>
          </a:bodyPr>
          <a:lstStyle/>
          <a:p>
            <a:r>
              <a:rPr lang="fr-FR" b="1" dirty="0" smtClean="0">
                <a:solidFill>
                  <a:srgbClr val="FF0000"/>
                </a:solidFill>
              </a:rPr>
              <a:t>Selon lieu/type d’accompagnement</a:t>
            </a:r>
          </a:p>
          <a:p>
            <a:pPr lvl="1"/>
            <a:r>
              <a:rPr lang="fr-FR" dirty="0" smtClean="0"/>
              <a:t>Lieux dédiés, domicile, PMI, cabinet médical, maternité, établissement sanitaire, médico-social, social, lieu d’accueil du jeune enfant, milieu scolaire, maisons de parents, lieu de médiation, maison de l’adolescent… unité de prévention et de soins précoces (en milieu hospitalier)</a:t>
            </a:r>
          </a:p>
          <a:p>
            <a:r>
              <a:rPr lang="fr-FR" b="1" dirty="0" smtClean="0">
                <a:solidFill>
                  <a:srgbClr val="FF0000"/>
                </a:solidFill>
              </a:rPr>
              <a:t>Selon la fonction et la qualité des acteurs et des équipes</a:t>
            </a:r>
          </a:p>
          <a:p>
            <a:pPr lvl="1"/>
            <a:r>
              <a:rPr lang="fr-FR" dirty="0" smtClean="0"/>
              <a:t>Professionnels de l’enfant : médecins, sages-femmes, paramédicaux, santé mentale, éducateurs, enseignants, santé scolaire, PMI…</a:t>
            </a:r>
          </a:p>
          <a:p>
            <a:pPr lvl="1"/>
            <a:r>
              <a:rPr lang="fr-FR" dirty="0" smtClean="0"/>
              <a:t>Parents formateurs, proches familiaux (grands-parents), bénévoles (associatifs)</a:t>
            </a:r>
          </a:p>
          <a:p>
            <a:pPr lvl="1"/>
            <a:r>
              <a:rPr lang="fr-FR" dirty="0" smtClean="0"/>
              <a:t> Equipes de recherche : clinique, santé publique, éthique, sciences humaines et sociales</a:t>
            </a:r>
            <a:endParaRPr lang="fr-FR"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65</a:t>
            </a:fld>
            <a:endParaRPr lang="fr-FR"/>
          </a:p>
        </p:txBody>
      </p:sp>
    </p:spTree>
    <p:extLst>
      <p:ext uri="{BB962C8B-B14F-4D97-AF65-F5344CB8AC3E}">
        <p14:creationId xmlns:p14="http://schemas.microsoft.com/office/powerpoint/2010/main" val="173581036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1143000"/>
          </a:xfrm>
        </p:spPr>
        <p:txBody>
          <a:bodyPr>
            <a:noAutofit/>
          </a:bodyPr>
          <a:lstStyle/>
          <a:p>
            <a:r>
              <a:rPr lang="fr-FR" sz="3600" dirty="0" smtClean="0"/>
              <a:t>Feuille de route de la santé mentale et de la psychiatrie (juin 2018)</a:t>
            </a:r>
            <a:endParaRPr lang="fr-FR" sz="3600" dirty="0"/>
          </a:p>
        </p:txBody>
      </p:sp>
      <p:sp>
        <p:nvSpPr>
          <p:cNvPr id="3" name="Espace réservé du contenu 2"/>
          <p:cNvSpPr>
            <a:spLocks noGrp="1"/>
          </p:cNvSpPr>
          <p:nvPr>
            <p:ph idx="1"/>
          </p:nvPr>
        </p:nvSpPr>
        <p:spPr>
          <a:xfrm>
            <a:off x="457200" y="1484784"/>
            <a:ext cx="8229600" cy="5213176"/>
          </a:xfrm>
        </p:spPr>
        <p:txBody>
          <a:bodyPr>
            <a:noAutofit/>
          </a:bodyPr>
          <a:lstStyle/>
          <a:p>
            <a:r>
              <a:rPr lang="fr-FR" sz="2800" dirty="0" smtClean="0"/>
              <a:t>Promouvoir le bien-être mental, prévenir souffrance psychique et suicide</a:t>
            </a:r>
          </a:p>
          <a:p>
            <a:r>
              <a:rPr lang="fr-FR" sz="2800" dirty="0" smtClean="0"/>
              <a:t>Parcours de soins coordonnés (projet territorial de santé mental)</a:t>
            </a:r>
          </a:p>
          <a:p>
            <a:r>
              <a:rPr lang="fr-FR" sz="2800" dirty="0" smtClean="0"/>
              <a:t>Améliorer les conditions de vie et d’inclusion sociale (personnes en situation de handicap psychique)</a:t>
            </a:r>
          </a:p>
          <a:p>
            <a:pPr lvl="1"/>
            <a:r>
              <a:rPr lang="fr-FR" sz="2400" i="1" dirty="0" smtClean="0"/>
              <a:t>Remarques : </a:t>
            </a:r>
          </a:p>
          <a:p>
            <a:pPr lvl="2"/>
            <a:r>
              <a:rPr lang="fr-FR" sz="2000" i="1" dirty="0" smtClean="0"/>
              <a:t>Cette thématique fait essentiellement l’objet d’un listing. </a:t>
            </a:r>
            <a:br>
              <a:rPr lang="fr-FR" sz="2000" i="1" dirty="0" smtClean="0"/>
            </a:br>
            <a:r>
              <a:rPr lang="fr-FR" sz="2000" i="1" dirty="0" smtClean="0"/>
              <a:t>Il convient d’en retenir 2 thèmes : Compétences psycho-sociales et développement attendu de la pédopsychiatrie</a:t>
            </a:r>
          </a:p>
          <a:p>
            <a:pPr lvl="2"/>
            <a:r>
              <a:rPr lang="fr-FR" sz="2000" i="1" dirty="0" smtClean="0"/>
              <a:t>Place quasiment nulle de l’enfant et de l’adolescent</a:t>
            </a:r>
          </a:p>
          <a:p>
            <a:pPr lvl="2"/>
            <a:r>
              <a:rPr lang="fr-FR" sz="2000" i="1" dirty="0" smtClean="0"/>
              <a:t>A noter l’usage fréquent des termes suivant : « Améliorer… », « Développer… »</a:t>
            </a:r>
          </a:p>
          <a:p>
            <a:pPr lvl="2"/>
            <a:endParaRPr lang="fr-FR" sz="2000" i="1" dirty="0" smtClean="0"/>
          </a:p>
          <a:p>
            <a:endParaRPr lang="fr-FR" sz="2800" dirty="0"/>
          </a:p>
        </p:txBody>
      </p:sp>
      <p:sp>
        <p:nvSpPr>
          <p:cNvPr id="4" name="Espace réservé du numéro de diapositive 3"/>
          <p:cNvSpPr>
            <a:spLocks noGrp="1"/>
          </p:cNvSpPr>
          <p:nvPr>
            <p:ph type="sldNum" sz="quarter" idx="12"/>
          </p:nvPr>
        </p:nvSpPr>
        <p:spPr/>
        <p:txBody>
          <a:bodyPr/>
          <a:lstStyle/>
          <a:p>
            <a:fld id="{C5908194-849B-407F-B3DA-AED81DED57C2}" type="slidenum">
              <a:rPr lang="fr-FR" smtClean="0"/>
              <a:t>66</a:t>
            </a:fld>
            <a:endParaRPr lang="fr-FR"/>
          </a:p>
        </p:txBody>
      </p:sp>
    </p:spTree>
    <p:extLst>
      <p:ext uri="{BB962C8B-B14F-4D97-AF65-F5344CB8AC3E}">
        <p14:creationId xmlns:p14="http://schemas.microsoft.com/office/powerpoint/2010/main" val="260878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3">
              <a:lumMod val="40000"/>
              <a:lumOff val="60000"/>
            </a:schemeClr>
          </a:solidFill>
          <a:ln w="19050">
            <a:solidFill>
              <a:schemeClr val="tx1"/>
            </a:solidFill>
          </a:ln>
        </p:spPr>
        <p:txBody>
          <a:bodyPr>
            <a:noAutofit/>
          </a:bodyPr>
          <a:lstStyle/>
          <a:p>
            <a:r>
              <a:rPr lang="fr-FR" sz="3600" b="1" dirty="0" smtClean="0"/>
              <a:t>Contexte </a:t>
            </a:r>
            <a:r>
              <a:rPr lang="fr-FR" sz="3600" b="1" dirty="0"/>
              <a:t>: les mutations observées depuis 30-40 ans</a:t>
            </a:r>
          </a:p>
        </p:txBody>
      </p:sp>
      <p:sp>
        <p:nvSpPr>
          <p:cNvPr id="3" name="Espace réservé du contenu 2"/>
          <p:cNvSpPr>
            <a:spLocks noGrp="1"/>
          </p:cNvSpPr>
          <p:nvPr>
            <p:ph idx="1"/>
          </p:nvPr>
        </p:nvSpPr>
        <p:spPr>
          <a:xfrm>
            <a:off x="457200" y="1628800"/>
            <a:ext cx="8229600" cy="4824536"/>
          </a:xfrm>
        </p:spPr>
        <p:txBody>
          <a:bodyPr>
            <a:normAutofit/>
          </a:bodyPr>
          <a:lstStyle/>
          <a:p>
            <a:pPr marL="0" indent="0">
              <a:buNone/>
            </a:pPr>
            <a:r>
              <a:rPr lang="fr-FR" sz="2800" b="1" dirty="0" smtClean="0">
                <a:solidFill>
                  <a:srgbClr val="FF0000"/>
                </a:solidFill>
              </a:rPr>
              <a:t>3. Mutations dans l’organisation du système de santé </a:t>
            </a:r>
          </a:p>
          <a:p>
            <a:pPr lvl="1"/>
            <a:r>
              <a:rPr lang="fr-FR" sz="2400" dirty="0" smtClean="0"/>
              <a:t>Des progrès considérables scientifiques et techniques</a:t>
            </a:r>
          </a:p>
          <a:p>
            <a:pPr lvl="1"/>
            <a:r>
              <a:rPr lang="fr-FR" sz="2400" b="1" dirty="0" smtClean="0"/>
              <a:t>Mais :</a:t>
            </a:r>
            <a:endParaRPr lang="fr-FR" sz="2400" dirty="0"/>
          </a:p>
          <a:p>
            <a:pPr lvl="2"/>
            <a:r>
              <a:rPr lang="fr-FR" b="1" dirty="0" smtClean="0"/>
              <a:t>Inégalités d’accès aux soins et surtout à la prévention et promotion de la santé </a:t>
            </a:r>
            <a:r>
              <a:rPr lang="fr-FR" dirty="0" smtClean="0"/>
              <a:t>: aggravation des pathologies mentales et sociétales, échecs scolaires, non bientraitance</a:t>
            </a:r>
          </a:p>
          <a:p>
            <a:pPr lvl="2"/>
            <a:r>
              <a:rPr lang="fr-FR" dirty="0" smtClean="0"/>
              <a:t>Défaut de </a:t>
            </a:r>
            <a:r>
              <a:rPr lang="fr-FR" b="1" dirty="0" smtClean="0"/>
              <a:t>lisibilité des parcours de santé et de vie</a:t>
            </a:r>
          </a:p>
          <a:p>
            <a:pPr lvl="2"/>
            <a:r>
              <a:rPr lang="fr-FR" b="1" dirty="0" smtClean="0"/>
              <a:t>Cloisonnement</a:t>
            </a:r>
            <a:r>
              <a:rPr lang="fr-FR" dirty="0" smtClean="0"/>
              <a:t> des structures</a:t>
            </a:r>
          </a:p>
          <a:p>
            <a:pPr lvl="2"/>
            <a:r>
              <a:rPr lang="fr-FR" dirty="0" smtClean="0"/>
              <a:t>Déficit de </a:t>
            </a:r>
            <a:r>
              <a:rPr lang="fr-FR" b="1" dirty="0"/>
              <a:t>f</a:t>
            </a:r>
            <a:r>
              <a:rPr lang="fr-FR" b="1" dirty="0" smtClean="0"/>
              <a:t>ormation</a:t>
            </a:r>
            <a:r>
              <a:rPr lang="fr-FR" dirty="0" smtClean="0"/>
              <a:t> des acteurs</a:t>
            </a:r>
          </a:p>
          <a:p>
            <a:pPr lvl="2"/>
            <a:r>
              <a:rPr lang="fr-FR" dirty="0" smtClean="0"/>
              <a:t>Réduction des </a:t>
            </a:r>
            <a:r>
              <a:rPr lang="fr-FR" b="1" dirty="0" smtClean="0"/>
              <a:t>moyens financiers</a:t>
            </a:r>
            <a:endParaRPr lang="fr-FR" sz="2000" b="1" dirty="0" smtClean="0"/>
          </a:p>
        </p:txBody>
      </p:sp>
      <p:sp>
        <p:nvSpPr>
          <p:cNvPr id="5" name="Espace réservé du numéro de diapositive 4"/>
          <p:cNvSpPr>
            <a:spLocks noGrp="1"/>
          </p:cNvSpPr>
          <p:nvPr>
            <p:ph type="sldNum" sz="quarter" idx="12"/>
          </p:nvPr>
        </p:nvSpPr>
        <p:spPr/>
        <p:txBody>
          <a:bodyPr/>
          <a:lstStyle/>
          <a:p>
            <a:fld id="{C5908194-849B-407F-B3DA-AED81DED57C2}" type="slidenum">
              <a:rPr lang="fr-FR" smtClean="0"/>
              <a:t>7</a:t>
            </a:fld>
            <a:endParaRPr lang="fr-FR"/>
          </a:p>
        </p:txBody>
      </p:sp>
    </p:spTree>
    <p:extLst>
      <p:ext uri="{BB962C8B-B14F-4D97-AF65-F5344CB8AC3E}">
        <p14:creationId xmlns:p14="http://schemas.microsoft.com/office/powerpoint/2010/main" val="19459290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3">
              <a:lumMod val="40000"/>
              <a:lumOff val="60000"/>
            </a:schemeClr>
          </a:solidFill>
        </p:spPr>
        <p:txBody>
          <a:bodyPr>
            <a:noAutofit/>
          </a:bodyPr>
          <a:lstStyle/>
          <a:p>
            <a:r>
              <a:rPr lang="fr-FR" sz="3600" b="1" dirty="0" smtClean="0"/>
              <a:t>Contexte </a:t>
            </a:r>
            <a:r>
              <a:rPr lang="fr-FR" sz="3600" b="1" dirty="0"/>
              <a:t>: les mutations observées depuis 30-40 ans</a:t>
            </a:r>
          </a:p>
        </p:txBody>
      </p:sp>
      <p:sp>
        <p:nvSpPr>
          <p:cNvPr id="3" name="Espace réservé du contenu 2"/>
          <p:cNvSpPr>
            <a:spLocks noGrp="1"/>
          </p:cNvSpPr>
          <p:nvPr>
            <p:ph idx="1"/>
          </p:nvPr>
        </p:nvSpPr>
        <p:spPr>
          <a:xfrm>
            <a:off x="457200" y="1700808"/>
            <a:ext cx="8229600" cy="4968552"/>
          </a:xfrm>
        </p:spPr>
        <p:txBody>
          <a:bodyPr>
            <a:noAutofit/>
          </a:bodyPr>
          <a:lstStyle/>
          <a:p>
            <a:pPr marL="0" indent="0">
              <a:buNone/>
            </a:pPr>
            <a:r>
              <a:rPr lang="fr-FR" sz="2800" b="1" dirty="0" smtClean="0">
                <a:solidFill>
                  <a:srgbClr val="FF0000"/>
                </a:solidFill>
              </a:rPr>
              <a:t>4.  Absence de politique interministérielle de la santé de l’enfant et de l’adolescent</a:t>
            </a:r>
          </a:p>
          <a:p>
            <a:pPr lvl="1"/>
            <a:r>
              <a:rPr lang="fr-FR" sz="2400" dirty="0" smtClean="0"/>
              <a:t>Depuis la loi de santé publique 2004, évaluée en 2010, des </a:t>
            </a:r>
            <a:r>
              <a:rPr lang="fr-FR" sz="2400" b="1" dirty="0" smtClean="0"/>
              <a:t>plans et programmes répétitifs</a:t>
            </a:r>
            <a:r>
              <a:rPr lang="fr-FR" sz="2400" dirty="0" smtClean="0"/>
              <a:t>, </a:t>
            </a:r>
            <a:r>
              <a:rPr lang="fr-FR" sz="2400" b="1" dirty="0" smtClean="0"/>
              <a:t>peu évalués</a:t>
            </a:r>
            <a:r>
              <a:rPr lang="fr-FR" sz="2400" dirty="0" smtClean="0"/>
              <a:t>, </a:t>
            </a:r>
            <a:r>
              <a:rPr lang="fr-FR" sz="2400" b="1" dirty="0" smtClean="0"/>
              <a:t>un puzzle d’acteurs</a:t>
            </a:r>
          </a:p>
          <a:p>
            <a:pPr lvl="1"/>
            <a:r>
              <a:rPr lang="fr-FR" sz="2400" dirty="0" smtClean="0"/>
              <a:t>Rapport </a:t>
            </a:r>
            <a:r>
              <a:rPr lang="fr-FR" sz="2400" dirty="0"/>
              <a:t>ministériel </a:t>
            </a:r>
            <a:r>
              <a:rPr lang="fr-FR" sz="2400" dirty="0" smtClean="0"/>
              <a:t>2007 </a:t>
            </a:r>
            <a:r>
              <a:rPr lang="fr-FR" sz="2000" dirty="0" smtClean="0"/>
              <a:t>(D. </a:t>
            </a:r>
            <a:r>
              <a:rPr lang="fr-FR" sz="2000" dirty="0" err="1" smtClean="0"/>
              <a:t>Sommelet</a:t>
            </a:r>
            <a:r>
              <a:rPr lang="fr-FR" sz="2000" dirty="0" smtClean="0"/>
              <a:t>)</a:t>
            </a:r>
            <a:r>
              <a:rPr lang="fr-FR" sz="2400" dirty="0" smtClean="0"/>
              <a:t>, </a:t>
            </a:r>
            <a:r>
              <a:rPr lang="fr-FR" sz="2400" dirty="0"/>
              <a:t>« L’enfant et l’adolescent : un enjeu de société, une priorité du système de santé » </a:t>
            </a:r>
            <a:r>
              <a:rPr lang="fr-FR" sz="2400" b="1" dirty="0"/>
              <a:t>→ cimetière des rapports</a:t>
            </a:r>
          </a:p>
          <a:p>
            <a:pPr lvl="1"/>
            <a:r>
              <a:rPr lang="fr-FR" sz="2400" b="1" dirty="0" smtClean="0"/>
              <a:t>Vision demeurant verticale sans politique de santé publique</a:t>
            </a:r>
            <a:r>
              <a:rPr lang="fr-FR" sz="2400" dirty="0" smtClean="0"/>
              <a:t>, éclatée entre domaines scientifique et social, défaut de cohérence dans les décisions</a:t>
            </a:r>
          </a:p>
          <a:p>
            <a:pPr lvl="3"/>
            <a:endParaRPr lang="fr-FR" sz="1600" dirty="0" smtClean="0"/>
          </a:p>
        </p:txBody>
      </p:sp>
      <p:sp>
        <p:nvSpPr>
          <p:cNvPr id="5" name="Espace réservé du numéro de diapositive 4"/>
          <p:cNvSpPr>
            <a:spLocks noGrp="1"/>
          </p:cNvSpPr>
          <p:nvPr>
            <p:ph type="sldNum" sz="quarter" idx="12"/>
          </p:nvPr>
        </p:nvSpPr>
        <p:spPr/>
        <p:txBody>
          <a:bodyPr/>
          <a:lstStyle/>
          <a:p>
            <a:fld id="{C5908194-849B-407F-B3DA-AED81DED57C2}" type="slidenum">
              <a:rPr lang="fr-FR" smtClean="0"/>
              <a:t>8</a:t>
            </a:fld>
            <a:endParaRPr lang="fr-FR"/>
          </a:p>
        </p:txBody>
      </p:sp>
    </p:spTree>
    <p:extLst>
      <p:ext uri="{BB962C8B-B14F-4D97-AF65-F5344CB8AC3E}">
        <p14:creationId xmlns:p14="http://schemas.microsoft.com/office/powerpoint/2010/main" val="41529562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648072"/>
          </a:xfrm>
          <a:solidFill>
            <a:schemeClr val="accent3">
              <a:lumMod val="40000"/>
              <a:lumOff val="60000"/>
            </a:schemeClr>
          </a:solidFill>
          <a:ln w="19050">
            <a:solidFill>
              <a:schemeClr val="tx1"/>
            </a:solidFill>
          </a:ln>
        </p:spPr>
        <p:txBody>
          <a:bodyPr>
            <a:normAutofit/>
          </a:bodyPr>
          <a:lstStyle/>
          <a:p>
            <a:r>
              <a:rPr lang="fr-FR" sz="3600" dirty="0" smtClean="0"/>
              <a:t>Enjeux actuels</a:t>
            </a:r>
            <a:endParaRPr lang="fr-FR" sz="3600" dirty="0"/>
          </a:p>
        </p:txBody>
      </p:sp>
      <p:sp>
        <p:nvSpPr>
          <p:cNvPr id="3" name="Espace réservé du contenu 2"/>
          <p:cNvSpPr>
            <a:spLocks noGrp="1"/>
          </p:cNvSpPr>
          <p:nvPr>
            <p:ph idx="1"/>
          </p:nvPr>
        </p:nvSpPr>
        <p:spPr>
          <a:xfrm>
            <a:off x="457200" y="936104"/>
            <a:ext cx="8579296" cy="5949280"/>
          </a:xfrm>
        </p:spPr>
        <p:txBody>
          <a:bodyPr>
            <a:normAutofit/>
          </a:bodyPr>
          <a:lstStyle/>
          <a:p>
            <a:r>
              <a:rPr lang="fr-FR" sz="2800" b="1" dirty="0" smtClean="0"/>
              <a:t>Respecter les droits et les attentes des enfants/ado/jeunes et de leur entourage familial et parental</a:t>
            </a:r>
          </a:p>
          <a:p>
            <a:pPr lvl="1"/>
            <a:r>
              <a:rPr lang="fr-FR" sz="2400" b="1" i="1" dirty="0" smtClean="0"/>
              <a:t>L’intérêt dit « supérieur » de l’enfant </a:t>
            </a:r>
            <a:r>
              <a:rPr lang="fr-FR" sz="2400" i="1" dirty="0" smtClean="0"/>
              <a:t>correspond dans chaque situation à ce qui apparaît à l’enfant, ses parents et son environnement humain comme la décision la plus conforme à ses droits : droit à la dignité, éducation, scolarité, autonomie, protection</a:t>
            </a:r>
          </a:p>
          <a:p>
            <a:r>
              <a:rPr lang="fr-FR" sz="2800" b="1" dirty="0" smtClean="0"/>
              <a:t>Protéger l’enfant dans sa globalité</a:t>
            </a:r>
          </a:p>
          <a:p>
            <a:pPr lvl="1"/>
            <a:r>
              <a:rPr lang="fr-FR" sz="2400" dirty="0" smtClean="0"/>
              <a:t>Stop à l’hyper-technicité sans humanité</a:t>
            </a:r>
          </a:p>
          <a:p>
            <a:pPr lvl="1"/>
            <a:r>
              <a:rPr lang="fr-FR" sz="2400" dirty="0" smtClean="0"/>
              <a:t>Stop aux promesses non tenues</a:t>
            </a:r>
          </a:p>
          <a:p>
            <a:pPr lvl="1"/>
            <a:r>
              <a:rPr lang="fr-FR" sz="2400" dirty="0" smtClean="0"/>
              <a:t>Réviser l’organisation de la politique de santé publique, ex « Pédiatrie sociale</a:t>
            </a:r>
            <a:r>
              <a:rPr lang="fr-FR" sz="2400" dirty="0" smtClean="0">
                <a:solidFill>
                  <a:schemeClr val="tx2"/>
                </a:solidFill>
              </a:rPr>
              <a:t> </a:t>
            </a:r>
            <a:r>
              <a:rPr lang="fr-FR" sz="2400" dirty="0" smtClean="0"/>
              <a:t>»</a:t>
            </a:r>
          </a:p>
        </p:txBody>
      </p:sp>
      <p:sp>
        <p:nvSpPr>
          <p:cNvPr id="5" name="Espace réservé du numéro de diapositive 4"/>
          <p:cNvSpPr>
            <a:spLocks noGrp="1"/>
          </p:cNvSpPr>
          <p:nvPr>
            <p:ph type="sldNum" sz="quarter" idx="12"/>
          </p:nvPr>
        </p:nvSpPr>
        <p:spPr/>
        <p:txBody>
          <a:bodyPr/>
          <a:lstStyle/>
          <a:p>
            <a:fld id="{C5908194-849B-407F-B3DA-AED81DED57C2}" type="slidenum">
              <a:rPr lang="fr-FR" smtClean="0"/>
              <a:t>9</a:t>
            </a:fld>
            <a:endParaRPr lang="fr-FR" dirty="0"/>
          </a:p>
        </p:txBody>
      </p:sp>
    </p:spTree>
    <p:extLst>
      <p:ext uri="{BB962C8B-B14F-4D97-AF65-F5344CB8AC3E}">
        <p14:creationId xmlns:p14="http://schemas.microsoft.com/office/powerpoint/2010/main" val="410426760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2485</TotalTime>
  <Words>5307</Words>
  <Application>Microsoft Office PowerPoint</Application>
  <PresentationFormat>Affichage à l'écran (4:3)</PresentationFormat>
  <Paragraphs>635</Paragraphs>
  <Slides>66</Slides>
  <Notes>4</Notes>
  <HiddenSlides>0</HiddenSlides>
  <MMClips>0</MMClips>
  <ScaleCrop>false</ScaleCrop>
  <HeadingPairs>
    <vt:vector size="4" baseType="variant">
      <vt:variant>
        <vt:lpstr>Thème</vt:lpstr>
      </vt:variant>
      <vt:variant>
        <vt:i4>1</vt:i4>
      </vt:variant>
      <vt:variant>
        <vt:lpstr>Titres des diapositives</vt:lpstr>
      </vt:variant>
      <vt:variant>
        <vt:i4>66</vt:i4>
      </vt:variant>
    </vt:vector>
  </HeadingPairs>
  <TitlesOfParts>
    <vt:vector size="67" baseType="lpstr">
      <vt:lpstr>Thème Office</vt:lpstr>
      <vt:lpstr>Soutien et accompagnement à la parentalité au sein des politiques de santé publique et de protection sociale de l’enfant et de l’adolescent</vt:lpstr>
      <vt:lpstr>Plan</vt:lpstr>
      <vt:lpstr>Plan</vt:lpstr>
      <vt:lpstr>Spécificités de la santé de l’enfant</vt:lpstr>
      <vt:lpstr>Contexte : les mutations observées depuis 30-40 ans</vt:lpstr>
      <vt:lpstr>Contexte : les mutations observées depuis 30-40 ans</vt:lpstr>
      <vt:lpstr>Contexte : les mutations observées depuis 30-40 ans</vt:lpstr>
      <vt:lpstr>Contexte : les mutations observées depuis 30-40 ans</vt:lpstr>
      <vt:lpstr>Enjeux actuels</vt:lpstr>
      <vt:lpstr>Concept de parentalité1</vt:lpstr>
      <vt:lpstr>Concept de parentalité2</vt:lpstr>
      <vt:lpstr>Concept de parentalité3</vt:lpstr>
      <vt:lpstr>Concept de soutien et d’accompagnement à la parentalité: définition</vt:lpstr>
      <vt:lpstr>Objectifs des modes de soutien à la parentalité</vt:lpstr>
      <vt:lpstr>Plan</vt:lpstr>
      <vt:lpstr>Organisation du soutien à la parentalité en France : les structures1</vt:lpstr>
      <vt:lpstr>Organisation du soutien à la parentalité en France : les structures2</vt:lpstr>
      <vt:lpstr>Organisation du soutien à la parentalité en France : les acteurs</vt:lpstr>
      <vt:lpstr>Place des pédiatres</vt:lpstr>
      <vt:lpstr>Organisation du soutien à la parentalité en France : la formation1</vt:lpstr>
      <vt:lpstr>Organisation du soutien à la parentalité en France : la formation2</vt:lpstr>
      <vt:lpstr>Dispositifs français formalisés1</vt:lpstr>
      <vt:lpstr>Dispositifs français formalisés2</vt:lpstr>
      <vt:lpstr>Branche famille de la Sécurité Sociale = CNAF</vt:lpstr>
      <vt:lpstr>UNAF</vt:lpstr>
      <vt:lpstr>Enquête CNAF et UNAF (2016) : Attentes et besoins des parents en matière de soutien à la parentalité </vt:lpstr>
      <vt:lpstr>Que penser de l’organisation des dispositifs et action actuels de soutien à la parentalité</vt:lpstr>
      <vt:lpstr>Soutien à la parentalité à l’étranger</vt:lpstr>
      <vt:lpstr>Plan</vt:lpstr>
      <vt:lpstr>1. Grossesse et périnatalité</vt:lpstr>
      <vt:lpstr>1.2. Entretien 4e mois de grossesse, prévention d’anomalies néonatales et de situations de vulnérabilité familiale, sociale, environnementale </vt:lpstr>
      <vt:lpstr>1.3. Organisation de la continuité des soins à la sortie de la Maternité (2-3 jours si accouchement normal)</vt:lpstr>
      <vt:lpstr>1.4. Présence et participation des parents aux soins des grands prématurés permet de comprendre </vt:lpstr>
      <vt:lpstr>1.5. Questionnements éthiques</vt:lpstr>
      <vt:lpstr>2. La Petite Enfance (1-6 ans)1</vt:lpstr>
      <vt:lpstr>Présentation PowerPoint</vt:lpstr>
      <vt:lpstr>2.4. Autres thèmes de soutien à la parentalité dans la petite enfance</vt:lpstr>
      <vt:lpstr>3. Scolarité1</vt:lpstr>
      <vt:lpstr>3. Scolarité2</vt:lpstr>
      <vt:lpstr>Ouvrir les portes de l’école pour redynamiser le dialogue avec les parents (Ministère de l’Education Nationale, 2018)</vt:lpstr>
      <vt:lpstr>Eduscol → Parentalité</vt:lpstr>
      <vt:lpstr>Compétences psycho-sociales (OMS, 2001)1 Composante essentielle de la promotion de la santé</vt:lpstr>
      <vt:lpstr>Plan</vt:lpstr>
      <vt:lpstr>Des questions persistent…</vt:lpstr>
      <vt:lpstr>…et sur le sens à donner à…</vt:lpstr>
      <vt:lpstr>Propositions de réponses à ce constat</vt:lpstr>
      <vt:lpstr>Déclinaison de cet objectif</vt:lpstr>
      <vt:lpstr>Lettre de Mission : Propositions</vt:lpstr>
      <vt:lpstr>Expériences requises, connaissances, réflexions1  </vt:lpstr>
      <vt:lpstr>Expériences requises, connaissances, réflexions2</vt:lpstr>
      <vt:lpstr>Fiche : Parents/enfants/ados et écrans</vt:lpstr>
      <vt:lpstr>Fiche : Situations de handicap</vt:lpstr>
      <vt:lpstr>Définition de la Stratégie Nationale de Santé (SNS) 2018-2022</vt:lpstr>
      <vt:lpstr>Déclinaison actuelle de la SNS</vt:lpstr>
      <vt:lpstr>Stratégie nationale de soutien à la parentalité</vt:lpstr>
      <vt:lpstr>Priorité et prévention. Rester en bonne santé tout au long de la vie</vt:lpstr>
      <vt:lpstr>Plan pauvreté</vt:lpstr>
      <vt:lpstr>Plan pauvreté : Propositions des GT + Rapports HCFEA, UNAF, CNAF, UNIOPSS…</vt:lpstr>
      <vt:lpstr>Nombreuses recommandations communes avec la Stratégie de soutien à la parentalité et avec la prévention/promotion de la santé</vt:lpstr>
      <vt:lpstr>Message</vt:lpstr>
      <vt:lpstr>Merci de votre attention</vt:lpstr>
      <vt:lpstr>Financements publics et privés</vt:lpstr>
      <vt:lpstr>Classification des actions de soutien à la parentalité1</vt:lpstr>
      <vt:lpstr>Classification des actions de soutien à la parentalité2</vt:lpstr>
      <vt:lpstr>Classification des actions de soutien à la parentalité3</vt:lpstr>
      <vt:lpstr>Feuille de route de la santé mentale et de la psychiatrie (juin 2018)</vt:lpstr>
    </vt:vector>
  </TitlesOfParts>
  <Company>MAS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Soutien et accompagnement à la parentalité au sein des politiques de santé publique et de protection sociale de l’enfant et de l’adolescent</dc:title>
  <dc:creator>DOMINIQUE</dc:creator>
  <cp:lastModifiedBy>DOMINIQUE</cp:lastModifiedBy>
  <cp:revision>190</cp:revision>
  <cp:lastPrinted>2018-12-10T09:26:07Z</cp:lastPrinted>
  <dcterms:created xsi:type="dcterms:W3CDTF">2018-11-05T14:51:12Z</dcterms:created>
  <dcterms:modified xsi:type="dcterms:W3CDTF">2018-12-10T09:27:40Z</dcterms:modified>
</cp:coreProperties>
</file>