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2" r:id="rId5"/>
    <p:sldId id="263" r:id="rId6"/>
    <p:sldId id="271" r:id="rId7"/>
    <p:sldId id="260" r:id="rId8"/>
    <p:sldId id="264" r:id="rId9"/>
    <p:sldId id="261" r:id="rId10"/>
    <p:sldId id="265" r:id="rId11"/>
    <p:sldId id="266" r:id="rId12"/>
    <p:sldId id="267" r:id="rId13"/>
    <p:sldId id="268" r:id="rId14"/>
    <p:sldId id="269" r:id="rId15"/>
    <p:sldId id="272" r:id="rId16"/>
    <p:sldId id="270" r:id="rId1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9" d="100"/>
          <a:sy n="49" d="100"/>
        </p:scale>
        <p:origin x="1459"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7A95DBC5-4151-8740-B259-C08A14896FA1}" type="datetimeFigureOut">
              <a:rPr lang="fr-FR" smtClean="0"/>
              <a:t>11/10/2018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17197A-E255-BF4D-BF55-71E4FDE3BD70}" type="slidenum">
              <a:rPr lang="fr-FR" smtClean="0"/>
              <a:t>‹N°›</a:t>
            </a:fld>
            <a:endParaRPr lang="fr-FR"/>
          </a:p>
        </p:txBody>
      </p:sp>
    </p:spTree>
    <p:extLst>
      <p:ext uri="{BB962C8B-B14F-4D97-AF65-F5344CB8AC3E}">
        <p14:creationId xmlns:p14="http://schemas.microsoft.com/office/powerpoint/2010/main" val="1567956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A95DBC5-4151-8740-B259-C08A14896FA1}" type="datetimeFigureOut">
              <a:rPr lang="fr-FR" smtClean="0"/>
              <a:t>11/10/2018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17197A-E255-BF4D-BF55-71E4FDE3BD70}" type="slidenum">
              <a:rPr lang="fr-FR" smtClean="0"/>
              <a:t>‹N°›</a:t>
            </a:fld>
            <a:endParaRPr lang="fr-FR"/>
          </a:p>
        </p:txBody>
      </p:sp>
    </p:spTree>
    <p:extLst>
      <p:ext uri="{BB962C8B-B14F-4D97-AF65-F5344CB8AC3E}">
        <p14:creationId xmlns:p14="http://schemas.microsoft.com/office/powerpoint/2010/main" val="1652425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A95DBC5-4151-8740-B259-C08A14896FA1}" type="datetimeFigureOut">
              <a:rPr lang="fr-FR" smtClean="0"/>
              <a:t>11/10/2018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17197A-E255-BF4D-BF55-71E4FDE3BD70}" type="slidenum">
              <a:rPr lang="fr-FR" smtClean="0"/>
              <a:t>‹N°›</a:t>
            </a:fld>
            <a:endParaRPr lang="fr-FR"/>
          </a:p>
        </p:txBody>
      </p:sp>
    </p:spTree>
    <p:extLst>
      <p:ext uri="{BB962C8B-B14F-4D97-AF65-F5344CB8AC3E}">
        <p14:creationId xmlns:p14="http://schemas.microsoft.com/office/powerpoint/2010/main" val="1416789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941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300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A95DBC5-4151-8740-B259-C08A14896FA1}" type="datetimeFigureOut">
              <a:rPr lang="fr-FR" smtClean="0"/>
              <a:t>11/10/2018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17197A-E255-BF4D-BF55-71E4FDE3BD70}" type="slidenum">
              <a:rPr lang="fr-FR" smtClean="0"/>
              <a:t>‹N°›</a:t>
            </a:fld>
            <a:endParaRPr lang="fr-FR"/>
          </a:p>
        </p:txBody>
      </p:sp>
    </p:spTree>
    <p:extLst>
      <p:ext uri="{BB962C8B-B14F-4D97-AF65-F5344CB8AC3E}">
        <p14:creationId xmlns:p14="http://schemas.microsoft.com/office/powerpoint/2010/main" val="109362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A95DBC5-4151-8740-B259-C08A14896FA1}" type="datetimeFigureOut">
              <a:rPr lang="fr-FR" smtClean="0"/>
              <a:t>11/10/2018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17197A-E255-BF4D-BF55-71E4FDE3BD70}" type="slidenum">
              <a:rPr lang="fr-FR" smtClean="0"/>
              <a:t>‹N°›</a:t>
            </a:fld>
            <a:endParaRPr lang="fr-FR"/>
          </a:p>
        </p:txBody>
      </p:sp>
    </p:spTree>
    <p:extLst>
      <p:ext uri="{BB962C8B-B14F-4D97-AF65-F5344CB8AC3E}">
        <p14:creationId xmlns:p14="http://schemas.microsoft.com/office/powerpoint/2010/main" val="253235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A95DBC5-4151-8740-B259-C08A14896FA1}" type="datetimeFigureOut">
              <a:rPr lang="fr-FR" smtClean="0"/>
              <a:t>11/10/2018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17197A-E255-BF4D-BF55-71E4FDE3BD70}" type="slidenum">
              <a:rPr lang="fr-FR" smtClean="0"/>
              <a:t>‹N°›</a:t>
            </a:fld>
            <a:endParaRPr lang="fr-FR"/>
          </a:p>
        </p:txBody>
      </p:sp>
    </p:spTree>
    <p:extLst>
      <p:ext uri="{BB962C8B-B14F-4D97-AF65-F5344CB8AC3E}">
        <p14:creationId xmlns:p14="http://schemas.microsoft.com/office/powerpoint/2010/main" val="74279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A95DBC5-4151-8740-B259-C08A14896FA1}" type="datetimeFigureOut">
              <a:rPr lang="fr-FR" smtClean="0"/>
              <a:t>11/10/2018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517197A-E255-BF4D-BF55-71E4FDE3BD70}" type="slidenum">
              <a:rPr lang="fr-FR" smtClean="0"/>
              <a:t>‹N°›</a:t>
            </a:fld>
            <a:endParaRPr lang="fr-FR"/>
          </a:p>
        </p:txBody>
      </p:sp>
    </p:spTree>
    <p:extLst>
      <p:ext uri="{BB962C8B-B14F-4D97-AF65-F5344CB8AC3E}">
        <p14:creationId xmlns:p14="http://schemas.microsoft.com/office/powerpoint/2010/main" val="268245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7A95DBC5-4151-8740-B259-C08A14896FA1}" type="datetimeFigureOut">
              <a:rPr lang="fr-FR" smtClean="0"/>
              <a:t>11/10/2018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517197A-E255-BF4D-BF55-71E4FDE3BD70}" type="slidenum">
              <a:rPr lang="fr-FR" smtClean="0"/>
              <a:t>‹N°›</a:t>
            </a:fld>
            <a:endParaRPr lang="fr-FR"/>
          </a:p>
        </p:txBody>
      </p:sp>
    </p:spTree>
    <p:extLst>
      <p:ext uri="{BB962C8B-B14F-4D97-AF65-F5344CB8AC3E}">
        <p14:creationId xmlns:p14="http://schemas.microsoft.com/office/powerpoint/2010/main" val="3852867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A95DBC5-4151-8740-B259-C08A14896FA1}" type="datetimeFigureOut">
              <a:rPr lang="fr-FR" smtClean="0"/>
              <a:t>11/10/2018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517197A-E255-BF4D-BF55-71E4FDE3BD70}" type="slidenum">
              <a:rPr lang="fr-FR" smtClean="0"/>
              <a:t>‹N°›</a:t>
            </a:fld>
            <a:endParaRPr lang="fr-FR"/>
          </a:p>
        </p:txBody>
      </p:sp>
    </p:spTree>
    <p:extLst>
      <p:ext uri="{BB962C8B-B14F-4D97-AF65-F5344CB8AC3E}">
        <p14:creationId xmlns:p14="http://schemas.microsoft.com/office/powerpoint/2010/main" val="1081217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A95DBC5-4151-8740-B259-C08A14896FA1}" type="datetimeFigureOut">
              <a:rPr lang="fr-FR" smtClean="0"/>
              <a:t>11/10/2018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17197A-E255-BF4D-BF55-71E4FDE3BD70}" type="slidenum">
              <a:rPr lang="fr-FR" smtClean="0"/>
              <a:t>‹N°›</a:t>
            </a:fld>
            <a:endParaRPr lang="fr-FR"/>
          </a:p>
        </p:txBody>
      </p:sp>
    </p:spTree>
    <p:extLst>
      <p:ext uri="{BB962C8B-B14F-4D97-AF65-F5344CB8AC3E}">
        <p14:creationId xmlns:p14="http://schemas.microsoft.com/office/powerpoint/2010/main" val="365749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A95DBC5-4151-8740-B259-C08A14896FA1}" type="datetimeFigureOut">
              <a:rPr lang="fr-FR" smtClean="0"/>
              <a:t>11/10/2018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17197A-E255-BF4D-BF55-71E4FDE3BD70}" type="slidenum">
              <a:rPr lang="fr-FR" smtClean="0"/>
              <a:t>‹N°›</a:t>
            </a:fld>
            <a:endParaRPr lang="fr-FR"/>
          </a:p>
        </p:txBody>
      </p:sp>
    </p:spTree>
    <p:extLst>
      <p:ext uri="{BB962C8B-B14F-4D97-AF65-F5344CB8AC3E}">
        <p14:creationId xmlns:p14="http://schemas.microsoft.com/office/powerpoint/2010/main" val="1818999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5DBC5-4151-8740-B259-C08A14896FA1}" type="datetimeFigureOut">
              <a:rPr lang="fr-FR" smtClean="0"/>
              <a:t>11/10/2018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7197A-E255-BF4D-BF55-71E4FDE3BD70}" type="slidenum">
              <a:rPr lang="fr-FR" smtClean="0"/>
              <a:t>‹N°›</a:t>
            </a:fld>
            <a:endParaRPr lang="fr-FR"/>
          </a:p>
        </p:txBody>
      </p:sp>
    </p:spTree>
    <p:extLst>
      <p:ext uri="{BB962C8B-B14F-4D97-AF65-F5344CB8AC3E}">
        <p14:creationId xmlns:p14="http://schemas.microsoft.com/office/powerpoint/2010/main" val="2307853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ssemblee-nationale.fr/14/ta/ta0926.as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48553"/>
            <a:ext cx="9144000" cy="3724097"/>
          </a:xfrm>
          <a:prstGeom prst="rect">
            <a:avLst/>
          </a:prstGeom>
        </p:spPr>
        <p:txBody>
          <a:bodyPr wrap="square">
            <a:spAutoFit/>
          </a:bodyPr>
          <a:lstStyle/>
          <a:p>
            <a:r>
              <a:rPr lang="fr-FR" sz="2400" dirty="0"/>
              <a:t>Créé par la loi, l’Office est un organe d’information commun à l’Assemblée Nationale et au Sénat.</a:t>
            </a:r>
          </a:p>
          <a:p>
            <a:endParaRPr lang="fr-FR" sz="1000" dirty="0"/>
          </a:p>
          <a:p>
            <a:r>
              <a:rPr lang="fr-FR" sz="2400" dirty="0"/>
              <a:t>Composé de 18 députés et 18 sénateurs, il a pour mission, aux termes de la loi, « </a:t>
            </a:r>
            <a:r>
              <a:rPr lang="fr-FR" sz="2400" b="1" i="1" dirty="0"/>
              <a:t>d’informer le Parlement des conséquences des choix de caractère scientifique et technologique afin, notamment, d’éclairer ses décisions</a:t>
            </a:r>
            <a:r>
              <a:rPr lang="fr-FR" sz="2400" i="1" dirty="0"/>
              <a:t> </a:t>
            </a:r>
            <a:r>
              <a:rPr lang="fr-FR" sz="2400" dirty="0"/>
              <a:t>».</a:t>
            </a:r>
          </a:p>
          <a:p>
            <a:endParaRPr lang="fr-FR" sz="1000" dirty="0"/>
          </a:p>
          <a:p>
            <a:r>
              <a:rPr lang="fr-FR" sz="2400" dirty="0"/>
              <a:t> Il permet ainsi au Parlement de disposer d’une expertise pour éclairer des choix politiques de long terme.</a:t>
            </a:r>
          </a:p>
          <a:p>
            <a:endParaRPr lang="fr-FR" sz="2400"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7480" y="0"/>
            <a:ext cx="6772853" cy="2160000"/>
          </a:xfrm>
          <a:prstGeom prst="rect">
            <a:avLst/>
          </a:prstGeom>
          <a:noFill/>
          <a:ln>
            <a:noFill/>
          </a:ln>
        </p:spPr>
      </p:pic>
      <p:sp>
        <p:nvSpPr>
          <p:cNvPr id="5" name="Rectangle 4"/>
          <p:cNvSpPr/>
          <p:nvPr/>
        </p:nvSpPr>
        <p:spPr>
          <a:xfrm>
            <a:off x="0" y="5726861"/>
            <a:ext cx="9144000" cy="1200328"/>
          </a:xfrm>
          <a:prstGeom prst="rect">
            <a:avLst/>
          </a:prstGeom>
        </p:spPr>
        <p:txBody>
          <a:bodyPr wrap="square">
            <a:spAutoFit/>
          </a:bodyPr>
          <a:lstStyle/>
          <a:p>
            <a:r>
              <a:rPr lang="fr-FR" sz="2400" dirty="0"/>
              <a:t>Il évalue en amont de la législation et apprécie en toute indépendance les décisions du gouvernement en matière de politique scientifique et technologique</a:t>
            </a:r>
          </a:p>
        </p:txBody>
      </p:sp>
    </p:spTree>
    <p:extLst>
      <p:ext uri="{BB962C8B-B14F-4D97-AF65-F5344CB8AC3E}">
        <p14:creationId xmlns:p14="http://schemas.microsoft.com/office/powerpoint/2010/main" val="2416302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screen">
            <a:extLst>
              <a:ext uri="{28A0092B-C50C-407E-A947-70E740481C1C}">
                <a14:useLocalDpi xmlns:a14="http://schemas.microsoft.com/office/drawing/2010/main"/>
              </a:ext>
            </a:extLst>
          </a:blip>
          <a:srcRect l="6589" r="4215"/>
          <a:stretch/>
        </p:blipFill>
        <p:spPr>
          <a:xfrm>
            <a:off x="34514" y="0"/>
            <a:ext cx="6117022" cy="6858000"/>
          </a:xfrm>
          <a:prstGeom prst="rect">
            <a:avLst/>
          </a:prstGeom>
        </p:spPr>
      </p:pic>
      <p:sp>
        <p:nvSpPr>
          <p:cNvPr id="5" name="ZoneTexte 4"/>
          <p:cNvSpPr txBox="1"/>
          <p:nvPr/>
        </p:nvSpPr>
        <p:spPr>
          <a:xfrm>
            <a:off x="6330212" y="2644170"/>
            <a:ext cx="2729705" cy="1569660"/>
          </a:xfrm>
          <a:prstGeom prst="rect">
            <a:avLst/>
          </a:prstGeom>
          <a:noFill/>
        </p:spPr>
        <p:txBody>
          <a:bodyPr wrap="square" rtlCol="0">
            <a:spAutoFit/>
          </a:bodyPr>
          <a:lstStyle/>
          <a:p>
            <a:r>
              <a:rPr lang="fr-FR" sz="2400" b="1" dirty="0">
                <a:solidFill>
                  <a:srgbClr val="FF0000"/>
                </a:solidFill>
              </a:rPr>
              <a:t>90 % des données dans le monde ont été générées ces 2 dernières années </a:t>
            </a:r>
          </a:p>
        </p:txBody>
      </p:sp>
    </p:spTree>
    <p:extLst>
      <p:ext uri="{BB962C8B-B14F-4D97-AF65-F5344CB8AC3E}">
        <p14:creationId xmlns:p14="http://schemas.microsoft.com/office/powerpoint/2010/main" val="2932269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1741053" y="673490"/>
            <a:ext cx="5756910" cy="3238500"/>
          </a:xfrm>
          <a:prstGeom prst="rect">
            <a:avLst/>
          </a:prstGeom>
          <a:noFill/>
          <a:ln>
            <a:noFill/>
          </a:ln>
        </p:spPr>
      </p:pic>
      <p:pic>
        <p:nvPicPr>
          <p:cNvPr id="6" name="Image 5"/>
          <p:cNvPicPr>
            <a:picLocks noChangeAspect="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4214648" y="4529957"/>
            <a:ext cx="4855780" cy="1650125"/>
          </a:xfrm>
          <a:prstGeom prst="rect">
            <a:avLst/>
          </a:prstGeom>
        </p:spPr>
      </p:pic>
      <p:pic>
        <p:nvPicPr>
          <p:cNvPr id="7" name="Imag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4956" y="3962399"/>
            <a:ext cx="3836276" cy="2785242"/>
          </a:xfrm>
          <a:prstGeom prst="rect">
            <a:avLst/>
          </a:prstGeom>
        </p:spPr>
      </p:pic>
      <p:sp>
        <p:nvSpPr>
          <p:cNvPr id="8" name="ZoneTexte 7"/>
          <p:cNvSpPr txBox="1"/>
          <p:nvPr/>
        </p:nvSpPr>
        <p:spPr>
          <a:xfrm>
            <a:off x="1192054" y="38306"/>
            <a:ext cx="6770828" cy="584775"/>
          </a:xfrm>
          <a:prstGeom prst="rect">
            <a:avLst/>
          </a:prstGeom>
          <a:noFill/>
        </p:spPr>
        <p:txBody>
          <a:bodyPr wrap="none" rtlCol="0">
            <a:spAutoFit/>
          </a:bodyPr>
          <a:lstStyle/>
          <a:p>
            <a:r>
              <a:rPr lang="fr-FR" sz="3200" b="1" dirty="0"/>
              <a:t>2020 : 80 milliards d’objets connectés !</a:t>
            </a:r>
          </a:p>
        </p:txBody>
      </p:sp>
    </p:spTree>
    <p:extLst>
      <p:ext uri="{BB962C8B-B14F-4D97-AF65-F5344CB8AC3E}">
        <p14:creationId xmlns:p14="http://schemas.microsoft.com/office/powerpoint/2010/main" val="235335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7033" y="443494"/>
            <a:ext cx="8274512" cy="6001643"/>
          </a:xfrm>
          <a:prstGeom prst="rect">
            <a:avLst/>
          </a:prstGeom>
        </p:spPr>
        <p:txBody>
          <a:bodyPr wrap="square">
            <a:spAutoFit/>
          </a:bodyPr>
          <a:lstStyle/>
          <a:p>
            <a:pPr marL="285750" indent="-285750">
              <a:buFont typeface="Arial" panose="020B0604020202020204" pitchFamily="34" charset="0"/>
              <a:buChar char="•"/>
            </a:pPr>
            <a:r>
              <a:rPr lang="fr-FR" sz="2400" dirty="0"/>
              <a:t>Objets connectés &amp; la création de valeur pour l’Union européenne s’élèverait à environ </a:t>
            </a:r>
            <a:r>
              <a:rPr lang="fr-FR" sz="2400" i="1" dirty="0">
                <a:solidFill>
                  <a:srgbClr val="FF0000"/>
                </a:solidFill>
              </a:rPr>
              <a:t>mille milliards € en 2025 </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a:t>80 milliards € générés par le </a:t>
            </a:r>
            <a:r>
              <a:rPr lang="fr-FR" sz="2400" dirty="0">
                <a:solidFill>
                  <a:srgbClr val="FF0000"/>
                </a:solidFill>
              </a:rPr>
              <a:t>marché</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a:t>210 milliards € </a:t>
            </a:r>
            <a:r>
              <a:rPr lang="fr-FR" sz="2400" dirty="0">
                <a:solidFill>
                  <a:srgbClr val="FF0000"/>
                </a:solidFill>
              </a:rPr>
              <a:t>économisés</a:t>
            </a:r>
            <a:r>
              <a:rPr lang="fr-FR" sz="2400" dirty="0"/>
              <a:t> </a:t>
            </a:r>
          </a:p>
          <a:p>
            <a:pPr marL="742950" lvl="1" indent="-285750">
              <a:buFont typeface="Arial" panose="020B0604020202020204" pitchFamily="34" charset="0"/>
              <a:buChar char="•"/>
            </a:pPr>
            <a:r>
              <a:rPr lang="fr-FR" sz="2400" dirty="0"/>
              <a:t>réduction des risques de santé</a:t>
            </a:r>
          </a:p>
          <a:p>
            <a:pPr marL="742950" lvl="1" indent="-285750">
              <a:buFont typeface="Arial" panose="020B0604020202020204" pitchFamily="34" charset="0"/>
              <a:buChar char="•"/>
            </a:pPr>
            <a:r>
              <a:rPr lang="fr-FR" sz="2400" dirty="0"/>
              <a:t>gain de temps dans la vie quotidienne des individus</a:t>
            </a:r>
          </a:p>
          <a:p>
            <a:pPr lvl="1"/>
            <a:r>
              <a:rPr lang="fr-FR" sz="2400" dirty="0">
                <a:sym typeface="Wingdings" panose="05000000000000000000" pitchFamily="2" charset="2"/>
              </a:rPr>
              <a:t> </a:t>
            </a:r>
            <a:r>
              <a:rPr lang="fr-FR" sz="2400" dirty="0"/>
              <a:t>réemployés dans des tâches productives</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a:t>300 milliards € d’augmentation du </a:t>
            </a:r>
            <a:r>
              <a:rPr lang="fr-FR" sz="2400" dirty="0">
                <a:solidFill>
                  <a:srgbClr val="FF0000"/>
                </a:solidFill>
              </a:rPr>
              <a:t>pouvoir d’achat </a:t>
            </a:r>
            <a:r>
              <a:rPr lang="fr-FR" sz="2400" dirty="0"/>
              <a:t>des citoyens européens </a:t>
            </a:r>
          </a:p>
          <a:p>
            <a:pPr marL="742950" lvl="1" indent="-285750">
              <a:buFont typeface="Arial" panose="020B0604020202020204" pitchFamily="34" charset="0"/>
              <a:buChar char="•"/>
            </a:pPr>
            <a:r>
              <a:rPr lang="fr-FR" sz="2400" dirty="0"/>
              <a:t>meilleure maîtrise de leurs dépenses d’énergie</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a:t>430 milliards € car augmentation de la </a:t>
            </a:r>
            <a:r>
              <a:rPr lang="fr-FR" sz="2400" dirty="0">
                <a:solidFill>
                  <a:srgbClr val="FF0000"/>
                </a:solidFill>
              </a:rPr>
              <a:t>productivité</a:t>
            </a:r>
            <a:r>
              <a:rPr lang="fr-FR" sz="2400" dirty="0"/>
              <a:t> dans les entreprises</a:t>
            </a:r>
          </a:p>
        </p:txBody>
      </p:sp>
    </p:spTree>
    <p:extLst>
      <p:ext uri="{BB962C8B-B14F-4D97-AF65-F5344CB8AC3E}">
        <p14:creationId xmlns:p14="http://schemas.microsoft.com/office/powerpoint/2010/main" val="277368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870" y="1216323"/>
            <a:ext cx="2642847" cy="1087883"/>
          </a:xfrm>
          <a:prstGeom prst="rect">
            <a:avLst/>
          </a:prstGeom>
        </p:spPr>
      </p:pic>
      <p:sp>
        <p:nvSpPr>
          <p:cNvPr id="6" name="Rectangle 5"/>
          <p:cNvSpPr/>
          <p:nvPr/>
        </p:nvSpPr>
        <p:spPr>
          <a:xfrm>
            <a:off x="5269017" y="3395256"/>
            <a:ext cx="2985362" cy="523220"/>
          </a:xfrm>
          <a:prstGeom prst="rect">
            <a:avLst/>
          </a:prstGeom>
        </p:spPr>
        <p:txBody>
          <a:bodyPr wrap="none">
            <a:spAutoFit/>
          </a:bodyPr>
          <a:lstStyle/>
          <a:p>
            <a:r>
              <a:rPr lang="en-US" sz="2800" b="1" dirty="0">
                <a:latin typeface="+mn-lt"/>
              </a:rPr>
              <a:t>5.8 terawatt </a:t>
            </a:r>
            <a:r>
              <a:rPr lang="en-US" sz="2800" b="1" dirty="0" err="1">
                <a:latin typeface="+mn-lt"/>
              </a:rPr>
              <a:t>heure</a:t>
            </a:r>
            <a:endParaRPr lang="en-US" sz="2800" b="1" dirty="0">
              <a:latin typeface="+mn-lt"/>
            </a:endParaRPr>
          </a:p>
        </p:txBody>
      </p:sp>
      <p:sp>
        <p:nvSpPr>
          <p:cNvPr id="8" name="Rectangle 7"/>
          <p:cNvSpPr/>
          <p:nvPr/>
        </p:nvSpPr>
        <p:spPr>
          <a:xfrm>
            <a:off x="896870" y="3405637"/>
            <a:ext cx="2985362" cy="523220"/>
          </a:xfrm>
          <a:prstGeom prst="rect">
            <a:avLst/>
          </a:prstGeom>
        </p:spPr>
        <p:txBody>
          <a:bodyPr wrap="none">
            <a:spAutoFit/>
          </a:bodyPr>
          <a:lstStyle/>
          <a:p>
            <a:r>
              <a:rPr lang="en-US" sz="2800" b="1" dirty="0">
                <a:latin typeface="+mn-lt"/>
              </a:rPr>
              <a:t>5.7 terawatt </a:t>
            </a:r>
            <a:r>
              <a:rPr lang="en-US" sz="2800" b="1" dirty="0" err="1">
                <a:latin typeface="+mn-lt"/>
              </a:rPr>
              <a:t>heure</a:t>
            </a:r>
            <a:endParaRPr lang="en-US" sz="2800" b="1" dirty="0">
              <a:latin typeface="+mn-lt"/>
            </a:endParaRPr>
          </a:p>
        </p:txBody>
      </p:sp>
      <p:sp>
        <p:nvSpPr>
          <p:cNvPr id="9" name="TextBox 8"/>
          <p:cNvSpPr txBox="1"/>
          <p:nvPr/>
        </p:nvSpPr>
        <p:spPr>
          <a:xfrm>
            <a:off x="4216003" y="1513053"/>
            <a:ext cx="542536" cy="584776"/>
          </a:xfrm>
          <a:prstGeom prst="rect">
            <a:avLst/>
          </a:prstGeom>
          <a:noFill/>
        </p:spPr>
        <p:txBody>
          <a:bodyPr wrap="none" rtlCol="0">
            <a:spAutoFit/>
          </a:bodyPr>
          <a:lstStyle/>
          <a:p>
            <a:r>
              <a:rPr lang="en-US" sz="3200" b="1" dirty="0">
                <a:latin typeface="+mn-lt"/>
              </a:rPr>
              <a:t>vs</a:t>
            </a:r>
          </a:p>
        </p:txBody>
      </p:sp>
      <p:sp>
        <p:nvSpPr>
          <p:cNvPr id="3" name="TextBox 2"/>
          <p:cNvSpPr txBox="1"/>
          <p:nvPr/>
        </p:nvSpPr>
        <p:spPr>
          <a:xfrm>
            <a:off x="3889083" y="175585"/>
            <a:ext cx="1120820" cy="646331"/>
          </a:xfrm>
          <a:prstGeom prst="rect">
            <a:avLst/>
          </a:prstGeom>
          <a:noFill/>
        </p:spPr>
        <p:txBody>
          <a:bodyPr wrap="none" rtlCol="0">
            <a:spAutoFit/>
          </a:bodyPr>
          <a:lstStyle/>
          <a:p>
            <a:r>
              <a:rPr lang="en-US" sz="3600" b="1" dirty="0">
                <a:solidFill>
                  <a:schemeClr val="tx2"/>
                </a:solidFill>
                <a:latin typeface="+mn-lt"/>
              </a:rPr>
              <a:t>2015</a:t>
            </a:r>
          </a:p>
        </p:txBody>
      </p:sp>
      <p:sp>
        <p:nvSpPr>
          <p:cNvPr id="10" name="Rectangle 9"/>
          <p:cNvSpPr/>
          <p:nvPr/>
        </p:nvSpPr>
        <p:spPr>
          <a:xfrm>
            <a:off x="5922540" y="2980410"/>
            <a:ext cx="1905991" cy="461665"/>
          </a:xfrm>
          <a:prstGeom prst="rect">
            <a:avLst/>
          </a:prstGeom>
        </p:spPr>
        <p:txBody>
          <a:bodyPr wrap="none">
            <a:spAutoFit/>
          </a:bodyPr>
          <a:lstStyle/>
          <a:p>
            <a:r>
              <a:rPr lang="en-US" sz="2400" b="1" dirty="0">
                <a:latin typeface="+mn-lt"/>
              </a:rPr>
              <a:t>San Francisco</a:t>
            </a:r>
          </a:p>
        </p:txBody>
      </p:sp>
      <p:sp>
        <p:nvSpPr>
          <p:cNvPr id="13" name="Titre 1"/>
          <p:cNvSpPr txBox="1">
            <a:spLocks/>
          </p:cNvSpPr>
          <p:nvPr/>
        </p:nvSpPr>
        <p:spPr bwMode="auto">
          <a:xfrm>
            <a:off x="0" y="-7937"/>
            <a:ext cx="2490952" cy="7921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b="1" dirty="0" err="1">
                <a:solidFill>
                  <a:schemeClr val="accent1">
                    <a:lumMod val="75000"/>
                  </a:schemeClr>
                </a:solidFill>
                <a:latin typeface="+mn-lt"/>
              </a:rPr>
              <a:t>Énergie</a:t>
            </a:r>
            <a:r>
              <a:rPr lang="en-US" sz="4000" b="1" dirty="0">
                <a:solidFill>
                  <a:schemeClr val="accent1">
                    <a:lumMod val="75000"/>
                  </a:schemeClr>
                </a:solidFill>
                <a:latin typeface="+mn-lt"/>
              </a:rPr>
              <a:t> !! </a:t>
            </a:r>
          </a:p>
        </p:txBody>
      </p:sp>
      <p:pic>
        <p:nvPicPr>
          <p:cNvPr id="7" name="Image 6"/>
          <p:cNvPicPr>
            <a:picLocks noChangeAspect="1"/>
          </p:cNvPicPr>
          <p:nvPr/>
        </p:nvPicPr>
        <p:blipFill>
          <a:blip r:embed="rId3"/>
          <a:stretch>
            <a:fillRect/>
          </a:stretch>
        </p:blipFill>
        <p:spPr>
          <a:xfrm>
            <a:off x="1998700" y="4027418"/>
            <a:ext cx="4762998" cy="283058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4576" y="684896"/>
            <a:ext cx="2521920" cy="2241091"/>
          </a:xfrm>
          <a:prstGeom prst="rect">
            <a:avLst/>
          </a:prstGeom>
        </p:spPr>
      </p:pic>
    </p:spTree>
    <p:extLst>
      <p:ext uri="{BB962C8B-B14F-4D97-AF65-F5344CB8AC3E}">
        <p14:creationId xmlns:p14="http://schemas.microsoft.com/office/powerpoint/2010/main" val="2892065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 y="720726"/>
            <a:ext cx="9037672" cy="2677656"/>
          </a:xfrm>
          <a:prstGeom prst="rect">
            <a:avLst/>
          </a:prstGeom>
          <a:noFill/>
        </p:spPr>
        <p:txBody>
          <a:bodyPr wrap="square" rtlCol="0">
            <a:spAutoFit/>
          </a:bodyPr>
          <a:lstStyle/>
          <a:p>
            <a:r>
              <a:rPr lang="fr-FR" sz="2400" dirty="0">
                <a:cs typeface="Comic Sans MS"/>
              </a:rPr>
              <a:t>Efficacité :  </a:t>
            </a:r>
            <a:r>
              <a:rPr lang="fr-FR" sz="2400" dirty="0">
                <a:solidFill>
                  <a:srgbClr val="FF0000"/>
                </a:solidFill>
                <a:cs typeface="Comic Sans MS"/>
              </a:rPr>
              <a:t>70 kg </a:t>
            </a:r>
            <a:r>
              <a:rPr lang="fr-FR" sz="2400" dirty="0">
                <a:cs typeface="Comic Sans MS"/>
              </a:rPr>
              <a:t>de matière première pour un téléphone de </a:t>
            </a:r>
            <a:r>
              <a:rPr lang="fr-FR" sz="2400" dirty="0">
                <a:solidFill>
                  <a:srgbClr val="FF0000"/>
                </a:solidFill>
                <a:cs typeface="Comic Sans MS"/>
              </a:rPr>
              <a:t>200 g</a:t>
            </a:r>
          </a:p>
          <a:p>
            <a:endParaRPr lang="fr-FR" sz="2400" dirty="0">
              <a:cs typeface="Comic Sans MS"/>
            </a:endParaRPr>
          </a:p>
          <a:p>
            <a:r>
              <a:rPr lang="fr-FR" sz="2400" dirty="0">
                <a:cs typeface="Comic Sans MS"/>
              </a:rPr>
              <a:t>Efficacité Energétique pour les objets connectés</a:t>
            </a:r>
          </a:p>
          <a:p>
            <a:r>
              <a:rPr lang="fr-FR" sz="2400" dirty="0">
                <a:cs typeface="Comic Sans MS"/>
              </a:rPr>
              <a:t>		</a:t>
            </a:r>
            <a:r>
              <a:rPr lang="fr-FR" sz="2400" dirty="0">
                <a:solidFill>
                  <a:srgbClr val="FF0000"/>
                </a:solidFill>
                <a:cs typeface="Comic Sans MS"/>
              </a:rPr>
              <a:t>5 % </a:t>
            </a:r>
            <a:r>
              <a:rPr lang="fr-FR" sz="2400" dirty="0">
                <a:cs typeface="Comic Sans MS"/>
              </a:rPr>
              <a:t>de la consommation électrique mondiale en </a:t>
            </a:r>
            <a:r>
              <a:rPr lang="fr-FR" sz="2400" dirty="0">
                <a:solidFill>
                  <a:srgbClr val="FF0000"/>
                </a:solidFill>
                <a:cs typeface="Comic Sans MS"/>
              </a:rPr>
              <a:t>2015</a:t>
            </a:r>
          </a:p>
          <a:p>
            <a:r>
              <a:rPr lang="fr-FR" sz="2400" dirty="0">
                <a:cs typeface="Comic Sans MS"/>
              </a:rPr>
              <a:t>		</a:t>
            </a:r>
            <a:r>
              <a:rPr lang="fr-FR" sz="2400" dirty="0">
                <a:solidFill>
                  <a:srgbClr val="FF0000"/>
                </a:solidFill>
                <a:cs typeface="Comic Sans MS"/>
              </a:rPr>
              <a:t>100 % </a:t>
            </a:r>
            <a:r>
              <a:rPr lang="fr-FR" sz="2400" dirty="0">
                <a:cs typeface="Comic Sans MS"/>
              </a:rPr>
              <a:t>de la consommation électrique mondiale </a:t>
            </a:r>
            <a:r>
              <a:rPr lang="fr-FR" sz="2400" dirty="0">
                <a:solidFill>
                  <a:srgbClr val="FF0000"/>
                </a:solidFill>
                <a:cs typeface="Comic Sans MS"/>
              </a:rPr>
              <a:t>en 2040</a:t>
            </a:r>
          </a:p>
          <a:p>
            <a:endParaRPr lang="fr-FR" sz="2400" dirty="0">
              <a:solidFill>
                <a:srgbClr val="FF0000"/>
              </a:solidFill>
              <a:cs typeface="Comic Sans MS"/>
            </a:endParaRPr>
          </a:p>
          <a:p>
            <a:r>
              <a:rPr lang="fr-FR" sz="2400" dirty="0">
                <a:cs typeface="Comic Sans MS"/>
              </a:rPr>
              <a:t>Ressources : </a:t>
            </a:r>
            <a:r>
              <a:rPr lang="fr-FR" sz="2400" dirty="0">
                <a:solidFill>
                  <a:srgbClr val="FF0000"/>
                </a:solidFill>
                <a:cs typeface="Comic Sans MS"/>
              </a:rPr>
              <a:t>70 Millions de tonnes  </a:t>
            </a:r>
            <a:r>
              <a:rPr lang="fr-FR" sz="2400" dirty="0">
                <a:solidFill>
                  <a:srgbClr val="000000"/>
                </a:solidFill>
                <a:cs typeface="Comic Sans MS"/>
              </a:rPr>
              <a:t>de déchets électroniques en </a:t>
            </a:r>
            <a:r>
              <a:rPr lang="fr-FR" sz="2400" dirty="0">
                <a:solidFill>
                  <a:srgbClr val="FF0000"/>
                </a:solidFill>
                <a:cs typeface="Comic Sans MS"/>
              </a:rPr>
              <a:t>2018 </a:t>
            </a:r>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3341743" y="4104763"/>
            <a:ext cx="2554390" cy="1728000"/>
          </a:xfrm>
          <a:prstGeom prst="rect">
            <a:avLst/>
          </a:prstGeom>
          <a:noFill/>
          <a:ln>
            <a:noFill/>
          </a:ln>
        </p:spPr>
      </p:pic>
      <p:sp>
        <p:nvSpPr>
          <p:cNvPr id="12" name="Rectangle 11"/>
          <p:cNvSpPr/>
          <p:nvPr/>
        </p:nvSpPr>
        <p:spPr>
          <a:xfrm>
            <a:off x="3561897" y="3640926"/>
            <a:ext cx="2173865" cy="461665"/>
          </a:xfrm>
          <a:prstGeom prst="rect">
            <a:avLst/>
          </a:prstGeom>
        </p:spPr>
        <p:txBody>
          <a:bodyPr wrap="none">
            <a:spAutoFit/>
          </a:bodyPr>
          <a:lstStyle/>
          <a:p>
            <a:r>
              <a:rPr lang="fr-FR" sz="2400" dirty="0">
                <a:solidFill>
                  <a:srgbClr val="FF0000"/>
                </a:solidFill>
                <a:cs typeface="Comic Sans MS"/>
              </a:rPr>
              <a:t>Environnement </a:t>
            </a:r>
          </a:p>
        </p:txBody>
      </p:sp>
      <p:sp>
        <p:nvSpPr>
          <p:cNvPr id="14" name="Titre 1"/>
          <p:cNvSpPr txBox="1">
            <a:spLocks/>
          </p:cNvSpPr>
          <p:nvPr/>
        </p:nvSpPr>
        <p:spPr bwMode="auto">
          <a:xfrm>
            <a:off x="0" y="-7937"/>
            <a:ext cx="5735762" cy="7921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b="1" dirty="0">
                <a:solidFill>
                  <a:schemeClr val="accent1">
                    <a:lumMod val="75000"/>
                  </a:schemeClr>
                </a:solidFill>
                <a:latin typeface="+mn-lt"/>
              </a:rPr>
              <a:t>Un impact sur la </a:t>
            </a:r>
            <a:r>
              <a:rPr lang="en-US" sz="4000" b="1" dirty="0" err="1">
                <a:solidFill>
                  <a:schemeClr val="accent1">
                    <a:lumMod val="75000"/>
                  </a:schemeClr>
                </a:solidFill>
                <a:latin typeface="+mn-lt"/>
              </a:rPr>
              <a:t>société</a:t>
            </a:r>
            <a:endParaRPr lang="en-US" sz="4000" b="1" dirty="0">
              <a:solidFill>
                <a:schemeClr val="accent1">
                  <a:lumMod val="75000"/>
                </a:schemeClr>
              </a:solidFill>
              <a:latin typeface="+mn-lt"/>
            </a:endParaRPr>
          </a:p>
        </p:txBody>
      </p:sp>
      <p:pic>
        <p:nvPicPr>
          <p:cNvPr id="16" name="Image 15"/>
          <p:cNvPicPr>
            <a:picLocks noChangeAspect="1"/>
          </p:cNvPicPr>
          <p:nvPr/>
        </p:nvPicPr>
        <p:blipFill>
          <a:blip r:embed="rId3"/>
          <a:stretch>
            <a:fillRect/>
          </a:stretch>
        </p:blipFill>
        <p:spPr>
          <a:xfrm>
            <a:off x="99825" y="4099961"/>
            <a:ext cx="3070051" cy="1728000"/>
          </a:xfrm>
          <a:prstGeom prst="rect">
            <a:avLst/>
          </a:prstGeom>
        </p:spPr>
      </p:pic>
      <p:pic>
        <p:nvPicPr>
          <p:cNvPr id="17" name="Image 16"/>
          <p:cNvPicPr>
            <a:picLocks noChangeAspect="1"/>
          </p:cNvPicPr>
          <p:nvPr/>
        </p:nvPicPr>
        <p:blipFill rotWithShape="1">
          <a:blip r:embed="rId4"/>
          <a:srcRect l="2639" r="5930" b="28685"/>
          <a:stretch/>
        </p:blipFill>
        <p:spPr>
          <a:xfrm>
            <a:off x="6060785" y="4131247"/>
            <a:ext cx="2977873" cy="1728000"/>
          </a:xfrm>
          <a:prstGeom prst="rect">
            <a:avLst/>
          </a:prstGeom>
        </p:spPr>
      </p:pic>
      <p:sp>
        <p:nvSpPr>
          <p:cNvPr id="18" name="Rectangle 17"/>
          <p:cNvSpPr/>
          <p:nvPr/>
        </p:nvSpPr>
        <p:spPr>
          <a:xfrm>
            <a:off x="1102418" y="3631760"/>
            <a:ext cx="1060356" cy="461665"/>
          </a:xfrm>
          <a:prstGeom prst="rect">
            <a:avLst/>
          </a:prstGeom>
        </p:spPr>
        <p:txBody>
          <a:bodyPr wrap="none">
            <a:spAutoFit/>
          </a:bodyPr>
          <a:lstStyle/>
          <a:p>
            <a:r>
              <a:rPr lang="fr-FR" sz="2400" dirty="0">
                <a:solidFill>
                  <a:srgbClr val="FF0000"/>
                </a:solidFill>
                <a:cs typeface="Comic Sans MS"/>
              </a:rPr>
              <a:t>Sociale  </a:t>
            </a:r>
          </a:p>
        </p:txBody>
      </p:sp>
      <p:sp>
        <p:nvSpPr>
          <p:cNvPr id="19" name="Rectangle 18"/>
          <p:cNvSpPr/>
          <p:nvPr/>
        </p:nvSpPr>
        <p:spPr>
          <a:xfrm>
            <a:off x="7012937" y="3669582"/>
            <a:ext cx="1421032" cy="461665"/>
          </a:xfrm>
          <a:prstGeom prst="rect">
            <a:avLst/>
          </a:prstGeom>
        </p:spPr>
        <p:txBody>
          <a:bodyPr wrap="none">
            <a:spAutoFit/>
          </a:bodyPr>
          <a:lstStyle/>
          <a:p>
            <a:r>
              <a:rPr lang="fr-FR" sz="2400" dirty="0">
                <a:solidFill>
                  <a:srgbClr val="FF0000"/>
                </a:solidFill>
                <a:cs typeface="Comic Sans MS"/>
              </a:rPr>
              <a:t>Economie   </a:t>
            </a:r>
          </a:p>
        </p:txBody>
      </p:sp>
      <p:sp>
        <p:nvSpPr>
          <p:cNvPr id="20" name="Rectangle 19"/>
          <p:cNvSpPr/>
          <p:nvPr/>
        </p:nvSpPr>
        <p:spPr>
          <a:xfrm>
            <a:off x="3409524" y="6282631"/>
            <a:ext cx="3933354" cy="523220"/>
          </a:xfrm>
          <a:prstGeom prst="rect">
            <a:avLst/>
          </a:prstGeom>
        </p:spPr>
        <p:txBody>
          <a:bodyPr wrap="square">
            <a:spAutoFit/>
          </a:bodyPr>
          <a:lstStyle/>
          <a:p>
            <a:r>
              <a:rPr lang="fr-FR" sz="2800" b="1" dirty="0">
                <a:solidFill>
                  <a:srgbClr val="FF0000"/>
                </a:solidFill>
                <a:cs typeface="Comic Sans MS"/>
              </a:rPr>
              <a:t>Stabilité du monde </a:t>
            </a:r>
          </a:p>
        </p:txBody>
      </p:sp>
      <p:sp>
        <p:nvSpPr>
          <p:cNvPr id="2" name="Accolade ouvrante 1"/>
          <p:cNvSpPr/>
          <p:nvPr/>
        </p:nvSpPr>
        <p:spPr>
          <a:xfrm rot="16200000">
            <a:off x="4316065" y="1704056"/>
            <a:ext cx="506354" cy="8938831"/>
          </a:xfrm>
          <a:prstGeom prst="leftBrace">
            <a:avLst/>
          </a:prstGeom>
          <a:ln w="38100">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4083231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1"/>
            <a:ext cx="4450782" cy="2940163"/>
          </a:xfrm>
          <a:prstGeom prst="rect">
            <a:avLst/>
          </a:prstGeom>
        </p:spPr>
      </p:pic>
      <p:pic>
        <p:nvPicPr>
          <p:cNvPr id="4" name="Image 3"/>
          <p:cNvPicPr>
            <a:picLocks noChangeAspect="1"/>
          </p:cNvPicPr>
          <p:nvPr/>
        </p:nvPicPr>
        <p:blipFill>
          <a:blip r:embed="rId3"/>
          <a:stretch>
            <a:fillRect/>
          </a:stretch>
        </p:blipFill>
        <p:spPr>
          <a:xfrm>
            <a:off x="4572000" y="3290213"/>
            <a:ext cx="4549461" cy="2851901"/>
          </a:xfrm>
          <a:prstGeom prst="rect">
            <a:avLst/>
          </a:prstGeom>
        </p:spPr>
      </p:pic>
      <p:pic>
        <p:nvPicPr>
          <p:cNvPr id="5" name="Image 4"/>
          <p:cNvPicPr>
            <a:picLocks noChangeAspect="1"/>
          </p:cNvPicPr>
          <p:nvPr/>
        </p:nvPicPr>
        <p:blipFill>
          <a:blip r:embed="rId4"/>
          <a:stretch>
            <a:fillRect/>
          </a:stretch>
        </p:blipFill>
        <p:spPr>
          <a:xfrm>
            <a:off x="4572000" y="-1"/>
            <a:ext cx="4580729" cy="3112774"/>
          </a:xfrm>
          <a:prstGeom prst="rect">
            <a:avLst/>
          </a:prstGeom>
        </p:spPr>
      </p:pic>
      <p:pic>
        <p:nvPicPr>
          <p:cNvPr id="6" name="Image 5"/>
          <p:cNvPicPr>
            <a:picLocks noChangeAspect="1"/>
          </p:cNvPicPr>
          <p:nvPr/>
        </p:nvPicPr>
        <p:blipFill>
          <a:blip r:embed="rId5"/>
          <a:stretch>
            <a:fillRect/>
          </a:stretch>
        </p:blipFill>
        <p:spPr>
          <a:xfrm>
            <a:off x="22878" y="3290213"/>
            <a:ext cx="4456046" cy="3212905"/>
          </a:xfrm>
          <a:prstGeom prst="rect">
            <a:avLst/>
          </a:prstGeom>
        </p:spPr>
      </p:pic>
    </p:spTree>
    <p:extLst>
      <p:ext uri="{BB962C8B-B14F-4D97-AF65-F5344CB8AC3E}">
        <p14:creationId xmlns:p14="http://schemas.microsoft.com/office/powerpoint/2010/main" val="3408775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91835" y="720004"/>
            <a:ext cx="3718016" cy="2089975"/>
          </a:xfrm>
          <a:prstGeom prst="rect">
            <a:avLst/>
          </a:prstGeom>
        </p:spPr>
      </p:pic>
      <p:sp>
        <p:nvSpPr>
          <p:cNvPr id="2" name="Rectangle 1"/>
          <p:cNvSpPr/>
          <p:nvPr/>
        </p:nvSpPr>
        <p:spPr>
          <a:xfrm>
            <a:off x="1518875" y="2738013"/>
            <a:ext cx="1680588" cy="461665"/>
          </a:xfrm>
          <a:prstGeom prst="rect">
            <a:avLst/>
          </a:prstGeom>
        </p:spPr>
        <p:txBody>
          <a:bodyPr wrap="none">
            <a:spAutoFit/>
          </a:bodyPr>
          <a:lstStyle/>
          <a:p>
            <a:r>
              <a:rPr lang="en-US" sz="2400" dirty="0"/>
              <a:t>March 2016</a:t>
            </a:r>
            <a:endParaRPr lang="fr-FR" sz="2400" dirty="0"/>
          </a:p>
        </p:txBody>
      </p:sp>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5465886" y="3561405"/>
            <a:ext cx="2401274" cy="1345445"/>
          </a:xfrm>
          <a:prstGeom prst="rect">
            <a:avLst/>
          </a:prstGeom>
          <a:noFill/>
          <a:ln>
            <a:noFill/>
          </a:ln>
        </p:spPr>
      </p:pic>
      <p:pic>
        <p:nvPicPr>
          <p:cNvPr id="8" name="Image 7"/>
          <p:cNvPicPr>
            <a:picLocks noChangeAspect="1"/>
          </p:cNvPicPr>
          <p:nvPr/>
        </p:nvPicPr>
        <p:blipFill>
          <a:blip r:embed="rId4"/>
          <a:stretch>
            <a:fillRect/>
          </a:stretch>
        </p:blipFill>
        <p:spPr>
          <a:xfrm>
            <a:off x="635262" y="3227032"/>
            <a:ext cx="3217115" cy="2134020"/>
          </a:xfrm>
          <a:prstGeom prst="rect">
            <a:avLst/>
          </a:prstGeom>
        </p:spPr>
      </p:pic>
      <p:sp>
        <p:nvSpPr>
          <p:cNvPr id="3" name="Rectangle 2"/>
          <p:cNvSpPr/>
          <p:nvPr/>
        </p:nvSpPr>
        <p:spPr>
          <a:xfrm>
            <a:off x="782746" y="5383750"/>
            <a:ext cx="2608406" cy="369332"/>
          </a:xfrm>
          <a:prstGeom prst="rect">
            <a:avLst/>
          </a:prstGeom>
        </p:spPr>
        <p:txBody>
          <a:bodyPr wrap="none">
            <a:spAutoFit/>
          </a:bodyPr>
          <a:lstStyle/>
          <a:p>
            <a:r>
              <a:rPr lang="en-US" dirty="0">
                <a:cs typeface="Comic Sans MS"/>
              </a:rPr>
              <a:t>1,920 CPUs and 280 GPUs</a:t>
            </a:r>
            <a:endParaRPr lang="fr-FR" dirty="0">
              <a:cs typeface="Comic Sans MS"/>
            </a:endParaRPr>
          </a:p>
        </p:txBody>
      </p:sp>
      <p:sp>
        <p:nvSpPr>
          <p:cNvPr id="6" name="ZoneTexte 5"/>
          <p:cNvSpPr txBox="1"/>
          <p:nvPr/>
        </p:nvSpPr>
        <p:spPr>
          <a:xfrm>
            <a:off x="6293109" y="5229416"/>
            <a:ext cx="972291" cy="461665"/>
          </a:xfrm>
          <a:prstGeom prst="rect">
            <a:avLst/>
          </a:prstGeom>
          <a:noFill/>
        </p:spPr>
        <p:txBody>
          <a:bodyPr wrap="none" rtlCol="0">
            <a:spAutoFit/>
          </a:bodyPr>
          <a:lstStyle/>
          <a:p>
            <a:r>
              <a:rPr lang="fr-FR" sz="2400" dirty="0">
                <a:latin typeface="Comic Sans MS"/>
                <a:cs typeface="Comic Sans MS"/>
              </a:rPr>
              <a:t>20 W</a:t>
            </a:r>
          </a:p>
        </p:txBody>
      </p:sp>
      <p:sp>
        <p:nvSpPr>
          <p:cNvPr id="7" name="ZoneTexte 6"/>
          <p:cNvSpPr txBox="1"/>
          <p:nvPr/>
        </p:nvSpPr>
        <p:spPr>
          <a:xfrm>
            <a:off x="1518875" y="5614778"/>
            <a:ext cx="1101584" cy="461665"/>
          </a:xfrm>
          <a:prstGeom prst="rect">
            <a:avLst/>
          </a:prstGeom>
          <a:noFill/>
        </p:spPr>
        <p:txBody>
          <a:bodyPr wrap="none" rtlCol="0">
            <a:spAutoFit/>
          </a:bodyPr>
          <a:lstStyle/>
          <a:p>
            <a:r>
              <a:rPr lang="fr-FR" sz="2400" dirty="0">
                <a:cs typeface="Comic Sans MS"/>
              </a:rPr>
              <a:t>20 MW</a:t>
            </a:r>
          </a:p>
        </p:txBody>
      </p:sp>
      <p:sp>
        <p:nvSpPr>
          <p:cNvPr id="10" name="ZoneTexte 9"/>
          <p:cNvSpPr txBox="1"/>
          <p:nvPr/>
        </p:nvSpPr>
        <p:spPr>
          <a:xfrm>
            <a:off x="5345143" y="4929719"/>
            <a:ext cx="2611164" cy="369332"/>
          </a:xfrm>
          <a:prstGeom prst="rect">
            <a:avLst/>
          </a:prstGeom>
          <a:noFill/>
        </p:spPr>
        <p:txBody>
          <a:bodyPr wrap="none" rtlCol="0">
            <a:spAutoFit/>
          </a:bodyPr>
          <a:lstStyle/>
          <a:p>
            <a:r>
              <a:rPr lang="fr-FR" dirty="0">
                <a:cs typeface="Comic Sans MS"/>
              </a:rPr>
              <a:t>100 milliards de neurones</a:t>
            </a:r>
          </a:p>
        </p:txBody>
      </p:sp>
      <p:sp>
        <p:nvSpPr>
          <p:cNvPr id="11" name="ZoneTexte 10"/>
          <p:cNvSpPr txBox="1"/>
          <p:nvPr/>
        </p:nvSpPr>
        <p:spPr>
          <a:xfrm>
            <a:off x="394029" y="6237641"/>
            <a:ext cx="8174417" cy="523220"/>
          </a:xfrm>
          <a:prstGeom prst="rect">
            <a:avLst/>
          </a:prstGeom>
          <a:noFill/>
        </p:spPr>
        <p:txBody>
          <a:bodyPr wrap="none" rtlCol="0">
            <a:spAutoFit/>
          </a:bodyPr>
          <a:lstStyle/>
          <a:p>
            <a:r>
              <a:rPr lang="fr-FR" sz="2800" b="1" dirty="0">
                <a:solidFill>
                  <a:srgbClr val="FF0000"/>
                </a:solidFill>
                <a:cs typeface="Comic Sans MS"/>
              </a:rPr>
              <a:t>Le cerveau humain est 1 million de fois plus efficient !</a:t>
            </a:r>
          </a:p>
        </p:txBody>
      </p:sp>
      <p:pic>
        <p:nvPicPr>
          <p:cNvPr id="15" name="Picture 6"/>
          <p:cNvPicPr>
            <a:picLocks noChangeAspect="1"/>
          </p:cNvPicPr>
          <p:nvPr/>
        </p:nvPicPr>
        <p:blipFill>
          <a:blip r:embed="rId5"/>
          <a:stretch>
            <a:fillRect/>
          </a:stretch>
        </p:blipFill>
        <p:spPr>
          <a:xfrm>
            <a:off x="4901686" y="720004"/>
            <a:ext cx="3278977" cy="2185985"/>
          </a:xfrm>
          <a:prstGeom prst="rect">
            <a:avLst/>
          </a:prstGeom>
        </p:spPr>
      </p:pic>
      <p:sp>
        <p:nvSpPr>
          <p:cNvPr id="17" name="Titre 1"/>
          <p:cNvSpPr txBox="1">
            <a:spLocks/>
          </p:cNvSpPr>
          <p:nvPr/>
        </p:nvSpPr>
        <p:spPr bwMode="auto">
          <a:xfrm>
            <a:off x="0" y="-7937"/>
            <a:ext cx="9144000" cy="7921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b="1" dirty="0" err="1">
                <a:solidFill>
                  <a:schemeClr val="accent1">
                    <a:lumMod val="75000"/>
                  </a:schemeClr>
                </a:solidFill>
                <a:latin typeface="+mn-lt"/>
              </a:rPr>
              <a:t>Énergie</a:t>
            </a:r>
            <a:r>
              <a:rPr lang="en-US" sz="4000" b="1" dirty="0">
                <a:solidFill>
                  <a:schemeClr val="accent1">
                    <a:lumMod val="75000"/>
                  </a:schemeClr>
                </a:solidFill>
                <a:latin typeface="+mn-lt"/>
              </a:rPr>
              <a:t> ? </a:t>
            </a:r>
          </a:p>
        </p:txBody>
      </p:sp>
    </p:spTree>
    <p:extLst>
      <p:ext uri="{BB962C8B-B14F-4D97-AF65-F5344CB8AC3E}">
        <p14:creationId xmlns:p14="http://schemas.microsoft.com/office/powerpoint/2010/main" val="3203408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748" y="215464"/>
            <a:ext cx="8985251" cy="2739211"/>
          </a:xfrm>
          <a:prstGeom prst="rect">
            <a:avLst/>
          </a:prstGeom>
        </p:spPr>
        <p:txBody>
          <a:bodyPr wrap="square">
            <a:spAutoFit/>
          </a:bodyPr>
          <a:lstStyle/>
          <a:p>
            <a:pPr algn="just"/>
            <a:r>
              <a:rPr lang="fr-FR" sz="2800" b="1" dirty="0"/>
              <a:t>Début des années 1980</a:t>
            </a:r>
          </a:p>
          <a:p>
            <a:pPr algn="just"/>
            <a:endParaRPr lang="fr-FR" sz="2400" dirty="0"/>
          </a:p>
          <a:p>
            <a:pPr algn="just"/>
            <a:r>
              <a:rPr lang="fr-FR" sz="2400" dirty="0"/>
              <a:t> A l'occasion d'un certain nombre de débats concernant les orientations des programmes nucléaires, spatiaux ou du plan "câble", le Parlement avait constaté qu'il n'était pas en mesure d'apprécier en toute indépendance les décisions du Gouvernement sur les grandes orientations de la politique scientifique et technologique.</a:t>
            </a:r>
          </a:p>
        </p:txBody>
      </p:sp>
      <p:sp>
        <p:nvSpPr>
          <p:cNvPr id="3" name="Rectangle 2"/>
          <p:cNvSpPr/>
          <p:nvPr/>
        </p:nvSpPr>
        <p:spPr>
          <a:xfrm>
            <a:off x="158749" y="3192337"/>
            <a:ext cx="8985251" cy="3046988"/>
          </a:xfrm>
          <a:prstGeom prst="rect">
            <a:avLst/>
          </a:prstGeom>
        </p:spPr>
        <p:txBody>
          <a:bodyPr wrap="square">
            <a:spAutoFit/>
          </a:bodyPr>
          <a:lstStyle/>
          <a:p>
            <a:pPr algn="just"/>
            <a:r>
              <a:rPr lang="fr-FR" sz="2400" dirty="0"/>
              <a:t>Il a donc décidé de se doter d'une structure d'évaluation qui lui soit propre : l'Office Parlementaire d‘Evaluation des Choix Scientifiques et Technologiques. Créé par la loi n° 83-609 du 8 juillet 1983, à la suite d'un vote unanime du Parlement, cet Office a pour mission, aux termes de la loi, "</a:t>
            </a:r>
            <a:r>
              <a:rPr lang="fr-FR" sz="2400" b="1" i="1" dirty="0"/>
              <a:t>d'informer le Parlement des conséquences des choix de caractère scientifique et technologique afin, notamment, d'éclairer ses décisions</a:t>
            </a:r>
            <a:r>
              <a:rPr lang="fr-FR" sz="2400" dirty="0"/>
              <a:t>". A cet effet, l'Office "recueille des informations, met en </a:t>
            </a:r>
            <a:r>
              <a:rPr lang="fr-FR" sz="2400" dirty="0" err="1"/>
              <a:t>oeuvre</a:t>
            </a:r>
            <a:r>
              <a:rPr lang="fr-FR" sz="2400" dirty="0"/>
              <a:t> des programmes d'études et procède à des évaluations".</a:t>
            </a:r>
          </a:p>
        </p:txBody>
      </p:sp>
    </p:spTree>
    <p:extLst>
      <p:ext uri="{BB962C8B-B14F-4D97-AF65-F5344CB8AC3E}">
        <p14:creationId xmlns:p14="http://schemas.microsoft.com/office/powerpoint/2010/main" val="3912765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56698"/>
            <a:ext cx="9144000" cy="4524315"/>
          </a:xfrm>
          <a:prstGeom prst="rect">
            <a:avLst/>
          </a:prstGeom>
        </p:spPr>
        <p:txBody>
          <a:bodyPr wrap="square">
            <a:spAutoFit/>
          </a:bodyPr>
          <a:lstStyle/>
          <a:p>
            <a:pPr marL="342900" indent="-342900" algn="just">
              <a:buFont typeface="Arial" panose="020B0604020202020204" pitchFamily="34" charset="0"/>
              <a:buChar char="•"/>
            </a:pPr>
            <a:r>
              <a:rPr lang="fr-FR" sz="2400" dirty="0"/>
              <a:t>Il est d’usage que la présidence de l'Office, soit assurée par un membre de l'une ou l'autre assemblée, de façon alternative, pour une durée de trois ans.</a:t>
            </a:r>
          </a:p>
          <a:p>
            <a:pPr marL="342900" indent="-342900" algn="just">
              <a:buFont typeface="Arial" panose="020B0604020202020204" pitchFamily="34" charset="0"/>
              <a:buChar char="•"/>
            </a:pPr>
            <a:endParaRPr lang="fr-FR" sz="2400" dirty="0"/>
          </a:p>
          <a:p>
            <a:pPr marL="342900" indent="-342900" algn="just">
              <a:buFont typeface="Arial" panose="020B0604020202020204" pitchFamily="34" charset="0"/>
              <a:buChar char="•"/>
            </a:pPr>
            <a:r>
              <a:rPr lang="fr-FR" sz="2400" dirty="0"/>
              <a:t>Le Règlement intérieur précise que le vice-président doit appartenir à l'autre assemblée.</a:t>
            </a:r>
          </a:p>
          <a:p>
            <a:pPr marL="342900" indent="-342900" algn="just">
              <a:buFont typeface="Arial" panose="020B0604020202020204" pitchFamily="34" charset="0"/>
              <a:buChar char="•"/>
            </a:pPr>
            <a:endParaRPr lang="fr-FR" sz="2400" dirty="0"/>
          </a:p>
          <a:p>
            <a:pPr marL="342900" indent="-342900" algn="just">
              <a:buFont typeface="Arial" panose="020B0604020202020204" pitchFamily="34" charset="0"/>
              <a:buChar char="•"/>
            </a:pPr>
            <a:r>
              <a:rPr lang="fr-FR" sz="2400" dirty="0"/>
              <a:t>L'Office peut être saisi soit par le bureau de l'une ou l'autre assemblée (à son initiative, à la demande d'un président de groupe politique, ou encore à la demande de soixante députés ou de quarante sénateurs) soit par une commission spéciale ou permanente. </a:t>
            </a:r>
          </a:p>
        </p:txBody>
      </p:sp>
    </p:spTree>
    <p:extLst>
      <p:ext uri="{BB962C8B-B14F-4D97-AF65-F5344CB8AC3E}">
        <p14:creationId xmlns:p14="http://schemas.microsoft.com/office/powerpoint/2010/main" val="26046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16630"/>
            <a:ext cx="9143999" cy="4524315"/>
          </a:xfrm>
          <a:prstGeom prst="rect">
            <a:avLst/>
          </a:prstGeom>
        </p:spPr>
        <p:txBody>
          <a:bodyPr wrap="square">
            <a:spAutoFit/>
          </a:bodyPr>
          <a:lstStyle/>
          <a:p>
            <a:pPr marL="342900" indent="-342900">
              <a:buFont typeface="Arial" panose="020B0604020202020204" pitchFamily="34" charset="0"/>
              <a:buChar char="•"/>
            </a:pPr>
            <a:r>
              <a:rPr lang="fr-FR" sz="2400" dirty="0"/>
              <a:t>Jusqu'ici, les problèmes abordés se sont répartis à peu près également entre quatre grands thèmes : l'énergie, l'environnement, les nouvelles technologies et les sciences de la vie</a:t>
            </a:r>
          </a:p>
          <a:p>
            <a:pPr marL="342900" indent="-342900">
              <a:buFontTx/>
              <a:buChar char="-"/>
            </a:pPr>
            <a:endParaRPr lang="fr-FR" sz="2400" dirty="0"/>
          </a:p>
          <a:p>
            <a:pPr marL="342900" indent="-342900">
              <a:buFont typeface="Arial" panose="020B0604020202020204" pitchFamily="34" charset="0"/>
              <a:buChar char="•"/>
            </a:pPr>
            <a:r>
              <a:rPr lang="fr-FR" sz="2400" dirty="0"/>
              <a:t>L’Office a toujours tenté de faire des propositions consensuelles </a:t>
            </a:r>
          </a:p>
          <a:p>
            <a:pPr marL="342900" indent="-342900">
              <a:buFontTx/>
              <a:buChar char="-"/>
            </a:pPr>
            <a:endParaRPr lang="fr-FR" sz="2400" dirty="0"/>
          </a:p>
          <a:p>
            <a:pPr marL="342900" indent="-342900">
              <a:buFont typeface="Arial" panose="020B0604020202020204" pitchFamily="34" charset="0"/>
              <a:buChar char="•"/>
            </a:pPr>
            <a:r>
              <a:rPr lang="fr-FR" sz="2400" dirty="0"/>
              <a:t>Il a largement popularisé les auditions collectives, publiques et contradictoires</a:t>
            </a:r>
          </a:p>
          <a:p>
            <a:pPr marL="342900" indent="-342900">
              <a:buFontTx/>
              <a:buChar char="-"/>
            </a:pPr>
            <a:endParaRPr lang="fr-FR" sz="2400" dirty="0"/>
          </a:p>
          <a:p>
            <a:r>
              <a:rPr lang="fr-FR" sz="2400" i="1" u="sng" dirty="0"/>
              <a:t>Exemples</a:t>
            </a:r>
            <a:r>
              <a:rPr lang="fr-FR" sz="2400" dirty="0"/>
              <a:t>: Brevets européens, biocarburants, accidents radiothérapie, maladies à transmission vectorielle, survol centrales nucléaires par drones, gouvernance mondiale Internet</a:t>
            </a:r>
          </a:p>
        </p:txBody>
      </p:sp>
    </p:spTree>
    <p:extLst>
      <p:ext uri="{BB962C8B-B14F-4D97-AF65-F5344CB8AC3E}">
        <p14:creationId xmlns:p14="http://schemas.microsoft.com/office/powerpoint/2010/main" val="2528880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277875" y="3847524"/>
            <a:ext cx="5782043" cy="2863833"/>
          </a:xfrm>
          <a:prstGeom prst="rect">
            <a:avLst/>
          </a:prstGeom>
        </p:spPr>
      </p:pic>
      <p:sp>
        <p:nvSpPr>
          <p:cNvPr id="6" name="Rectangle 5"/>
          <p:cNvSpPr/>
          <p:nvPr/>
        </p:nvSpPr>
        <p:spPr>
          <a:xfrm>
            <a:off x="94593" y="596057"/>
            <a:ext cx="8965325" cy="1938992"/>
          </a:xfrm>
          <a:prstGeom prst="rect">
            <a:avLst/>
          </a:prstGeom>
        </p:spPr>
        <p:txBody>
          <a:bodyPr wrap="square">
            <a:spAutoFit/>
          </a:bodyPr>
          <a:lstStyle/>
          <a:p>
            <a:r>
              <a:rPr lang="fr-FR" sz="2400" b="1" dirty="0"/>
              <a:t>La science n’a jamais tout à fait raison, elle a rarement tout à fait tort, et, en général, elle a plus de chance d’avoir raison que les théories non scientifiques. Il est donc rationnel de l’accepter à titre d’hypothèse.</a:t>
            </a:r>
          </a:p>
          <a:p>
            <a:r>
              <a:rPr lang="fr-FR" sz="2400" dirty="0"/>
              <a:t>Histoire de mes idées philosophiques, Bertrand Russell </a:t>
            </a:r>
          </a:p>
        </p:txBody>
      </p:sp>
      <p:cxnSp>
        <p:nvCxnSpPr>
          <p:cNvPr id="3" name="Connecteur en angle 2"/>
          <p:cNvCxnSpPr/>
          <p:nvPr/>
        </p:nvCxnSpPr>
        <p:spPr>
          <a:xfrm flipV="1">
            <a:off x="276783" y="3011822"/>
            <a:ext cx="8531415" cy="1872214"/>
          </a:xfrm>
          <a:prstGeom prst="bentConnector3">
            <a:avLst>
              <a:gd name="adj1" fmla="val 32252"/>
            </a:avLst>
          </a:prstGeom>
          <a:ln w="57150" cmpd="sng">
            <a:solidFill>
              <a:srgbClr val="FC000C"/>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2654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7711" y="3249641"/>
            <a:ext cx="8225884" cy="1477328"/>
          </a:xfrm>
          <a:prstGeom prst="rect">
            <a:avLst/>
          </a:prstGeom>
        </p:spPr>
        <p:txBody>
          <a:bodyPr wrap="square">
            <a:spAutoFit/>
          </a:bodyPr>
          <a:lstStyle/>
          <a:p>
            <a:endParaRPr lang="fr-FR" dirty="0"/>
          </a:p>
          <a:p>
            <a:pPr algn="ctr"/>
            <a:r>
              <a:rPr lang="fr-FR" sz="2400" dirty="0"/>
              <a:t>Texte adopté à l’Assemblée Nationale le 21 février 2017</a:t>
            </a:r>
          </a:p>
          <a:p>
            <a:pPr algn="ctr"/>
            <a:endParaRPr lang="fr-FR" sz="2400" dirty="0"/>
          </a:p>
          <a:p>
            <a:pPr algn="ctr"/>
            <a:r>
              <a:rPr lang="fr-FR" sz="2400" dirty="0">
                <a:hlinkClick r:id="rId2"/>
              </a:rPr>
              <a:t>Résolution sur les sciences et le progrès dans la République</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8390" y="0"/>
            <a:ext cx="6772853" cy="2160000"/>
          </a:xfrm>
          <a:prstGeom prst="rect">
            <a:avLst/>
          </a:prstGeom>
          <a:noFill/>
          <a:ln>
            <a:noFill/>
          </a:ln>
        </p:spPr>
      </p:pic>
    </p:spTree>
    <p:extLst>
      <p:ext uri="{BB962C8B-B14F-4D97-AF65-F5344CB8AC3E}">
        <p14:creationId xmlns:p14="http://schemas.microsoft.com/office/powerpoint/2010/main" val="4184144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227" y="2402531"/>
            <a:ext cx="8313683" cy="2431435"/>
          </a:xfrm>
          <a:prstGeom prst="rect">
            <a:avLst/>
          </a:prstGeom>
        </p:spPr>
        <p:txBody>
          <a:bodyPr wrap="square">
            <a:spAutoFit/>
          </a:bodyPr>
          <a:lstStyle/>
          <a:p>
            <a:r>
              <a:rPr lang="fr-FR" sz="2800" b="1" dirty="0"/>
              <a:t>Le Conseil scientifique</a:t>
            </a:r>
          </a:p>
          <a:p>
            <a:endParaRPr lang="fr-FR" sz="2400" dirty="0"/>
          </a:p>
          <a:p>
            <a:r>
              <a:rPr lang="fr-FR" sz="2400" b="1" dirty="0"/>
              <a:t>L'Office</a:t>
            </a:r>
          </a:p>
          <a:p>
            <a:pPr marL="342900" indent="-342900">
              <a:buFont typeface="Arial" panose="020B0604020202020204" pitchFamily="34" charset="0"/>
              <a:buChar char="•"/>
            </a:pPr>
            <a:r>
              <a:rPr lang="fr-FR" sz="2400" dirty="0"/>
              <a:t>passerelle monde politique -- monde de la recherche.</a:t>
            </a:r>
          </a:p>
          <a:p>
            <a:pPr marL="342900" indent="-342900">
              <a:buFont typeface="Arial" panose="020B0604020202020204" pitchFamily="34" charset="0"/>
              <a:buChar char="•"/>
            </a:pPr>
            <a:r>
              <a:rPr lang="fr-FR" sz="2400" dirty="0"/>
              <a:t>à l'écoute des milieux de la recherche</a:t>
            </a:r>
          </a:p>
          <a:p>
            <a:pPr marL="342900" indent="-342900">
              <a:buFont typeface="Arial" panose="020B0604020202020204" pitchFamily="34" charset="0"/>
              <a:buChar char="•"/>
            </a:pPr>
            <a:r>
              <a:rPr lang="fr-FR" sz="2400" dirty="0"/>
              <a:t>sollicitation des avis autorisés</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2073" y="0"/>
            <a:ext cx="6772853" cy="2160000"/>
          </a:xfrm>
          <a:prstGeom prst="rect">
            <a:avLst/>
          </a:prstGeom>
          <a:noFill/>
          <a:ln>
            <a:noFill/>
          </a:ln>
        </p:spPr>
      </p:pic>
      <p:sp>
        <p:nvSpPr>
          <p:cNvPr id="2" name="Flèche droite 1"/>
          <p:cNvSpPr/>
          <p:nvPr/>
        </p:nvSpPr>
        <p:spPr>
          <a:xfrm>
            <a:off x="754211" y="5076497"/>
            <a:ext cx="1051034" cy="399393"/>
          </a:xfrm>
          <a:prstGeom prst="rightArrow">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p:cNvSpPr txBox="1"/>
          <p:nvPr/>
        </p:nvSpPr>
        <p:spPr>
          <a:xfrm>
            <a:off x="2023242" y="5035705"/>
            <a:ext cx="6616262" cy="1569660"/>
          </a:xfrm>
          <a:prstGeom prst="rect">
            <a:avLst/>
          </a:prstGeom>
          <a:noFill/>
        </p:spPr>
        <p:txBody>
          <a:bodyPr wrap="square" rtlCol="0">
            <a:spAutoFit/>
          </a:bodyPr>
          <a:lstStyle/>
          <a:p>
            <a:r>
              <a:rPr lang="fr-FR" sz="2400" dirty="0"/>
              <a:t>Assistance d'un </a:t>
            </a:r>
            <a:r>
              <a:rPr lang="fr-FR" sz="2400" b="1" dirty="0"/>
              <a:t>Conseil scientifique</a:t>
            </a:r>
          </a:p>
          <a:p>
            <a:pPr marL="285750" indent="-285750">
              <a:buFont typeface="Arial" panose="020B0604020202020204" pitchFamily="34" charset="0"/>
              <a:buChar char="•"/>
            </a:pPr>
            <a:r>
              <a:rPr lang="fr-FR" sz="2400" dirty="0"/>
              <a:t>reflet dans sa composition la diversité des disciplines scientifiques et technologiques</a:t>
            </a:r>
          </a:p>
          <a:p>
            <a:pPr marL="285750" indent="-285750">
              <a:buFont typeface="Arial" panose="020B0604020202020204" pitchFamily="34" charset="0"/>
              <a:buChar char="•"/>
            </a:pPr>
            <a:r>
              <a:rPr lang="fr-FR" sz="2400" dirty="0"/>
              <a:t>constitué de vingt-quatre personnalités</a:t>
            </a:r>
          </a:p>
        </p:txBody>
      </p:sp>
    </p:spTree>
    <p:extLst>
      <p:ext uri="{BB962C8B-B14F-4D97-AF65-F5344CB8AC3E}">
        <p14:creationId xmlns:p14="http://schemas.microsoft.com/office/powerpoint/2010/main" val="4070558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548475"/>
            <a:ext cx="9144000" cy="5848008"/>
          </a:xfrm>
          <a:prstGeom prst="rect">
            <a:avLst/>
          </a:prstGeom>
        </p:spPr>
      </p:pic>
    </p:spTree>
    <p:extLst>
      <p:ext uri="{BB962C8B-B14F-4D97-AF65-F5344CB8AC3E}">
        <p14:creationId xmlns:p14="http://schemas.microsoft.com/office/powerpoint/2010/main" val="3462439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850900"/>
            <a:ext cx="9144000" cy="5143500"/>
          </a:xfrm>
          <a:prstGeom prst="rect">
            <a:avLst/>
          </a:prstGeom>
        </p:spPr>
      </p:pic>
    </p:spTree>
    <p:extLst>
      <p:ext uri="{BB962C8B-B14F-4D97-AF65-F5344CB8AC3E}">
        <p14:creationId xmlns:p14="http://schemas.microsoft.com/office/powerpoint/2010/main" val="275441696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970</TotalTime>
  <Words>669</Words>
  <Application>Microsoft Office PowerPoint</Application>
  <PresentationFormat>Affichage à l'écran (4:3)</PresentationFormat>
  <Paragraphs>77</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ＭＳ Ｐゴシック</vt:lpstr>
      <vt:lpstr>Arial</vt:lpstr>
      <vt:lpstr>Calibri</vt:lpstr>
      <vt:lpstr>Comic Sans MS</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Univ-Lorraine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Stephane Mangin</dc:creator>
  <cp:lastModifiedBy>Dominique DUBAUX</cp:lastModifiedBy>
  <cp:revision>23</cp:revision>
  <dcterms:created xsi:type="dcterms:W3CDTF">2018-10-08T17:03:07Z</dcterms:created>
  <dcterms:modified xsi:type="dcterms:W3CDTF">2018-10-11T12:10:00Z</dcterms:modified>
</cp:coreProperties>
</file>