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81" r:id="rId3"/>
    <p:sldId id="287" r:id="rId4"/>
    <p:sldId id="286" r:id="rId5"/>
    <p:sldId id="285" r:id="rId6"/>
    <p:sldId id="272" r:id="rId7"/>
    <p:sldId id="273" r:id="rId8"/>
    <p:sldId id="274" r:id="rId9"/>
    <p:sldId id="275" r:id="rId10"/>
    <p:sldId id="283" r:id="rId11"/>
    <p:sldId id="270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E409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0D07B9-03AE-49DF-B2E1-358A1DEF89FB}" type="datetimeFigureOut">
              <a:rPr lang="fr-FR"/>
              <a:pPr>
                <a:defRPr/>
              </a:pPr>
              <a:t>16/10/2017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769AFE-E60E-4C3B-B605-B4CE145954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468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E9A380-8202-467C-BFAF-6F53495C4D7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765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F73A57-B890-4ED7-AC94-81CC828CD90A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94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B1BA01-BE9A-4B20-94CB-DEBE786392CD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69AFE-E60E-4C3B-B605-B4CE14595418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69AFE-E60E-4C3B-B605-B4CE14595418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69AFE-E60E-4C3B-B605-B4CE14595418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769AFE-E60E-4C3B-B605-B4CE14595418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419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38F586-A17A-4D1D-934E-0C1976BCCC61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C49FF5-7301-4C55-8233-7072A351352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7B355-560C-44CB-A6BC-E834E747F197}" type="datetimeFigureOut">
              <a:rPr lang="fr-FR"/>
              <a:pPr>
                <a:defRPr/>
              </a:pPr>
              <a:t>16/10/2017</a:t>
            </a:fld>
            <a:endParaRPr lang="fr-FR"/>
          </a:p>
        </p:txBody>
      </p:sp>
      <p:sp>
        <p:nvSpPr>
          <p:cNvPr id="7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9E2D-2A2C-471D-A2E6-725D050DB6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DAE10-CB0B-4A41-82A6-A2E2543A9459}" type="datetimeFigureOut">
              <a:rPr lang="fr-FR"/>
              <a:pPr>
                <a:defRPr/>
              </a:pPr>
              <a:t>16/10/2017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961D8-42F7-4785-B534-10AE7AF607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C00A0-B462-46D0-AA6B-6E9C00A83D7D}" type="datetimeFigureOut">
              <a:rPr lang="fr-FR"/>
              <a:pPr>
                <a:defRPr/>
              </a:pPr>
              <a:t>16/10/2017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8BDC8-EA49-41B8-8086-BE35BE1E2B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53F53-B67F-43AB-A10A-33057437F136}" type="datetimeFigureOut">
              <a:rPr lang="fr-FR"/>
              <a:pPr>
                <a:defRPr/>
              </a:pPr>
              <a:t>16/10/2017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C4CDE-185A-4893-8EE1-CC38EC9146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99034-874D-4542-A524-8F5D36642F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70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C40B-1E35-41BD-A08C-809329FC5670}" type="datetimeFigureOut">
              <a:rPr lang="fr-FR"/>
              <a:pPr>
                <a:defRPr/>
              </a:pPr>
              <a:t>16/10/2017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7A57F-5292-41CD-AE18-B8BB251DA9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FA556-B053-46E3-9531-06C7F50CC0CA}" type="datetimeFigureOut">
              <a:rPr lang="fr-FR"/>
              <a:pPr>
                <a:defRPr/>
              </a:pPr>
              <a:t>16/10/2017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3468D-0E60-45D2-B3A2-6EFF910EBE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A1C60-C5ED-410C-B316-EA58490B54C4}" type="datetimeFigureOut">
              <a:rPr lang="fr-FR"/>
              <a:pPr>
                <a:defRPr/>
              </a:pPr>
              <a:t>16/10/2017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0B4BC-53D5-44C5-AF90-DF10728756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2C0EF-2F70-4219-A986-8A362174A795}" type="datetimeFigureOut">
              <a:rPr lang="fr-FR"/>
              <a:pPr>
                <a:defRPr/>
              </a:pPr>
              <a:t>16/10/2017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C4F1E-4640-48A3-8623-8B99CD575C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D0E2F-49C5-4A46-893E-F4544CDBC75D}" type="datetimeFigureOut">
              <a:rPr lang="fr-FR"/>
              <a:pPr>
                <a:defRPr/>
              </a:pPr>
              <a:t>16/10/2017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696F9-BB60-4E26-B6B8-DD78C5ADD8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F48A3-9FA7-4BCD-8248-C5A0BEBBEF43}" type="datetimeFigureOut">
              <a:rPr lang="fr-FR"/>
              <a:pPr>
                <a:defRPr/>
              </a:pPr>
              <a:t>16/10/2017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08F7A-583D-42E4-AF8C-6123A3E64D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F2212-52DF-4E4C-B153-5D04966476A7}" type="datetimeFigureOut">
              <a:rPr lang="fr-FR"/>
              <a:pPr>
                <a:defRPr/>
              </a:pPr>
              <a:t>16/10/2017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F1174-56EA-4454-A104-751C68B6D1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F9389-B241-4791-B4C5-55A4204AFBD8}" type="datetimeFigureOut">
              <a:rPr lang="fr-FR"/>
              <a:pPr>
                <a:defRPr/>
              </a:pPr>
              <a:t>16/10/2017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37C6E-0398-473E-BAAF-0FFF1D4EBF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F333D4-5D1F-4E43-BC2B-E9E770E62725}" type="datetimeFigureOut">
              <a:rPr lang="fr-FR"/>
              <a:pPr>
                <a:defRPr/>
              </a:pPr>
              <a:t>16/10/2017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8B79CB-1A30-45A0-BB7B-EA33EB7A70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14" r:id="rId2"/>
    <p:sldLayoutId id="2147483722" r:id="rId3"/>
    <p:sldLayoutId id="2147483715" r:id="rId4"/>
    <p:sldLayoutId id="2147483723" r:id="rId5"/>
    <p:sldLayoutId id="2147483716" r:id="rId6"/>
    <p:sldLayoutId id="2147483717" r:id="rId7"/>
    <p:sldLayoutId id="2147483724" r:id="rId8"/>
    <p:sldLayoutId id="2147483725" r:id="rId9"/>
    <p:sldLayoutId id="2147483718" r:id="rId10"/>
    <p:sldLayoutId id="2147483719" r:id="rId11"/>
    <p:sldLayoutId id="2147483720" r:id="rId12"/>
    <p:sldLayoutId id="214748372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dirty="0" smtClean="0"/>
              <a:t>SAMU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body" idx="1"/>
          </p:nvPr>
        </p:nvSpPr>
        <p:spPr>
          <a:xfrm>
            <a:off x="4644008" y="5517232"/>
            <a:ext cx="4040187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Dr Géraldine LOUIS</a:t>
            </a:r>
            <a:endParaRPr lang="fr-FR" dirty="0"/>
          </a:p>
        </p:txBody>
      </p:sp>
      <p:sp>
        <p:nvSpPr>
          <p:cNvPr id="15363" name="Espace réservé du texte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endParaRPr lang="fr-FR" dirty="0" smtClean="0"/>
          </a:p>
        </p:txBody>
      </p:sp>
      <p:pic>
        <p:nvPicPr>
          <p:cNvPr id="3075" name="Picture 3" descr="C:\Users\Géraldine\Pictures\Nancy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107504" y="3861048"/>
            <a:ext cx="4041775" cy="1635125"/>
          </a:xfrm>
        </p:spPr>
      </p:pic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0" y="1700808"/>
            <a:ext cx="8507288" cy="1984096"/>
          </a:xfrm>
        </p:spPr>
        <p:txBody>
          <a:bodyPr/>
          <a:lstStyle/>
          <a:p>
            <a:pPr marL="36512" indent="0" algn="ctr">
              <a:buNone/>
            </a:pPr>
            <a:r>
              <a:rPr lang="fr-FR" sz="4000" dirty="0" smtClean="0">
                <a:solidFill>
                  <a:srgbClr val="FFFF00"/>
                </a:solidFill>
              </a:rPr>
              <a:t>Service Aide Médicale Urgente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194333"/>
              </p:ext>
            </p:extLst>
          </p:nvPr>
        </p:nvGraphicFramePr>
        <p:xfrm>
          <a:off x="7740352" y="0"/>
          <a:ext cx="12192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9" name="Clip" r:id="rId5" imgW="1857375" imgH="3995738" progId="MS_ClipArt_Gallery.2">
                  <p:embed/>
                </p:oleObj>
              </mc:Choice>
              <mc:Fallback>
                <p:oleObj name="Clip" r:id="rId5" imgW="1857375" imgH="3995738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0"/>
                        <a:ext cx="1219200" cy="23622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anard737x5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1296988"/>
            <a:ext cx="7345363" cy="556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17488" y="69850"/>
            <a:ext cx="8675687" cy="3308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500" dirty="0"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altLang="fr-FR" sz="700" dirty="0">
              <a:latin typeface="Tahoma" pitchFamily="34" charset="0"/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0" y="4365625"/>
            <a:ext cx="9144000" cy="2519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</p:spTree>
    <p:extLst>
      <p:ext uri="{BB962C8B-B14F-4D97-AF65-F5344CB8AC3E}">
        <p14:creationId xmlns:p14="http://schemas.microsoft.com/office/powerpoint/2010/main" val="369496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 animBg="1"/>
      <p:bldP spid="8192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fr-FR" smtClean="0"/>
          </a:p>
          <a:p>
            <a:pPr eaLnBrk="1" hangingPunct="1">
              <a:buFont typeface="Wingdings 2" pitchFamily="18" charset="2"/>
              <a:buNone/>
            </a:pPr>
            <a:endParaRPr lang="fr-FR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fr-FR" smtClean="0">
                <a:solidFill>
                  <a:srgbClr val="FFFF00"/>
                </a:solidFill>
              </a:rPr>
              <a:t>Merci de votre attention!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124075" y="188913"/>
            <a:ext cx="5334000" cy="1016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altLang="fr-FR" sz="6000" b="1" dirty="0">
                <a:solidFill>
                  <a:srgbClr val="3366CC"/>
                </a:solidFill>
                <a:effectLst/>
                <a:latin typeface="Times New Roman" pitchFamily="18" charset="0"/>
              </a:rPr>
              <a:t>S A M U =</a:t>
            </a:r>
          </a:p>
        </p:txBody>
      </p:sp>
      <p:sp>
        <p:nvSpPr>
          <p:cNvPr id="5123" name="Text Box 19"/>
          <p:cNvSpPr txBox="1">
            <a:spLocks noChangeArrowheads="1"/>
          </p:cNvSpPr>
          <p:nvPr/>
        </p:nvSpPr>
        <p:spPr bwMode="auto">
          <a:xfrm>
            <a:off x="1355725" y="4156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fr-FR" altLang="fr-FR" sz="24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124" name="Picture 25" descr="ambulance_samu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412875"/>
            <a:ext cx="2913063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29" descr="CIMG527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4888" y="4076700"/>
            <a:ext cx="2919412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36" descr="IMGP095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4076700"/>
            <a:ext cx="2917825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7" name="Rectangle 39"/>
          <p:cNvSpPr>
            <a:spLocks noChangeArrowheads="1"/>
          </p:cNvSpPr>
          <p:nvPr/>
        </p:nvSpPr>
        <p:spPr bwMode="auto">
          <a:xfrm>
            <a:off x="1042988" y="3644900"/>
            <a:ext cx="2881312" cy="431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chemeClr val="tx1"/>
                </a:solidFill>
                <a:effectLst/>
              </a:rPr>
              <a:t>CRRA</a:t>
            </a:r>
          </a:p>
        </p:txBody>
      </p:sp>
      <p:sp>
        <p:nvSpPr>
          <p:cNvPr id="5128" name="Rectangle 40"/>
          <p:cNvSpPr>
            <a:spLocks noChangeArrowheads="1"/>
          </p:cNvSpPr>
          <p:nvPr/>
        </p:nvSpPr>
        <p:spPr bwMode="auto">
          <a:xfrm>
            <a:off x="1042988" y="6237288"/>
            <a:ext cx="2881312" cy="431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chemeClr val="tx1"/>
                </a:solidFill>
                <a:effectLst/>
              </a:rPr>
              <a:t>NRBC</a:t>
            </a:r>
          </a:p>
        </p:txBody>
      </p:sp>
      <p:sp>
        <p:nvSpPr>
          <p:cNvPr id="5129" name="Rectangle 41"/>
          <p:cNvSpPr>
            <a:spLocks noChangeArrowheads="1"/>
          </p:cNvSpPr>
          <p:nvPr/>
        </p:nvSpPr>
        <p:spPr bwMode="auto">
          <a:xfrm>
            <a:off x="5219700" y="6237288"/>
            <a:ext cx="2881313" cy="431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chemeClr val="tx1"/>
                </a:solidFill>
                <a:effectLst/>
              </a:rPr>
              <a:t>CESU</a:t>
            </a:r>
          </a:p>
        </p:txBody>
      </p:sp>
      <p:sp>
        <p:nvSpPr>
          <p:cNvPr id="5130" name="Rectangle 42"/>
          <p:cNvSpPr>
            <a:spLocks noChangeArrowheads="1"/>
          </p:cNvSpPr>
          <p:nvPr/>
        </p:nvSpPr>
        <p:spPr bwMode="auto">
          <a:xfrm>
            <a:off x="5219700" y="3644900"/>
            <a:ext cx="2881313" cy="431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b="1">
                <a:solidFill>
                  <a:schemeClr val="tx1"/>
                </a:solidFill>
                <a:effectLst/>
              </a:rPr>
              <a:t>SMUR</a:t>
            </a:r>
          </a:p>
        </p:txBody>
      </p:sp>
      <p:graphicFrame>
        <p:nvGraphicFramePr>
          <p:cNvPr id="5131" name="Object 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042988" y="1412875"/>
          <a:ext cx="290512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1" name="Diapositive" r:id="rId6" imgW="9063711" imgH="6831106" progId="PowerPoint.Slide.8">
                  <p:embed/>
                </p:oleObj>
              </mc:Choice>
              <mc:Fallback>
                <p:oleObj name="Diapositive" r:id="rId6" imgW="9063711" imgH="6831106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412875"/>
                        <a:ext cx="2905125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5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fr-FR" b="1" smtClean="0"/>
              <a:t>C R R A  15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fr-FR" altLang="fr-FR" sz="2400" smtClean="0">
                <a:solidFill>
                  <a:srgbClr val="FFFFFF"/>
                </a:solidFill>
              </a:rPr>
              <a:t>Localisation du CRRA en Meurthe et Moselle</a:t>
            </a:r>
            <a:r>
              <a:rPr lang="fr-FR" altLang="fr-FR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2803525" y="2936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fr-FR" altLang="fr-FR" sz="2400"/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133600"/>
            <a:ext cx="434816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Oval 7"/>
          <p:cNvSpPr>
            <a:spLocks noChangeArrowheads="1"/>
          </p:cNvSpPr>
          <p:nvPr/>
        </p:nvSpPr>
        <p:spPr bwMode="auto">
          <a:xfrm flipH="1">
            <a:off x="2133600" y="5105400"/>
            <a:ext cx="914400" cy="685800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fr-FR" altLang="fr-FR" sz="2400"/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>
            <a:off x="3048000" y="5410200"/>
            <a:ext cx="34290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6705600" y="5029200"/>
            <a:ext cx="1727200" cy="10064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fr-FR" altLang="fr-FR" sz="2400" b="1">
                <a:solidFill>
                  <a:srgbClr val="3366CC"/>
                </a:solidFill>
              </a:rPr>
              <a:t>NANCY</a:t>
            </a:r>
            <a:endParaRPr kumimoji="0" lang="fr-FR" altLang="fr-FR" sz="2400">
              <a:solidFill>
                <a:srgbClr val="3366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fr-FR" altLang="fr-FR" sz="1800">
                <a:solidFill>
                  <a:srgbClr val="3366CC"/>
                </a:solidFill>
              </a:rPr>
              <a:t>Pavillon Chalnot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fr-FR" altLang="fr-FR" sz="1800">
                <a:solidFill>
                  <a:srgbClr val="3366CC"/>
                </a:solidFill>
              </a:rPr>
              <a:t>Hôpital Central</a:t>
            </a:r>
            <a:endParaRPr kumimoji="0" lang="fr-FR" altLang="fr-FR" sz="2400"/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5867400" y="2819400"/>
            <a:ext cx="2830513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fr-FR" altLang="fr-FR" sz="2400">
                <a:solidFill>
                  <a:srgbClr val="3366CC"/>
                </a:solidFill>
              </a:rPr>
              <a:t>1 CRRA/département</a:t>
            </a:r>
            <a:endParaRPr kumimoji="0" lang="fr-FR" altLang="fr-FR" sz="2400"/>
          </a:p>
        </p:txBody>
      </p:sp>
    </p:spTree>
    <p:extLst>
      <p:ext uri="{BB962C8B-B14F-4D97-AF65-F5344CB8AC3E}">
        <p14:creationId xmlns:p14="http://schemas.microsoft.com/office/powerpoint/2010/main" val="166462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>
          <a:xfrm>
            <a:off x="1285875" y="285750"/>
            <a:ext cx="7500938" cy="730250"/>
          </a:xfrm>
        </p:spPr>
        <p:txBody>
          <a:bodyPr/>
          <a:lstStyle/>
          <a:p>
            <a:pPr algn="ctr" eaLnBrk="1" hangingPunct="1"/>
            <a:endParaRPr lang="fr-FR" sz="4400" dirty="0" smtClean="0">
              <a:solidFill>
                <a:schemeClr val="tx1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2"/>
          </p:nvPr>
        </p:nvSpPr>
        <p:spPr>
          <a:xfrm>
            <a:off x="3000375" y="1571625"/>
            <a:ext cx="3516313" cy="920750"/>
          </a:xfrm>
        </p:spPr>
        <p:txBody>
          <a:bodyPr/>
          <a:lstStyle/>
          <a:p>
            <a:pPr eaLnBrk="1" hangingPunct="1"/>
            <a:r>
              <a:rPr lang="fr-FR" sz="2400" smtClean="0"/>
              <a:t>La chaîne de survie</a:t>
            </a:r>
          </a:p>
        </p:txBody>
      </p:sp>
      <p:pic>
        <p:nvPicPr>
          <p:cNvPr id="1026" name="Picture 2" descr="C:\Users\Géraldine\Pictures\CHAINE_DE_SURVI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14500" y="2786063"/>
            <a:ext cx="5765800" cy="2273300"/>
          </a:xfrm>
        </p:spPr>
      </p:pic>
    </p:spTree>
    <p:extLst>
      <p:ext uri="{BB962C8B-B14F-4D97-AF65-F5344CB8AC3E}">
        <p14:creationId xmlns:p14="http://schemas.microsoft.com/office/powerpoint/2010/main" val="44100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fr-FR" smtClean="0"/>
              <a:t>Alerter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412875"/>
            <a:ext cx="7467600" cy="4525963"/>
          </a:xfrm>
        </p:spPr>
        <p:txBody>
          <a:bodyPr/>
          <a:lstStyle/>
          <a:p>
            <a:pPr eaLnBrk="1" hangingPunct="1">
              <a:lnSpc>
                <a:spcPct val="60000"/>
              </a:lnSpc>
            </a:pPr>
            <a:r>
              <a:rPr lang="fr-FR" altLang="fr-FR" sz="2600" dirty="0" smtClean="0"/>
              <a:t>Numéros d’urgence</a:t>
            </a:r>
          </a:p>
          <a:p>
            <a:pPr eaLnBrk="1" hangingPunct="1">
              <a:lnSpc>
                <a:spcPct val="60000"/>
              </a:lnSpc>
            </a:pPr>
            <a:endParaRPr lang="fr-FR" altLang="fr-FR" sz="2600" dirty="0" smtClean="0"/>
          </a:p>
          <a:p>
            <a:pPr lvl="1" eaLnBrk="1" hangingPunct="1">
              <a:lnSpc>
                <a:spcPct val="60000"/>
              </a:lnSpc>
            </a:pPr>
            <a:r>
              <a:rPr lang="fr-FR" altLang="fr-FR" sz="2200" dirty="0" smtClean="0"/>
              <a:t>15 SAMU</a:t>
            </a:r>
          </a:p>
          <a:p>
            <a:pPr lvl="1" eaLnBrk="1" hangingPunct="1">
              <a:lnSpc>
                <a:spcPct val="60000"/>
              </a:lnSpc>
            </a:pPr>
            <a:r>
              <a:rPr lang="fr-FR" altLang="fr-FR" sz="2200" dirty="0" smtClean="0"/>
              <a:t>18 Sapeurs Pompiers</a:t>
            </a:r>
          </a:p>
          <a:p>
            <a:pPr lvl="1" eaLnBrk="1" hangingPunct="1">
              <a:lnSpc>
                <a:spcPct val="60000"/>
              </a:lnSpc>
            </a:pPr>
            <a:endParaRPr lang="fr-FR" altLang="fr-FR" sz="2200" dirty="0" smtClean="0"/>
          </a:p>
          <a:p>
            <a:pPr eaLnBrk="1" hangingPunct="1">
              <a:lnSpc>
                <a:spcPct val="60000"/>
              </a:lnSpc>
            </a:pPr>
            <a:r>
              <a:rPr lang="fr-FR" altLang="fr-FR" sz="2600" dirty="0" smtClean="0"/>
              <a:t>Contenu de l’alerte</a:t>
            </a:r>
          </a:p>
          <a:p>
            <a:pPr eaLnBrk="1" hangingPunct="1">
              <a:lnSpc>
                <a:spcPct val="60000"/>
              </a:lnSpc>
            </a:pPr>
            <a:endParaRPr lang="fr-FR" altLang="fr-FR" sz="2600" dirty="0" smtClean="0"/>
          </a:p>
          <a:p>
            <a:pPr lvl="1" eaLnBrk="1" hangingPunct="1">
              <a:lnSpc>
                <a:spcPct val="60000"/>
              </a:lnSpc>
            </a:pPr>
            <a:r>
              <a:rPr lang="fr-FR" altLang="fr-FR" sz="2200" dirty="0" smtClean="0"/>
              <a:t>Se présenter</a:t>
            </a:r>
          </a:p>
          <a:p>
            <a:pPr lvl="1" eaLnBrk="1" hangingPunct="1">
              <a:lnSpc>
                <a:spcPct val="60000"/>
              </a:lnSpc>
            </a:pPr>
            <a:r>
              <a:rPr lang="fr-FR" altLang="fr-FR" sz="2200" dirty="0" smtClean="0"/>
              <a:t>Numéro téléphone</a:t>
            </a:r>
          </a:p>
          <a:p>
            <a:pPr lvl="1" eaLnBrk="1" hangingPunct="1">
              <a:lnSpc>
                <a:spcPct val="60000"/>
              </a:lnSpc>
            </a:pPr>
            <a:r>
              <a:rPr lang="fr-FR" altLang="fr-FR" sz="2200" dirty="0" smtClean="0"/>
              <a:t>Adresse</a:t>
            </a:r>
          </a:p>
          <a:p>
            <a:pPr lvl="1" eaLnBrk="1" hangingPunct="1">
              <a:lnSpc>
                <a:spcPct val="60000"/>
              </a:lnSpc>
            </a:pPr>
            <a:r>
              <a:rPr lang="fr-FR" altLang="fr-FR" sz="2200" dirty="0" smtClean="0"/>
              <a:t>Nature problème</a:t>
            </a:r>
          </a:p>
          <a:p>
            <a:pPr lvl="1" eaLnBrk="1" hangingPunct="1">
              <a:lnSpc>
                <a:spcPct val="60000"/>
              </a:lnSpc>
            </a:pPr>
            <a:r>
              <a:rPr lang="fr-FR" altLang="fr-FR" sz="2200" dirty="0" smtClean="0"/>
              <a:t>Nombre victime</a:t>
            </a:r>
          </a:p>
          <a:p>
            <a:pPr lvl="1" eaLnBrk="1" hangingPunct="1">
              <a:lnSpc>
                <a:spcPct val="60000"/>
              </a:lnSpc>
            </a:pPr>
            <a:r>
              <a:rPr lang="fr-FR" altLang="fr-FR" sz="2200" dirty="0" smtClean="0"/>
              <a:t>État de la victime</a:t>
            </a:r>
          </a:p>
          <a:p>
            <a:pPr lvl="1" eaLnBrk="1" hangingPunct="1">
              <a:lnSpc>
                <a:spcPct val="60000"/>
              </a:lnSpc>
            </a:pPr>
            <a:r>
              <a:rPr lang="fr-FR" altLang="fr-FR" sz="2200" dirty="0" smtClean="0"/>
              <a:t>Gestes effectués</a:t>
            </a:r>
          </a:p>
          <a:p>
            <a:pPr lvl="1" eaLnBrk="1" hangingPunct="1">
              <a:lnSpc>
                <a:spcPct val="60000"/>
              </a:lnSpc>
            </a:pPr>
            <a:r>
              <a:rPr lang="fr-FR" altLang="fr-FR" sz="2200" dirty="0" smtClean="0"/>
              <a:t>Risques éventuels</a:t>
            </a:r>
          </a:p>
          <a:p>
            <a:pPr lvl="1" algn="ctr" eaLnBrk="1" hangingPunct="1">
              <a:lnSpc>
                <a:spcPct val="60000"/>
              </a:lnSpc>
              <a:buFont typeface="Wingdings 2" pitchFamily="18" charset="2"/>
              <a:buNone/>
            </a:pPr>
            <a:r>
              <a:rPr lang="fr-FR" altLang="fr-FR" sz="1400" dirty="0" smtClean="0"/>
              <a:t>			</a:t>
            </a:r>
          </a:p>
          <a:p>
            <a:pPr lvl="1" algn="ctr" eaLnBrk="1" hangingPunct="1">
              <a:lnSpc>
                <a:spcPct val="60000"/>
              </a:lnSpc>
              <a:buFont typeface="Wingdings 2" pitchFamily="18" charset="2"/>
              <a:buNone/>
            </a:pPr>
            <a:r>
              <a:rPr lang="fr-FR" altLang="fr-FR" sz="2400" b="1" dirty="0" smtClean="0">
                <a:solidFill>
                  <a:srgbClr val="FFFF00"/>
                </a:solidFill>
              </a:rPr>
              <a:t>Dialogue avec médecin régulateur</a:t>
            </a:r>
          </a:p>
          <a:p>
            <a:pPr lvl="1" eaLnBrk="1" hangingPunct="1">
              <a:lnSpc>
                <a:spcPct val="60000"/>
              </a:lnSpc>
              <a:buFont typeface="Wingdings 2" pitchFamily="18" charset="2"/>
              <a:buNone/>
            </a:pPr>
            <a:endParaRPr lang="fr-FR" altLang="fr-FR" sz="1400" dirty="0" smtClean="0"/>
          </a:p>
          <a:p>
            <a:pPr lvl="1" eaLnBrk="1" hangingPunct="1">
              <a:lnSpc>
                <a:spcPct val="60000"/>
              </a:lnSpc>
            </a:pPr>
            <a:endParaRPr lang="fr-FR" altLang="fr-FR" sz="1500" dirty="0" smtClean="0"/>
          </a:p>
        </p:txBody>
      </p:sp>
      <p:graphicFrame>
        <p:nvGraphicFramePr>
          <p:cNvPr id="9220" name="Objet 1"/>
          <p:cNvGraphicFramePr>
            <a:graphicFrameLocks noChangeAspect="1"/>
          </p:cNvGraphicFramePr>
          <p:nvPr/>
        </p:nvGraphicFramePr>
        <p:xfrm>
          <a:off x="4787900" y="2276475"/>
          <a:ext cx="1978025" cy="242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Clip" r:id="rId4" imgW="3212327" imgH="3935896" progId="MS_ClipArt_Gallery.2">
                  <p:embed/>
                </p:oleObj>
              </mc:Choice>
              <mc:Fallback>
                <p:oleObj name="Clip" r:id="rId4" imgW="3212327" imgH="393589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276475"/>
                        <a:ext cx="1978025" cy="242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6673850" y="835025"/>
            <a:ext cx="1871663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2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latin typeface="Algerian" pitchFamily="82" charset="0"/>
              </a:rPr>
              <a:t>Appel au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latin typeface="Algerian" pitchFamily="82" charset="0"/>
              </a:rPr>
              <a:t>secours 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latin typeface="Algerian" pitchFamily="82" charset="0"/>
              </a:rPr>
              <a:t>15 </a:t>
            </a:r>
          </a:p>
        </p:txBody>
      </p:sp>
      <p:sp>
        <p:nvSpPr>
          <p:cNvPr id="9222" name="Bulle ronde 1"/>
          <p:cNvSpPr>
            <a:spLocks noChangeArrowheads="1"/>
          </p:cNvSpPr>
          <p:nvPr/>
        </p:nvSpPr>
        <p:spPr bwMode="auto">
          <a:xfrm>
            <a:off x="6300788" y="476250"/>
            <a:ext cx="2619375" cy="1373188"/>
          </a:xfrm>
          <a:prstGeom prst="wedgeEllipseCallout">
            <a:avLst>
              <a:gd name="adj1" fmla="val -53111"/>
              <a:gd name="adj2" fmla="val 77398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0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6"/>
          <p:cNvSpPr txBox="1">
            <a:spLocks noGrp="1"/>
          </p:cNvSpPr>
          <p:nvPr/>
        </p:nvSpPr>
        <p:spPr bwMode="auto">
          <a:xfrm>
            <a:off x="7131050" y="6453188"/>
            <a:ext cx="1905000" cy="252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50000"/>
              </a:spcBef>
              <a:defRPr/>
            </a:pPr>
            <a:fld id="{F57B0323-13B8-41F8-B8A3-18FB33F39154}" type="slidenum">
              <a:rPr lang="en-US" sz="1200">
                <a:latin typeface="+mn-lt"/>
              </a:rPr>
              <a:pPr algn="r" eaLnBrk="0" hangingPunct="0">
                <a:spcBef>
                  <a:spcPct val="50000"/>
                </a:spcBef>
                <a:defRPr/>
              </a:pPr>
              <a:t>6</a:t>
            </a:fld>
            <a:endParaRPr lang="en-US" sz="1200">
              <a:latin typeface="+mn-lt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3163" y="260350"/>
            <a:ext cx="7772400" cy="1143000"/>
          </a:xfrm>
        </p:spPr>
        <p:txBody>
          <a:bodyPr lIns="91440" rIns="91440"/>
          <a:lstStyle/>
          <a:p>
            <a:r>
              <a:rPr lang="fr-FR" smtClean="0"/>
              <a:t>Les moyens SAMU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950" y="1341438"/>
            <a:ext cx="6999288" cy="4114800"/>
          </a:xfrm>
        </p:spPr>
        <p:txBody>
          <a:bodyPr/>
          <a:lstStyle/>
          <a:p>
            <a:r>
              <a:rPr lang="fr-FR" sz="2600" smtClean="0"/>
              <a:t>Moyens techniques :</a:t>
            </a:r>
          </a:p>
          <a:p>
            <a:pPr lvl="1"/>
            <a:r>
              <a:rPr lang="fr-FR" sz="2200" smtClean="0"/>
              <a:t>Logiciels de régulation</a:t>
            </a:r>
          </a:p>
          <a:p>
            <a:pPr lvl="1"/>
            <a:r>
              <a:rPr lang="fr-FR" sz="2200" smtClean="0"/>
              <a:t>Radiophonie</a:t>
            </a:r>
          </a:p>
          <a:p>
            <a:pPr lvl="1"/>
            <a:r>
              <a:rPr lang="fr-FR" sz="2200" smtClean="0"/>
              <a:t>Téléphonie</a:t>
            </a:r>
          </a:p>
        </p:txBody>
      </p:sp>
      <p:graphicFrame>
        <p:nvGraphicFramePr>
          <p:cNvPr id="51208" name="Object 7"/>
          <p:cNvGraphicFramePr>
            <a:graphicFrameLocks noChangeAspect="1"/>
          </p:cNvGraphicFramePr>
          <p:nvPr/>
        </p:nvGraphicFramePr>
        <p:xfrm>
          <a:off x="2916238" y="2636838"/>
          <a:ext cx="5689600" cy="363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5" name="Diapositive" r:id="rId5" imgW="9063711" imgH="6831106" progId="PowerPoint.Slide.8">
                  <p:embed/>
                </p:oleObj>
              </mc:Choice>
              <mc:Fallback>
                <p:oleObj name="Diapositive" r:id="rId5" imgW="9063711" imgH="6831106" progId="PowerPoint.Slid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636838"/>
                        <a:ext cx="5689600" cy="363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 noGrp="1"/>
          </p:cNvSpPr>
          <p:nvPr/>
        </p:nvSpPr>
        <p:spPr bwMode="auto">
          <a:xfrm>
            <a:off x="7131050" y="6453188"/>
            <a:ext cx="1905000" cy="252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50000"/>
              </a:spcBef>
              <a:defRPr/>
            </a:pPr>
            <a:fld id="{16AD4DDD-8E74-47E1-8FED-EF540A189FBE}" type="slidenum">
              <a:rPr lang="en-US" sz="1200">
                <a:latin typeface="+mn-lt"/>
              </a:rPr>
              <a:pPr algn="r" eaLnBrk="0" hangingPunct="0">
                <a:spcBef>
                  <a:spcPct val="50000"/>
                </a:spcBef>
                <a:defRPr/>
              </a:pPr>
              <a:t>7</a:t>
            </a:fld>
            <a:endParaRPr lang="en-US" sz="1200">
              <a:latin typeface="+mn-lt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260350"/>
            <a:ext cx="7772400" cy="661988"/>
          </a:xfrm>
        </p:spPr>
        <p:txBody>
          <a:bodyPr lIns="91440" rIns="91440"/>
          <a:lstStyle/>
          <a:p>
            <a:r>
              <a:rPr lang="fr-FR" smtClean="0"/>
              <a:t>La régulation en pratique …</a:t>
            </a:r>
          </a:p>
        </p:txBody>
      </p:sp>
      <p:pic>
        <p:nvPicPr>
          <p:cNvPr id="52230" name="Picture 3" descr="Photo 06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6338" y="1600200"/>
            <a:ext cx="67897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 txBox="1">
            <a:spLocks noGrp="1"/>
          </p:cNvSpPr>
          <p:nvPr/>
        </p:nvSpPr>
        <p:spPr bwMode="auto">
          <a:xfrm>
            <a:off x="7131050" y="6453188"/>
            <a:ext cx="1905000" cy="252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50000"/>
              </a:spcBef>
              <a:defRPr/>
            </a:pPr>
            <a:fld id="{484F2F5F-7DC8-428C-9BA1-8CF1B79F030C}" type="slidenum">
              <a:rPr lang="en-US" sz="1200">
                <a:latin typeface="+mn-lt"/>
              </a:rPr>
              <a:pPr algn="r" eaLnBrk="0" hangingPunct="0">
                <a:spcBef>
                  <a:spcPct val="50000"/>
                </a:spcBef>
                <a:defRPr/>
              </a:pPr>
              <a:t>8</a:t>
            </a:fld>
            <a:endParaRPr lang="en-US" sz="1200">
              <a:latin typeface="+mn-lt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8891587" cy="936625"/>
          </a:xfrm>
        </p:spPr>
        <p:txBody>
          <a:bodyPr lIns="91440" rIns="91440"/>
          <a:lstStyle/>
          <a:p>
            <a:r>
              <a:rPr lang="fr-FR" sz="4200" smtClean="0"/>
              <a:t>Déroulement d’un appel au SAMU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50913" y="1196975"/>
            <a:ext cx="8229600" cy="5400675"/>
          </a:xfrm>
        </p:spPr>
        <p:txBody>
          <a:bodyPr/>
          <a:lstStyle/>
          <a:p>
            <a:pPr marL="342900" indent="-342900"/>
            <a:r>
              <a:rPr lang="fr-FR" sz="2600" dirty="0" smtClean="0">
                <a:solidFill>
                  <a:schemeClr val="tx2"/>
                </a:solidFill>
              </a:rPr>
              <a:t>ARM (1 à 2 min) :</a:t>
            </a:r>
            <a:endParaRPr lang="fr-FR" sz="2600" u="sng" dirty="0" smtClean="0"/>
          </a:p>
          <a:p>
            <a:pPr marL="742950" lvl="1" indent="-285750"/>
            <a:r>
              <a:rPr lang="fr-FR" sz="2200" dirty="0" smtClean="0">
                <a:solidFill>
                  <a:schemeClr val="tx2"/>
                </a:solidFill>
              </a:rPr>
              <a:t>Adresse complète et précise</a:t>
            </a:r>
          </a:p>
          <a:p>
            <a:pPr marL="1143000" lvl="2" indent="-228600"/>
            <a:r>
              <a:rPr lang="fr-FR" sz="2000" dirty="0" smtClean="0"/>
              <a:t>Commune, rue, immeuble, étage, appartement…</a:t>
            </a:r>
          </a:p>
          <a:p>
            <a:pPr marL="1143000" lvl="2" indent="-228600"/>
            <a:r>
              <a:rPr lang="fr-FR" sz="2000" dirty="0" smtClean="0"/>
              <a:t>Parfois délicat : témoin, voie publique, touristes…</a:t>
            </a:r>
          </a:p>
          <a:p>
            <a:pPr marL="1143000" lvl="2" indent="-228600"/>
            <a:r>
              <a:rPr lang="fr-FR" sz="2000" dirty="0" smtClean="0"/>
              <a:t>Aides techniques :</a:t>
            </a:r>
          </a:p>
          <a:p>
            <a:pPr marL="1600200" lvl="3" indent="-228600"/>
            <a:r>
              <a:rPr lang="fr-FR" sz="1800" dirty="0" smtClean="0"/>
              <a:t>Répertoire des communes et rues</a:t>
            </a:r>
          </a:p>
          <a:p>
            <a:pPr marL="1600200" lvl="3" indent="-228600"/>
            <a:r>
              <a:rPr lang="fr-FR" sz="1800" dirty="0" smtClean="0"/>
              <a:t>Annuaire inverse : répertorie l’ensemble des abonnés France Télécom, mise à jour / 3 mois</a:t>
            </a:r>
          </a:p>
          <a:p>
            <a:pPr marL="1143000" lvl="2" indent="-228600"/>
            <a:r>
              <a:rPr lang="fr-FR" sz="2000" dirty="0" smtClean="0"/>
              <a:t>Particularités des portables</a:t>
            </a:r>
          </a:p>
          <a:p>
            <a:pPr marL="1600200" lvl="3" indent="-228600"/>
            <a:r>
              <a:rPr lang="fr-FR" sz="1800" dirty="0" smtClean="0"/>
              <a:t>Appels + rapides mais identification et localisation en urgence difficiles</a:t>
            </a:r>
          </a:p>
          <a:p>
            <a:pPr marL="742950" lvl="1" indent="-285750"/>
            <a:r>
              <a:rPr lang="fr-FR" sz="2200" dirty="0" smtClean="0"/>
              <a:t>Identité (si possible) et âge du patient</a:t>
            </a:r>
          </a:p>
          <a:p>
            <a:pPr marL="742950" lvl="1" indent="-285750"/>
            <a:r>
              <a:rPr lang="fr-FR" sz="2200" dirty="0" smtClean="0"/>
              <a:t>Type de pathologie (maladie, accident…)</a:t>
            </a:r>
          </a:p>
          <a:p>
            <a:pPr marL="742950" lvl="1" indent="-285750"/>
            <a:r>
              <a:rPr lang="fr-FR" sz="2200" dirty="0" smtClean="0"/>
              <a:t>Envoi de moyens immédiats possible</a:t>
            </a:r>
          </a:p>
          <a:p>
            <a:pPr marL="742950" lvl="1" indent="-285750">
              <a:buFont typeface="Wingdings 2" pitchFamily="18" charset="2"/>
              <a:buNone/>
            </a:pPr>
            <a:endParaRPr lang="fr-FR" sz="2200" dirty="0" smtClean="0"/>
          </a:p>
        </p:txBody>
      </p:sp>
      <p:pic>
        <p:nvPicPr>
          <p:cNvPr id="53253" name="Picture 4" descr="SY0119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4250" y="908050"/>
            <a:ext cx="1125538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 noGrp="1"/>
          </p:cNvSpPr>
          <p:nvPr/>
        </p:nvSpPr>
        <p:spPr bwMode="auto">
          <a:xfrm>
            <a:off x="7131050" y="6453188"/>
            <a:ext cx="1905000" cy="252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50000"/>
              </a:spcBef>
              <a:defRPr/>
            </a:pPr>
            <a:fld id="{B24611B8-484B-495A-9242-A6D7D83C4F05}" type="slidenum">
              <a:rPr lang="en-US" sz="1200">
                <a:latin typeface="+mn-lt"/>
              </a:rPr>
              <a:pPr algn="r" eaLnBrk="0" hangingPunct="0">
                <a:spcBef>
                  <a:spcPct val="50000"/>
                </a:spcBef>
                <a:defRPr/>
              </a:pPr>
              <a:t>9</a:t>
            </a:fld>
            <a:endParaRPr lang="en-US" sz="1200">
              <a:latin typeface="+mn-lt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550275" cy="835025"/>
          </a:xfrm>
        </p:spPr>
        <p:txBody>
          <a:bodyPr lIns="91440" rIns="91440"/>
          <a:lstStyle/>
          <a:p>
            <a:r>
              <a:rPr lang="fr-FR" sz="4200" smtClean="0"/>
              <a:t>Déroulement d’un appel au SAMU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557338"/>
            <a:ext cx="7993062" cy="5040312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fr-FR" dirty="0" smtClean="0">
                <a:solidFill>
                  <a:schemeClr val="tx2"/>
                </a:solidFill>
              </a:rPr>
              <a:t>Médecin régulateur (1 à 2 min) :</a:t>
            </a:r>
            <a:endParaRPr lang="fr-FR" u="sng" dirty="0" smtClean="0"/>
          </a:p>
          <a:p>
            <a:pPr marL="742950" lvl="1" indent="-285750">
              <a:lnSpc>
                <a:spcPct val="90000"/>
              </a:lnSpc>
            </a:pPr>
            <a:r>
              <a:rPr lang="fr-FR" dirty="0" smtClean="0"/>
              <a:t>Ne pas faire répéter les informations déjà recueillies par l’ ARM </a:t>
            </a:r>
          </a:p>
          <a:p>
            <a:pPr marL="742950" lvl="1" indent="-285750">
              <a:lnSpc>
                <a:spcPct val="90000"/>
              </a:lnSpc>
            </a:pPr>
            <a:r>
              <a:rPr lang="fr-FR" dirty="0" smtClean="0"/>
              <a:t>Antécédents importants</a:t>
            </a:r>
          </a:p>
          <a:p>
            <a:pPr marL="742950" lvl="1" indent="-285750">
              <a:lnSpc>
                <a:spcPct val="90000"/>
              </a:lnSpc>
            </a:pPr>
            <a:r>
              <a:rPr lang="fr-FR" dirty="0" smtClean="0"/>
              <a:t>Constantes vitales : </a:t>
            </a:r>
          </a:p>
          <a:p>
            <a:pPr marL="1143000" lvl="2" indent="-228600">
              <a:lnSpc>
                <a:spcPct val="90000"/>
              </a:lnSpc>
            </a:pPr>
            <a:r>
              <a:rPr lang="fr-FR" dirty="0" smtClean="0"/>
              <a:t>Conscience</a:t>
            </a:r>
          </a:p>
          <a:p>
            <a:pPr marL="1143000" lvl="2" indent="-228600">
              <a:lnSpc>
                <a:spcPct val="90000"/>
              </a:lnSpc>
            </a:pPr>
            <a:r>
              <a:rPr lang="fr-FR" dirty="0" smtClean="0"/>
              <a:t>Ventilation</a:t>
            </a:r>
          </a:p>
          <a:p>
            <a:pPr marL="1143000" lvl="2" indent="-228600">
              <a:lnSpc>
                <a:spcPct val="90000"/>
              </a:lnSpc>
            </a:pPr>
            <a:r>
              <a:rPr lang="fr-FR" dirty="0" smtClean="0"/>
              <a:t>circulation.</a:t>
            </a:r>
          </a:p>
          <a:p>
            <a:pPr marL="742950" lvl="1" indent="-285750">
              <a:lnSpc>
                <a:spcPct val="90000"/>
              </a:lnSpc>
            </a:pPr>
            <a:r>
              <a:rPr lang="fr-FR" dirty="0" smtClean="0"/>
              <a:t>Conseille l’appelant sur place.</a:t>
            </a:r>
          </a:p>
          <a:p>
            <a:pPr marL="742950" lvl="1" indent="-285750">
              <a:lnSpc>
                <a:spcPct val="90000"/>
              </a:lnSpc>
            </a:pPr>
            <a:r>
              <a:rPr lang="fr-FR" dirty="0" smtClean="0"/>
              <a:t>Envoi éventuels de secours adaptés à l’état de la victime.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1"/>
  <p:tag name="SID" val="279"/>
  <p:tag name="NAME" val="Les moyens SAMU (2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1"/>
  <p:tag name="SID" val="278"/>
  <p:tag name="NAME" val="La régulation en pratique …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1"/>
  <p:tag name="SID" val="2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1"/>
  <p:tag name="SID" val="280"/>
  <p:tag name="NAME" val="Déroulement d’un appel au SAMU (3)"/>
</p:tagLst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573</TotalTime>
  <Words>254</Words>
  <Application>Microsoft Office PowerPoint</Application>
  <PresentationFormat>Affichage à l'écran (4:3)</PresentationFormat>
  <Paragraphs>81</Paragraphs>
  <Slides>11</Slides>
  <Notes>9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Technique</vt:lpstr>
      <vt:lpstr>Clip</vt:lpstr>
      <vt:lpstr>Diapositive</vt:lpstr>
      <vt:lpstr>SAMU</vt:lpstr>
      <vt:lpstr>Présentation PowerPoint</vt:lpstr>
      <vt:lpstr>C R R A  15</vt:lpstr>
      <vt:lpstr>Présentation PowerPoint</vt:lpstr>
      <vt:lpstr>Alerter</vt:lpstr>
      <vt:lpstr>Les moyens SAMU</vt:lpstr>
      <vt:lpstr>La régulation en pratique …</vt:lpstr>
      <vt:lpstr>Déroulement d’un appel au SAMU</vt:lpstr>
      <vt:lpstr>Déroulement d’un appel au SAMU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Urgences en officine</dc:title>
  <dc:creator>Géraldine</dc:creator>
  <cp:lastModifiedBy>LOUIS Geraldine</cp:lastModifiedBy>
  <cp:revision>86</cp:revision>
  <dcterms:created xsi:type="dcterms:W3CDTF">2010-11-17T10:18:58Z</dcterms:created>
  <dcterms:modified xsi:type="dcterms:W3CDTF">2017-10-16T18:26:25Z</dcterms:modified>
</cp:coreProperties>
</file>