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1" d="100"/>
          <a:sy n="71" d="100"/>
        </p:scale>
        <p:origin x="-81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F99C44-61AE-C642-94A9-A132C40C3EB5}" type="datetimeFigureOut">
              <a:rPr lang="fr-FR" smtClean="0"/>
              <a:t>05/06/2017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346DFE-8D2C-A34E-A700-0F74C7789D05}" type="slidenum">
              <a:rPr lang="fr-FR" smtClean="0"/>
              <a:t>‹#›</a:t>
            </a:fld>
            <a:endParaRPr lang="fr-FR"/>
          </a:p>
        </p:txBody>
      </p:sp>
    </p:spTree>
    <p:extLst>
      <p:ext uri="{BB962C8B-B14F-4D97-AF65-F5344CB8AC3E}">
        <p14:creationId xmlns:p14="http://schemas.microsoft.com/office/powerpoint/2010/main" val="12474867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47738" eaLnBrk="0" hangingPunct="0">
              <a:defRPr b="1">
                <a:solidFill>
                  <a:schemeClr val="tx1"/>
                </a:solidFill>
                <a:latin typeface="Times New Roman" pitchFamily="18" charset="0"/>
                <a:cs typeface="Times New Roman" pitchFamily="18" charset="0"/>
              </a:defRPr>
            </a:lvl1pPr>
            <a:lvl2pPr marL="742950" indent="-285750" defTabSz="947738" eaLnBrk="0" hangingPunct="0">
              <a:defRPr b="1">
                <a:solidFill>
                  <a:schemeClr val="tx1"/>
                </a:solidFill>
                <a:latin typeface="Times New Roman" pitchFamily="18" charset="0"/>
                <a:cs typeface="Times New Roman" pitchFamily="18" charset="0"/>
              </a:defRPr>
            </a:lvl2pPr>
            <a:lvl3pPr marL="1143000" indent="-228600" defTabSz="947738" eaLnBrk="0" hangingPunct="0">
              <a:defRPr b="1">
                <a:solidFill>
                  <a:schemeClr val="tx1"/>
                </a:solidFill>
                <a:latin typeface="Times New Roman" pitchFamily="18" charset="0"/>
                <a:cs typeface="Times New Roman" pitchFamily="18" charset="0"/>
              </a:defRPr>
            </a:lvl3pPr>
            <a:lvl4pPr marL="1600200" indent="-228600" defTabSz="947738" eaLnBrk="0" hangingPunct="0">
              <a:defRPr b="1">
                <a:solidFill>
                  <a:schemeClr val="tx1"/>
                </a:solidFill>
                <a:latin typeface="Times New Roman" pitchFamily="18" charset="0"/>
                <a:cs typeface="Times New Roman" pitchFamily="18" charset="0"/>
              </a:defRPr>
            </a:lvl4pPr>
            <a:lvl5pPr marL="2057400" indent="-228600" defTabSz="947738" eaLnBrk="0" hangingPunct="0">
              <a:defRPr b="1">
                <a:solidFill>
                  <a:schemeClr val="tx1"/>
                </a:solidFill>
                <a:latin typeface="Times New Roman" pitchFamily="18" charset="0"/>
                <a:cs typeface="Times New Roman" pitchFamily="18" charset="0"/>
              </a:defRPr>
            </a:lvl5pPr>
            <a:lvl6pPr marL="2514600" indent="-228600" defTabSz="947738" eaLnBrk="0" fontAlgn="base" hangingPunct="0">
              <a:spcBef>
                <a:spcPct val="0"/>
              </a:spcBef>
              <a:spcAft>
                <a:spcPct val="0"/>
              </a:spcAft>
              <a:defRPr b="1">
                <a:solidFill>
                  <a:schemeClr val="tx1"/>
                </a:solidFill>
                <a:latin typeface="Times New Roman" pitchFamily="18" charset="0"/>
                <a:cs typeface="Times New Roman" pitchFamily="18" charset="0"/>
              </a:defRPr>
            </a:lvl6pPr>
            <a:lvl7pPr marL="2971800" indent="-228600" defTabSz="947738" eaLnBrk="0" fontAlgn="base" hangingPunct="0">
              <a:spcBef>
                <a:spcPct val="0"/>
              </a:spcBef>
              <a:spcAft>
                <a:spcPct val="0"/>
              </a:spcAft>
              <a:defRPr b="1">
                <a:solidFill>
                  <a:schemeClr val="tx1"/>
                </a:solidFill>
                <a:latin typeface="Times New Roman" pitchFamily="18" charset="0"/>
                <a:cs typeface="Times New Roman" pitchFamily="18" charset="0"/>
              </a:defRPr>
            </a:lvl7pPr>
            <a:lvl8pPr marL="3429000" indent="-228600" defTabSz="947738" eaLnBrk="0" fontAlgn="base" hangingPunct="0">
              <a:spcBef>
                <a:spcPct val="0"/>
              </a:spcBef>
              <a:spcAft>
                <a:spcPct val="0"/>
              </a:spcAft>
              <a:defRPr b="1">
                <a:solidFill>
                  <a:schemeClr val="tx1"/>
                </a:solidFill>
                <a:latin typeface="Times New Roman" pitchFamily="18" charset="0"/>
                <a:cs typeface="Times New Roman" pitchFamily="18" charset="0"/>
              </a:defRPr>
            </a:lvl8pPr>
            <a:lvl9pPr marL="3886200" indent="-228600" defTabSz="947738" eaLnBrk="0" fontAlgn="base" hangingPunct="0">
              <a:spcBef>
                <a:spcPct val="0"/>
              </a:spcBef>
              <a:spcAft>
                <a:spcPct val="0"/>
              </a:spcAft>
              <a:defRPr b="1">
                <a:solidFill>
                  <a:schemeClr val="tx1"/>
                </a:solidFill>
                <a:latin typeface="Times New Roman" pitchFamily="18" charset="0"/>
                <a:cs typeface="Times New Roman" pitchFamily="18" charset="0"/>
              </a:defRPr>
            </a:lvl9pPr>
          </a:lstStyle>
          <a:p>
            <a:pPr eaLnBrk="1" hangingPunct="1"/>
            <a:fld id="{C4D35FB5-319D-49AC-8C30-2E1D4546D9BA}" type="slidenum">
              <a:rPr lang="fr-FR" altLang="fr-FR" smtClean="0"/>
              <a:pPr eaLnBrk="1" hangingPunct="1"/>
              <a:t>17</a:t>
            </a:fld>
            <a:endParaRPr lang="fr-FR" altLang="fr-FR" dirty="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algn="just" eaLnBrk="1" hangingPunct="1"/>
            <a:r>
              <a:rPr lang="en-GB" altLang="fr-FR" dirty="0" smtClean="0">
                <a:latin typeface="Times New Roman" pitchFamily="18" charset="0"/>
                <a:cs typeface="Times New Roman" pitchFamily="18" charset="0"/>
              </a:rPr>
              <a:t>During our study of marks, </a:t>
            </a:r>
            <a:r>
              <a:rPr lang="fr-FR" altLang="fr-FR" dirty="0" smtClean="0">
                <a:latin typeface="Times New Roman" pitchFamily="18" charset="0"/>
                <a:cs typeface="Times New Roman" pitchFamily="18" charset="0"/>
              </a:rPr>
              <a:t>consideration of certain trace </a:t>
            </a:r>
            <a:r>
              <a:rPr lang="fr-FR" altLang="fr-FR" dirty="0" err="1" smtClean="0">
                <a:latin typeface="Times New Roman" pitchFamily="18" charset="0"/>
                <a:cs typeface="Times New Roman" pitchFamily="18" charset="0"/>
              </a:rPr>
              <a:t>walls</a:t>
            </a:r>
            <a:r>
              <a:rPr lang="fr-FR" altLang="fr-FR" dirty="0" smtClean="0">
                <a:latin typeface="Times New Roman" pitchFamily="18" charset="0"/>
                <a:cs typeface="Times New Roman" pitchFamily="18" charset="0"/>
              </a:rPr>
              <a:t> </a:t>
            </a:r>
            <a:r>
              <a:rPr lang="en-GB" altLang="fr-FR" dirty="0" smtClean="0">
                <a:latin typeface="Times New Roman" pitchFamily="18" charset="0"/>
                <a:cs typeface="Times New Roman" pitchFamily="18" charset="0"/>
              </a:rPr>
              <a:t>has revealed the principle of this method based on the progressive cutting of several steps along the height of the working face, steps interest is to work with a free surface to cut</a:t>
            </a:r>
            <a:endParaRPr lang="fr-FR" altLang="fr-FR" dirty="0" smtClean="0">
              <a:latin typeface="Times New Roman" pitchFamily="18" charset="0"/>
              <a:cs typeface="Times New Roman" pitchFamily="18" charset="0"/>
            </a:endParaRPr>
          </a:p>
          <a:p>
            <a:pPr eaLnBrk="1" hangingPunct="1"/>
            <a:endParaRPr lang="fr-FR" altLang="fr-FR" dirty="0" smtClean="0">
              <a:latin typeface="Times New Roman" pitchFamily="18" charset="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defTabSz="947738" eaLnBrk="0" hangingPunct="0">
              <a:defRPr b="1">
                <a:solidFill>
                  <a:schemeClr val="tx1"/>
                </a:solidFill>
                <a:latin typeface="Times New Roman" pitchFamily="18" charset="0"/>
                <a:cs typeface="Times New Roman" pitchFamily="18" charset="0"/>
              </a:defRPr>
            </a:lvl1pPr>
            <a:lvl2pPr marL="742950" indent="-285750" defTabSz="947738" eaLnBrk="0" hangingPunct="0">
              <a:defRPr b="1">
                <a:solidFill>
                  <a:schemeClr val="tx1"/>
                </a:solidFill>
                <a:latin typeface="Times New Roman" pitchFamily="18" charset="0"/>
                <a:cs typeface="Times New Roman" pitchFamily="18" charset="0"/>
              </a:defRPr>
            </a:lvl2pPr>
            <a:lvl3pPr marL="1143000" indent="-228600" defTabSz="947738" eaLnBrk="0" hangingPunct="0">
              <a:defRPr b="1">
                <a:solidFill>
                  <a:schemeClr val="tx1"/>
                </a:solidFill>
                <a:latin typeface="Times New Roman" pitchFamily="18" charset="0"/>
                <a:cs typeface="Times New Roman" pitchFamily="18" charset="0"/>
              </a:defRPr>
            </a:lvl3pPr>
            <a:lvl4pPr marL="1600200" indent="-228600" defTabSz="947738" eaLnBrk="0" hangingPunct="0">
              <a:defRPr b="1">
                <a:solidFill>
                  <a:schemeClr val="tx1"/>
                </a:solidFill>
                <a:latin typeface="Times New Roman" pitchFamily="18" charset="0"/>
                <a:cs typeface="Times New Roman" pitchFamily="18" charset="0"/>
              </a:defRPr>
            </a:lvl4pPr>
            <a:lvl5pPr marL="2057400" indent="-228600" defTabSz="947738" eaLnBrk="0" hangingPunct="0">
              <a:defRPr b="1">
                <a:solidFill>
                  <a:schemeClr val="tx1"/>
                </a:solidFill>
                <a:latin typeface="Times New Roman" pitchFamily="18" charset="0"/>
                <a:cs typeface="Times New Roman" pitchFamily="18" charset="0"/>
              </a:defRPr>
            </a:lvl5pPr>
            <a:lvl6pPr marL="2514600" indent="-228600" defTabSz="947738" eaLnBrk="0" fontAlgn="base" hangingPunct="0">
              <a:spcBef>
                <a:spcPct val="0"/>
              </a:spcBef>
              <a:spcAft>
                <a:spcPct val="0"/>
              </a:spcAft>
              <a:defRPr b="1">
                <a:solidFill>
                  <a:schemeClr val="tx1"/>
                </a:solidFill>
                <a:latin typeface="Times New Roman" pitchFamily="18" charset="0"/>
                <a:cs typeface="Times New Roman" pitchFamily="18" charset="0"/>
              </a:defRPr>
            </a:lvl6pPr>
            <a:lvl7pPr marL="2971800" indent="-228600" defTabSz="947738" eaLnBrk="0" fontAlgn="base" hangingPunct="0">
              <a:spcBef>
                <a:spcPct val="0"/>
              </a:spcBef>
              <a:spcAft>
                <a:spcPct val="0"/>
              </a:spcAft>
              <a:defRPr b="1">
                <a:solidFill>
                  <a:schemeClr val="tx1"/>
                </a:solidFill>
                <a:latin typeface="Times New Roman" pitchFamily="18" charset="0"/>
                <a:cs typeface="Times New Roman" pitchFamily="18" charset="0"/>
              </a:defRPr>
            </a:lvl7pPr>
            <a:lvl8pPr marL="3429000" indent="-228600" defTabSz="947738" eaLnBrk="0" fontAlgn="base" hangingPunct="0">
              <a:spcBef>
                <a:spcPct val="0"/>
              </a:spcBef>
              <a:spcAft>
                <a:spcPct val="0"/>
              </a:spcAft>
              <a:defRPr b="1">
                <a:solidFill>
                  <a:schemeClr val="tx1"/>
                </a:solidFill>
                <a:latin typeface="Times New Roman" pitchFamily="18" charset="0"/>
                <a:cs typeface="Times New Roman" pitchFamily="18" charset="0"/>
              </a:defRPr>
            </a:lvl8pPr>
            <a:lvl9pPr marL="3886200" indent="-228600" defTabSz="947738" eaLnBrk="0" fontAlgn="base" hangingPunct="0">
              <a:spcBef>
                <a:spcPct val="0"/>
              </a:spcBef>
              <a:spcAft>
                <a:spcPct val="0"/>
              </a:spcAft>
              <a:defRPr b="1">
                <a:solidFill>
                  <a:schemeClr val="tx1"/>
                </a:solidFill>
                <a:latin typeface="Times New Roman" pitchFamily="18" charset="0"/>
                <a:cs typeface="Times New Roman" pitchFamily="18" charset="0"/>
              </a:defRPr>
            </a:lvl9pPr>
          </a:lstStyle>
          <a:p>
            <a:pPr eaLnBrk="1" hangingPunct="1"/>
            <a:fld id="{EEA1F780-1D4B-478E-930E-AAC95AA77E67}" type="slidenum">
              <a:rPr lang="fr-FR" smtClean="0"/>
              <a:pPr eaLnBrk="1" hangingPunct="1"/>
              <a:t>18</a:t>
            </a:fld>
            <a:endParaRPr lang="fr-FR"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fr-F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47738" eaLnBrk="0" hangingPunct="0">
              <a:defRPr b="1">
                <a:solidFill>
                  <a:schemeClr val="tx1"/>
                </a:solidFill>
                <a:latin typeface="Times New Roman" pitchFamily="18" charset="0"/>
                <a:cs typeface="Times New Roman" pitchFamily="18" charset="0"/>
              </a:defRPr>
            </a:lvl1pPr>
            <a:lvl2pPr marL="742950" indent="-285750" defTabSz="947738" eaLnBrk="0" hangingPunct="0">
              <a:defRPr b="1">
                <a:solidFill>
                  <a:schemeClr val="tx1"/>
                </a:solidFill>
                <a:latin typeface="Times New Roman" pitchFamily="18" charset="0"/>
                <a:cs typeface="Times New Roman" pitchFamily="18" charset="0"/>
              </a:defRPr>
            </a:lvl2pPr>
            <a:lvl3pPr marL="1143000" indent="-228600" defTabSz="947738" eaLnBrk="0" hangingPunct="0">
              <a:defRPr b="1">
                <a:solidFill>
                  <a:schemeClr val="tx1"/>
                </a:solidFill>
                <a:latin typeface="Times New Roman" pitchFamily="18" charset="0"/>
                <a:cs typeface="Times New Roman" pitchFamily="18" charset="0"/>
              </a:defRPr>
            </a:lvl3pPr>
            <a:lvl4pPr marL="1600200" indent="-228600" defTabSz="947738" eaLnBrk="0" hangingPunct="0">
              <a:defRPr b="1">
                <a:solidFill>
                  <a:schemeClr val="tx1"/>
                </a:solidFill>
                <a:latin typeface="Times New Roman" pitchFamily="18" charset="0"/>
                <a:cs typeface="Times New Roman" pitchFamily="18" charset="0"/>
              </a:defRPr>
            </a:lvl4pPr>
            <a:lvl5pPr marL="2057400" indent="-228600" defTabSz="947738" eaLnBrk="0" hangingPunct="0">
              <a:defRPr b="1">
                <a:solidFill>
                  <a:schemeClr val="tx1"/>
                </a:solidFill>
                <a:latin typeface="Times New Roman" pitchFamily="18" charset="0"/>
                <a:cs typeface="Times New Roman" pitchFamily="18" charset="0"/>
              </a:defRPr>
            </a:lvl5pPr>
            <a:lvl6pPr marL="2514600" indent="-228600" defTabSz="947738" eaLnBrk="0" fontAlgn="base" hangingPunct="0">
              <a:spcBef>
                <a:spcPct val="0"/>
              </a:spcBef>
              <a:spcAft>
                <a:spcPct val="0"/>
              </a:spcAft>
              <a:defRPr b="1">
                <a:solidFill>
                  <a:schemeClr val="tx1"/>
                </a:solidFill>
                <a:latin typeface="Times New Roman" pitchFamily="18" charset="0"/>
                <a:cs typeface="Times New Roman" pitchFamily="18" charset="0"/>
              </a:defRPr>
            </a:lvl6pPr>
            <a:lvl7pPr marL="2971800" indent="-228600" defTabSz="947738" eaLnBrk="0" fontAlgn="base" hangingPunct="0">
              <a:spcBef>
                <a:spcPct val="0"/>
              </a:spcBef>
              <a:spcAft>
                <a:spcPct val="0"/>
              </a:spcAft>
              <a:defRPr b="1">
                <a:solidFill>
                  <a:schemeClr val="tx1"/>
                </a:solidFill>
                <a:latin typeface="Times New Roman" pitchFamily="18" charset="0"/>
                <a:cs typeface="Times New Roman" pitchFamily="18" charset="0"/>
              </a:defRPr>
            </a:lvl7pPr>
            <a:lvl8pPr marL="3429000" indent="-228600" defTabSz="947738" eaLnBrk="0" fontAlgn="base" hangingPunct="0">
              <a:spcBef>
                <a:spcPct val="0"/>
              </a:spcBef>
              <a:spcAft>
                <a:spcPct val="0"/>
              </a:spcAft>
              <a:defRPr b="1">
                <a:solidFill>
                  <a:schemeClr val="tx1"/>
                </a:solidFill>
                <a:latin typeface="Times New Roman" pitchFamily="18" charset="0"/>
                <a:cs typeface="Times New Roman" pitchFamily="18" charset="0"/>
              </a:defRPr>
            </a:lvl8pPr>
            <a:lvl9pPr marL="3886200" indent="-228600" defTabSz="947738" eaLnBrk="0" fontAlgn="base" hangingPunct="0">
              <a:spcBef>
                <a:spcPct val="0"/>
              </a:spcBef>
              <a:spcAft>
                <a:spcPct val="0"/>
              </a:spcAft>
              <a:defRPr b="1">
                <a:solidFill>
                  <a:schemeClr val="tx1"/>
                </a:solidFill>
                <a:latin typeface="Times New Roman" pitchFamily="18" charset="0"/>
                <a:cs typeface="Times New Roman" pitchFamily="18" charset="0"/>
              </a:defRPr>
            </a:lvl9pPr>
          </a:lstStyle>
          <a:p>
            <a:pPr eaLnBrk="1" hangingPunct="1"/>
            <a:fld id="{255CE972-C6C0-4DFC-ACC1-86ED78B74CA9}" type="slidenum">
              <a:rPr lang="fr-FR" smtClean="0"/>
              <a:pPr eaLnBrk="1" hangingPunct="1"/>
              <a:t>20</a:t>
            </a:fld>
            <a:endParaRPr lang="fr-FR" dirty="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fr-F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defTabSz="947738" eaLnBrk="0" hangingPunct="0">
              <a:defRPr b="1">
                <a:solidFill>
                  <a:schemeClr val="tx1"/>
                </a:solidFill>
                <a:latin typeface="Times New Roman" pitchFamily="18" charset="0"/>
                <a:cs typeface="Times New Roman" pitchFamily="18" charset="0"/>
              </a:defRPr>
            </a:lvl1pPr>
            <a:lvl2pPr marL="742950" indent="-285750" defTabSz="947738" eaLnBrk="0" hangingPunct="0">
              <a:defRPr b="1">
                <a:solidFill>
                  <a:schemeClr val="tx1"/>
                </a:solidFill>
                <a:latin typeface="Times New Roman" pitchFamily="18" charset="0"/>
                <a:cs typeface="Times New Roman" pitchFamily="18" charset="0"/>
              </a:defRPr>
            </a:lvl2pPr>
            <a:lvl3pPr marL="1143000" indent="-228600" defTabSz="947738" eaLnBrk="0" hangingPunct="0">
              <a:defRPr b="1">
                <a:solidFill>
                  <a:schemeClr val="tx1"/>
                </a:solidFill>
                <a:latin typeface="Times New Roman" pitchFamily="18" charset="0"/>
                <a:cs typeface="Times New Roman" pitchFamily="18" charset="0"/>
              </a:defRPr>
            </a:lvl3pPr>
            <a:lvl4pPr marL="1600200" indent="-228600" defTabSz="947738" eaLnBrk="0" hangingPunct="0">
              <a:defRPr b="1">
                <a:solidFill>
                  <a:schemeClr val="tx1"/>
                </a:solidFill>
                <a:latin typeface="Times New Roman" pitchFamily="18" charset="0"/>
                <a:cs typeface="Times New Roman" pitchFamily="18" charset="0"/>
              </a:defRPr>
            </a:lvl4pPr>
            <a:lvl5pPr marL="2057400" indent="-228600" defTabSz="947738" eaLnBrk="0" hangingPunct="0">
              <a:defRPr b="1">
                <a:solidFill>
                  <a:schemeClr val="tx1"/>
                </a:solidFill>
                <a:latin typeface="Times New Roman" pitchFamily="18" charset="0"/>
                <a:cs typeface="Times New Roman" pitchFamily="18" charset="0"/>
              </a:defRPr>
            </a:lvl5pPr>
            <a:lvl6pPr marL="2514600" indent="-228600" defTabSz="947738" eaLnBrk="0" fontAlgn="base" hangingPunct="0">
              <a:spcBef>
                <a:spcPct val="0"/>
              </a:spcBef>
              <a:spcAft>
                <a:spcPct val="0"/>
              </a:spcAft>
              <a:defRPr b="1">
                <a:solidFill>
                  <a:schemeClr val="tx1"/>
                </a:solidFill>
                <a:latin typeface="Times New Roman" pitchFamily="18" charset="0"/>
                <a:cs typeface="Times New Roman" pitchFamily="18" charset="0"/>
              </a:defRPr>
            </a:lvl6pPr>
            <a:lvl7pPr marL="2971800" indent="-228600" defTabSz="947738" eaLnBrk="0" fontAlgn="base" hangingPunct="0">
              <a:spcBef>
                <a:spcPct val="0"/>
              </a:spcBef>
              <a:spcAft>
                <a:spcPct val="0"/>
              </a:spcAft>
              <a:defRPr b="1">
                <a:solidFill>
                  <a:schemeClr val="tx1"/>
                </a:solidFill>
                <a:latin typeface="Times New Roman" pitchFamily="18" charset="0"/>
                <a:cs typeface="Times New Roman" pitchFamily="18" charset="0"/>
              </a:defRPr>
            </a:lvl7pPr>
            <a:lvl8pPr marL="3429000" indent="-228600" defTabSz="947738" eaLnBrk="0" fontAlgn="base" hangingPunct="0">
              <a:spcBef>
                <a:spcPct val="0"/>
              </a:spcBef>
              <a:spcAft>
                <a:spcPct val="0"/>
              </a:spcAft>
              <a:defRPr b="1">
                <a:solidFill>
                  <a:schemeClr val="tx1"/>
                </a:solidFill>
                <a:latin typeface="Times New Roman" pitchFamily="18" charset="0"/>
                <a:cs typeface="Times New Roman" pitchFamily="18" charset="0"/>
              </a:defRPr>
            </a:lvl8pPr>
            <a:lvl9pPr marL="3886200" indent="-228600" defTabSz="947738" eaLnBrk="0" fontAlgn="base" hangingPunct="0">
              <a:spcBef>
                <a:spcPct val="0"/>
              </a:spcBef>
              <a:spcAft>
                <a:spcPct val="0"/>
              </a:spcAft>
              <a:defRPr b="1">
                <a:solidFill>
                  <a:schemeClr val="tx1"/>
                </a:solidFill>
                <a:latin typeface="Times New Roman" pitchFamily="18" charset="0"/>
                <a:cs typeface="Times New Roman" pitchFamily="18" charset="0"/>
              </a:defRPr>
            </a:lvl9pPr>
          </a:lstStyle>
          <a:p>
            <a:pPr eaLnBrk="1" hangingPunct="1"/>
            <a:fld id="{E179F5A2-0ECB-42A3-8134-1FB4B1C0AAEA}" type="slidenum">
              <a:rPr lang="fr-FR" altLang="fr-FR" smtClean="0"/>
              <a:pPr eaLnBrk="1" hangingPunct="1"/>
              <a:t>21</a:t>
            </a:fld>
            <a:endParaRPr lang="fr-FR" altLang="fr-FR" dirty="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r>
              <a:rPr lang="fr-FR" altLang="fr-FR" dirty="0" smtClean="0">
                <a:latin typeface="Times New Roman" pitchFamily="18" charset="0"/>
                <a:cs typeface="Times New Roman" pitchFamily="18" charset="0"/>
              </a:rPr>
              <a:t>At the end of the process over the entire height of working face the gallery has 20 cm more in length and shape of the working face is identical.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defTabSz="947738" eaLnBrk="0" hangingPunct="0">
              <a:defRPr b="1">
                <a:solidFill>
                  <a:schemeClr val="tx1"/>
                </a:solidFill>
                <a:latin typeface="Times New Roman" pitchFamily="18" charset="0"/>
                <a:cs typeface="Times New Roman" pitchFamily="18" charset="0"/>
              </a:defRPr>
            </a:lvl1pPr>
            <a:lvl2pPr marL="742950" indent="-285750" defTabSz="947738" eaLnBrk="0" hangingPunct="0">
              <a:defRPr b="1">
                <a:solidFill>
                  <a:schemeClr val="tx1"/>
                </a:solidFill>
                <a:latin typeface="Times New Roman" pitchFamily="18" charset="0"/>
                <a:cs typeface="Times New Roman" pitchFamily="18" charset="0"/>
              </a:defRPr>
            </a:lvl2pPr>
            <a:lvl3pPr marL="1143000" indent="-228600" defTabSz="947738" eaLnBrk="0" hangingPunct="0">
              <a:defRPr b="1">
                <a:solidFill>
                  <a:schemeClr val="tx1"/>
                </a:solidFill>
                <a:latin typeface="Times New Roman" pitchFamily="18" charset="0"/>
                <a:cs typeface="Times New Roman" pitchFamily="18" charset="0"/>
              </a:defRPr>
            </a:lvl3pPr>
            <a:lvl4pPr marL="1600200" indent="-228600" defTabSz="947738" eaLnBrk="0" hangingPunct="0">
              <a:defRPr b="1">
                <a:solidFill>
                  <a:schemeClr val="tx1"/>
                </a:solidFill>
                <a:latin typeface="Times New Roman" pitchFamily="18" charset="0"/>
                <a:cs typeface="Times New Roman" pitchFamily="18" charset="0"/>
              </a:defRPr>
            </a:lvl4pPr>
            <a:lvl5pPr marL="2057400" indent="-228600" defTabSz="947738" eaLnBrk="0" hangingPunct="0">
              <a:defRPr b="1">
                <a:solidFill>
                  <a:schemeClr val="tx1"/>
                </a:solidFill>
                <a:latin typeface="Times New Roman" pitchFamily="18" charset="0"/>
                <a:cs typeface="Times New Roman" pitchFamily="18" charset="0"/>
              </a:defRPr>
            </a:lvl5pPr>
            <a:lvl6pPr marL="2514600" indent="-228600" defTabSz="947738" eaLnBrk="0" fontAlgn="base" hangingPunct="0">
              <a:spcBef>
                <a:spcPct val="0"/>
              </a:spcBef>
              <a:spcAft>
                <a:spcPct val="0"/>
              </a:spcAft>
              <a:defRPr b="1">
                <a:solidFill>
                  <a:schemeClr val="tx1"/>
                </a:solidFill>
                <a:latin typeface="Times New Roman" pitchFamily="18" charset="0"/>
                <a:cs typeface="Times New Roman" pitchFamily="18" charset="0"/>
              </a:defRPr>
            </a:lvl6pPr>
            <a:lvl7pPr marL="2971800" indent="-228600" defTabSz="947738" eaLnBrk="0" fontAlgn="base" hangingPunct="0">
              <a:spcBef>
                <a:spcPct val="0"/>
              </a:spcBef>
              <a:spcAft>
                <a:spcPct val="0"/>
              </a:spcAft>
              <a:defRPr b="1">
                <a:solidFill>
                  <a:schemeClr val="tx1"/>
                </a:solidFill>
                <a:latin typeface="Times New Roman" pitchFamily="18" charset="0"/>
                <a:cs typeface="Times New Roman" pitchFamily="18" charset="0"/>
              </a:defRPr>
            </a:lvl7pPr>
            <a:lvl8pPr marL="3429000" indent="-228600" defTabSz="947738" eaLnBrk="0" fontAlgn="base" hangingPunct="0">
              <a:spcBef>
                <a:spcPct val="0"/>
              </a:spcBef>
              <a:spcAft>
                <a:spcPct val="0"/>
              </a:spcAft>
              <a:defRPr b="1">
                <a:solidFill>
                  <a:schemeClr val="tx1"/>
                </a:solidFill>
                <a:latin typeface="Times New Roman" pitchFamily="18" charset="0"/>
                <a:cs typeface="Times New Roman" pitchFamily="18" charset="0"/>
              </a:defRPr>
            </a:lvl8pPr>
            <a:lvl9pPr marL="3886200" indent="-228600" defTabSz="947738" eaLnBrk="0" fontAlgn="base" hangingPunct="0">
              <a:spcBef>
                <a:spcPct val="0"/>
              </a:spcBef>
              <a:spcAft>
                <a:spcPct val="0"/>
              </a:spcAft>
              <a:defRPr b="1">
                <a:solidFill>
                  <a:schemeClr val="tx1"/>
                </a:solidFill>
                <a:latin typeface="Times New Roman" pitchFamily="18" charset="0"/>
                <a:cs typeface="Times New Roman" pitchFamily="18" charset="0"/>
              </a:defRPr>
            </a:lvl9pPr>
          </a:lstStyle>
          <a:p>
            <a:pPr eaLnBrk="1" hangingPunct="1"/>
            <a:fld id="{E0C4548B-240F-4F77-A242-253F963B7B97}" type="slidenum">
              <a:rPr lang="fr-FR" smtClean="0"/>
              <a:pPr eaLnBrk="1" hangingPunct="1"/>
              <a:t>23</a:t>
            </a:fld>
            <a:endParaRPr lang="fr-FR" dirty="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fr-F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defTabSz="947738" eaLnBrk="0" hangingPunct="0">
              <a:defRPr b="1">
                <a:solidFill>
                  <a:schemeClr val="tx1"/>
                </a:solidFill>
                <a:latin typeface="Times New Roman" pitchFamily="18" charset="0"/>
                <a:cs typeface="Times New Roman" pitchFamily="18" charset="0"/>
              </a:defRPr>
            </a:lvl1pPr>
            <a:lvl2pPr marL="742950" indent="-285750" defTabSz="947738" eaLnBrk="0" hangingPunct="0">
              <a:defRPr b="1">
                <a:solidFill>
                  <a:schemeClr val="tx1"/>
                </a:solidFill>
                <a:latin typeface="Times New Roman" pitchFamily="18" charset="0"/>
                <a:cs typeface="Times New Roman" pitchFamily="18" charset="0"/>
              </a:defRPr>
            </a:lvl2pPr>
            <a:lvl3pPr marL="1143000" indent="-228600" defTabSz="947738" eaLnBrk="0" hangingPunct="0">
              <a:defRPr b="1">
                <a:solidFill>
                  <a:schemeClr val="tx1"/>
                </a:solidFill>
                <a:latin typeface="Times New Roman" pitchFamily="18" charset="0"/>
                <a:cs typeface="Times New Roman" pitchFamily="18" charset="0"/>
              </a:defRPr>
            </a:lvl3pPr>
            <a:lvl4pPr marL="1600200" indent="-228600" defTabSz="947738" eaLnBrk="0" hangingPunct="0">
              <a:defRPr b="1">
                <a:solidFill>
                  <a:schemeClr val="tx1"/>
                </a:solidFill>
                <a:latin typeface="Times New Roman" pitchFamily="18" charset="0"/>
                <a:cs typeface="Times New Roman" pitchFamily="18" charset="0"/>
              </a:defRPr>
            </a:lvl4pPr>
            <a:lvl5pPr marL="2057400" indent="-228600" defTabSz="947738" eaLnBrk="0" hangingPunct="0">
              <a:defRPr b="1">
                <a:solidFill>
                  <a:schemeClr val="tx1"/>
                </a:solidFill>
                <a:latin typeface="Times New Roman" pitchFamily="18" charset="0"/>
                <a:cs typeface="Times New Roman" pitchFamily="18" charset="0"/>
              </a:defRPr>
            </a:lvl5pPr>
            <a:lvl6pPr marL="2514600" indent="-228600" defTabSz="947738" eaLnBrk="0" fontAlgn="base" hangingPunct="0">
              <a:spcBef>
                <a:spcPct val="0"/>
              </a:spcBef>
              <a:spcAft>
                <a:spcPct val="0"/>
              </a:spcAft>
              <a:defRPr b="1">
                <a:solidFill>
                  <a:schemeClr val="tx1"/>
                </a:solidFill>
                <a:latin typeface="Times New Roman" pitchFamily="18" charset="0"/>
                <a:cs typeface="Times New Roman" pitchFamily="18" charset="0"/>
              </a:defRPr>
            </a:lvl6pPr>
            <a:lvl7pPr marL="2971800" indent="-228600" defTabSz="947738" eaLnBrk="0" fontAlgn="base" hangingPunct="0">
              <a:spcBef>
                <a:spcPct val="0"/>
              </a:spcBef>
              <a:spcAft>
                <a:spcPct val="0"/>
              </a:spcAft>
              <a:defRPr b="1">
                <a:solidFill>
                  <a:schemeClr val="tx1"/>
                </a:solidFill>
                <a:latin typeface="Times New Roman" pitchFamily="18" charset="0"/>
                <a:cs typeface="Times New Roman" pitchFamily="18" charset="0"/>
              </a:defRPr>
            </a:lvl7pPr>
            <a:lvl8pPr marL="3429000" indent="-228600" defTabSz="947738" eaLnBrk="0" fontAlgn="base" hangingPunct="0">
              <a:spcBef>
                <a:spcPct val="0"/>
              </a:spcBef>
              <a:spcAft>
                <a:spcPct val="0"/>
              </a:spcAft>
              <a:defRPr b="1">
                <a:solidFill>
                  <a:schemeClr val="tx1"/>
                </a:solidFill>
                <a:latin typeface="Times New Roman" pitchFamily="18" charset="0"/>
                <a:cs typeface="Times New Roman" pitchFamily="18" charset="0"/>
              </a:defRPr>
            </a:lvl8pPr>
            <a:lvl9pPr marL="3886200" indent="-228600" defTabSz="947738" eaLnBrk="0" fontAlgn="base" hangingPunct="0">
              <a:spcBef>
                <a:spcPct val="0"/>
              </a:spcBef>
              <a:spcAft>
                <a:spcPct val="0"/>
              </a:spcAft>
              <a:defRPr b="1">
                <a:solidFill>
                  <a:schemeClr val="tx1"/>
                </a:solidFill>
                <a:latin typeface="Times New Roman" pitchFamily="18" charset="0"/>
                <a:cs typeface="Times New Roman" pitchFamily="18" charset="0"/>
              </a:defRPr>
            </a:lvl9pPr>
          </a:lstStyle>
          <a:p>
            <a:pPr eaLnBrk="1" hangingPunct="1"/>
            <a:fld id="{46524179-2339-4157-B434-EAADB76DCE37}" type="slidenum">
              <a:rPr lang="fr-FR" altLang="fr-FR" smtClean="0"/>
              <a:pPr eaLnBrk="1" hangingPunct="1"/>
              <a:t>25</a:t>
            </a:fld>
            <a:endParaRPr lang="fr-FR" altLang="fr-FR"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r>
              <a:rPr lang="fr-FR" altLang="fr-FR" sz="2000" b="1" dirty="0" smtClean="0">
                <a:latin typeface="Times New Roman" pitchFamily="18" charset="0"/>
                <a:cs typeface="Times New Roman" pitchFamily="18" charset="0"/>
              </a:rPr>
              <a:t>Different working faces across Europe illustrate this method , obviously The miner adapt the method to the nature of rock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defTabSz="947738" eaLnBrk="0" hangingPunct="0">
              <a:defRPr b="1">
                <a:solidFill>
                  <a:schemeClr val="tx1"/>
                </a:solidFill>
                <a:latin typeface="Times New Roman" pitchFamily="18" charset="0"/>
                <a:cs typeface="Times New Roman" pitchFamily="18" charset="0"/>
              </a:defRPr>
            </a:lvl1pPr>
            <a:lvl2pPr marL="742950" indent="-285750" defTabSz="947738" eaLnBrk="0" hangingPunct="0">
              <a:defRPr b="1">
                <a:solidFill>
                  <a:schemeClr val="tx1"/>
                </a:solidFill>
                <a:latin typeface="Times New Roman" pitchFamily="18" charset="0"/>
                <a:cs typeface="Times New Roman" pitchFamily="18" charset="0"/>
              </a:defRPr>
            </a:lvl2pPr>
            <a:lvl3pPr marL="1143000" indent="-228600" defTabSz="947738" eaLnBrk="0" hangingPunct="0">
              <a:defRPr b="1">
                <a:solidFill>
                  <a:schemeClr val="tx1"/>
                </a:solidFill>
                <a:latin typeface="Times New Roman" pitchFamily="18" charset="0"/>
                <a:cs typeface="Times New Roman" pitchFamily="18" charset="0"/>
              </a:defRPr>
            </a:lvl3pPr>
            <a:lvl4pPr marL="1600200" indent="-228600" defTabSz="947738" eaLnBrk="0" hangingPunct="0">
              <a:defRPr b="1">
                <a:solidFill>
                  <a:schemeClr val="tx1"/>
                </a:solidFill>
                <a:latin typeface="Times New Roman" pitchFamily="18" charset="0"/>
                <a:cs typeface="Times New Roman" pitchFamily="18" charset="0"/>
              </a:defRPr>
            </a:lvl4pPr>
            <a:lvl5pPr marL="2057400" indent="-228600" defTabSz="947738" eaLnBrk="0" hangingPunct="0">
              <a:defRPr b="1">
                <a:solidFill>
                  <a:schemeClr val="tx1"/>
                </a:solidFill>
                <a:latin typeface="Times New Roman" pitchFamily="18" charset="0"/>
                <a:cs typeface="Times New Roman" pitchFamily="18" charset="0"/>
              </a:defRPr>
            </a:lvl5pPr>
            <a:lvl6pPr marL="2514600" indent="-228600" defTabSz="947738" eaLnBrk="0" fontAlgn="base" hangingPunct="0">
              <a:spcBef>
                <a:spcPct val="0"/>
              </a:spcBef>
              <a:spcAft>
                <a:spcPct val="0"/>
              </a:spcAft>
              <a:defRPr b="1">
                <a:solidFill>
                  <a:schemeClr val="tx1"/>
                </a:solidFill>
                <a:latin typeface="Times New Roman" pitchFamily="18" charset="0"/>
                <a:cs typeface="Times New Roman" pitchFamily="18" charset="0"/>
              </a:defRPr>
            </a:lvl6pPr>
            <a:lvl7pPr marL="2971800" indent="-228600" defTabSz="947738" eaLnBrk="0" fontAlgn="base" hangingPunct="0">
              <a:spcBef>
                <a:spcPct val="0"/>
              </a:spcBef>
              <a:spcAft>
                <a:spcPct val="0"/>
              </a:spcAft>
              <a:defRPr b="1">
                <a:solidFill>
                  <a:schemeClr val="tx1"/>
                </a:solidFill>
                <a:latin typeface="Times New Roman" pitchFamily="18" charset="0"/>
                <a:cs typeface="Times New Roman" pitchFamily="18" charset="0"/>
              </a:defRPr>
            </a:lvl7pPr>
            <a:lvl8pPr marL="3429000" indent="-228600" defTabSz="947738" eaLnBrk="0" fontAlgn="base" hangingPunct="0">
              <a:spcBef>
                <a:spcPct val="0"/>
              </a:spcBef>
              <a:spcAft>
                <a:spcPct val="0"/>
              </a:spcAft>
              <a:defRPr b="1">
                <a:solidFill>
                  <a:schemeClr val="tx1"/>
                </a:solidFill>
                <a:latin typeface="Times New Roman" pitchFamily="18" charset="0"/>
                <a:cs typeface="Times New Roman" pitchFamily="18" charset="0"/>
              </a:defRPr>
            </a:lvl8pPr>
            <a:lvl9pPr marL="3886200" indent="-228600" defTabSz="947738" eaLnBrk="0" fontAlgn="base" hangingPunct="0">
              <a:spcBef>
                <a:spcPct val="0"/>
              </a:spcBef>
              <a:spcAft>
                <a:spcPct val="0"/>
              </a:spcAft>
              <a:defRPr b="1">
                <a:solidFill>
                  <a:schemeClr val="tx1"/>
                </a:solidFill>
                <a:latin typeface="Times New Roman" pitchFamily="18" charset="0"/>
                <a:cs typeface="Times New Roman" pitchFamily="18" charset="0"/>
              </a:defRPr>
            </a:lvl9pPr>
          </a:lstStyle>
          <a:p>
            <a:pPr eaLnBrk="1" hangingPunct="1"/>
            <a:fld id="{49242563-A5C5-4B43-B1B1-4E14856C6C8C}" type="slidenum">
              <a:rPr lang="fr-FR" altLang="fr-FR" smtClean="0"/>
              <a:pPr eaLnBrk="1" hangingPunct="1"/>
              <a:t>31</a:t>
            </a:fld>
            <a:endParaRPr lang="fr-FR" altLang="fr-FR"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algn="just" eaLnBrk="1" hangingPunct="1"/>
            <a:r>
              <a:rPr lang="en-GB" altLang="fr-FR" dirty="0" smtClean="0">
                <a:latin typeface="Times New Roman" pitchFamily="18" charset="0"/>
                <a:cs typeface="Times New Roman" pitchFamily="18" charset="0"/>
              </a:rPr>
              <a:t>These data were compared to the precedent event recognize as the first use of gunpowder in mines of Banska Stiavnica (Schemnitz) actually in Slovakia (known as the invention of Caspar Weindel)</a:t>
            </a:r>
            <a:endParaRPr lang="fr-FR" altLang="fr-FR" dirty="0" smtClean="0">
              <a:latin typeface="Times New Roman" pitchFamily="18" charset="0"/>
              <a:cs typeface="Times New Roman" pitchFamily="18" charset="0"/>
            </a:endParaRPr>
          </a:p>
          <a:p>
            <a:pPr eaLnBrk="1" hangingPunct="1"/>
            <a:endParaRPr lang="fr-FR" altLang="fr-FR" dirty="0" smtClean="0">
              <a:latin typeface="Times New Roman" pitchFamily="18" charset="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89C7257-9D1D-D042-BC85-A69238019FB7}" type="datetimeFigureOut">
              <a:rPr lang="fr-FR" smtClean="0"/>
              <a:t>05/06/2017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161A1C-202D-EF44-AE31-C1392E0FADB8}" type="slidenum">
              <a:rPr lang="fr-FR" smtClean="0"/>
              <a:t>‹#›</a:t>
            </a:fld>
            <a:endParaRPr lang="fr-FR"/>
          </a:p>
        </p:txBody>
      </p:sp>
    </p:spTree>
    <p:extLst>
      <p:ext uri="{BB962C8B-B14F-4D97-AF65-F5344CB8AC3E}">
        <p14:creationId xmlns:p14="http://schemas.microsoft.com/office/powerpoint/2010/main" val="3431179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89C7257-9D1D-D042-BC85-A69238019FB7}" type="datetimeFigureOut">
              <a:rPr lang="fr-FR" smtClean="0"/>
              <a:t>05/06/2017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161A1C-202D-EF44-AE31-C1392E0FADB8}" type="slidenum">
              <a:rPr lang="fr-FR" smtClean="0"/>
              <a:t>‹#›</a:t>
            </a:fld>
            <a:endParaRPr lang="fr-FR"/>
          </a:p>
        </p:txBody>
      </p:sp>
    </p:spTree>
    <p:extLst>
      <p:ext uri="{BB962C8B-B14F-4D97-AF65-F5344CB8AC3E}">
        <p14:creationId xmlns:p14="http://schemas.microsoft.com/office/powerpoint/2010/main" val="21910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89C7257-9D1D-D042-BC85-A69238019FB7}" type="datetimeFigureOut">
              <a:rPr lang="fr-FR" smtClean="0"/>
              <a:t>05/06/2017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161A1C-202D-EF44-AE31-C1392E0FADB8}" type="slidenum">
              <a:rPr lang="fr-FR" smtClean="0"/>
              <a:t>‹#›</a:t>
            </a:fld>
            <a:endParaRPr lang="fr-FR"/>
          </a:p>
        </p:txBody>
      </p:sp>
    </p:spTree>
    <p:extLst>
      <p:ext uri="{BB962C8B-B14F-4D97-AF65-F5344CB8AC3E}">
        <p14:creationId xmlns:p14="http://schemas.microsoft.com/office/powerpoint/2010/main" val="206078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89C7257-9D1D-D042-BC85-A69238019FB7}" type="datetimeFigureOut">
              <a:rPr lang="fr-FR" smtClean="0"/>
              <a:t>05/06/2017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161A1C-202D-EF44-AE31-C1392E0FADB8}" type="slidenum">
              <a:rPr lang="fr-FR" smtClean="0"/>
              <a:t>‹#›</a:t>
            </a:fld>
            <a:endParaRPr lang="fr-FR"/>
          </a:p>
        </p:txBody>
      </p:sp>
    </p:spTree>
    <p:extLst>
      <p:ext uri="{BB962C8B-B14F-4D97-AF65-F5344CB8AC3E}">
        <p14:creationId xmlns:p14="http://schemas.microsoft.com/office/powerpoint/2010/main" val="504412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89C7257-9D1D-D042-BC85-A69238019FB7}" type="datetimeFigureOut">
              <a:rPr lang="fr-FR" smtClean="0"/>
              <a:t>05/06/2017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161A1C-202D-EF44-AE31-C1392E0FADB8}" type="slidenum">
              <a:rPr lang="fr-FR" smtClean="0"/>
              <a:t>‹#›</a:t>
            </a:fld>
            <a:endParaRPr lang="fr-FR"/>
          </a:p>
        </p:txBody>
      </p:sp>
    </p:spTree>
    <p:extLst>
      <p:ext uri="{BB962C8B-B14F-4D97-AF65-F5344CB8AC3E}">
        <p14:creationId xmlns:p14="http://schemas.microsoft.com/office/powerpoint/2010/main" val="2149189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89C7257-9D1D-D042-BC85-A69238019FB7}" type="datetimeFigureOut">
              <a:rPr lang="fr-FR" smtClean="0"/>
              <a:t>05/06/2017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161A1C-202D-EF44-AE31-C1392E0FADB8}" type="slidenum">
              <a:rPr lang="fr-FR" smtClean="0"/>
              <a:t>‹#›</a:t>
            </a:fld>
            <a:endParaRPr lang="fr-FR"/>
          </a:p>
        </p:txBody>
      </p:sp>
    </p:spTree>
    <p:extLst>
      <p:ext uri="{BB962C8B-B14F-4D97-AF65-F5344CB8AC3E}">
        <p14:creationId xmlns:p14="http://schemas.microsoft.com/office/powerpoint/2010/main" val="867729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89C7257-9D1D-D042-BC85-A69238019FB7}" type="datetimeFigureOut">
              <a:rPr lang="fr-FR" smtClean="0"/>
              <a:t>05/06/2017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1161A1C-202D-EF44-AE31-C1392E0FADB8}" type="slidenum">
              <a:rPr lang="fr-FR" smtClean="0"/>
              <a:t>‹#›</a:t>
            </a:fld>
            <a:endParaRPr lang="fr-FR"/>
          </a:p>
        </p:txBody>
      </p:sp>
    </p:spTree>
    <p:extLst>
      <p:ext uri="{BB962C8B-B14F-4D97-AF65-F5344CB8AC3E}">
        <p14:creationId xmlns:p14="http://schemas.microsoft.com/office/powerpoint/2010/main" val="2503191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189C7257-9D1D-D042-BC85-A69238019FB7}" type="datetimeFigureOut">
              <a:rPr lang="fr-FR" smtClean="0"/>
              <a:t>05/06/2017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1161A1C-202D-EF44-AE31-C1392E0FADB8}" type="slidenum">
              <a:rPr lang="fr-FR" smtClean="0"/>
              <a:t>‹#›</a:t>
            </a:fld>
            <a:endParaRPr lang="fr-FR"/>
          </a:p>
        </p:txBody>
      </p:sp>
    </p:spTree>
    <p:extLst>
      <p:ext uri="{BB962C8B-B14F-4D97-AF65-F5344CB8AC3E}">
        <p14:creationId xmlns:p14="http://schemas.microsoft.com/office/powerpoint/2010/main" val="991892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89C7257-9D1D-D042-BC85-A69238019FB7}" type="datetimeFigureOut">
              <a:rPr lang="fr-FR" smtClean="0"/>
              <a:t>05/06/2017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1161A1C-202D-EF44-AE31-C1392E0FADB8}" type="slidenum">
              <a:rPr lang="fr-FR" smtClean="0"/>
              <a:t>‹#›</a:t>
            </a:fld>
            <a:endParaRPr lang="fr-FR"/>
          </a:p>
        </p:txBody>
      </p:sp>
    </p:spTree>
    <p:extLst>
      <p:ext uri="{BB962C8B-B14F-4D97-AF65-F5344CB8AC3E}">
        <p14:creationId xmlns:p14="http://schemas.microsoft.com/office/powerpoint/2010/main" val="3530253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89C7257-9D1D-D042-BC85-A69238019FB7}" type="datetimeFigureOut">
              <a:rPr lang="fr-FR" smtClean="0"/>
              <a:t>05/06/2017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161A1C-202D-EF44-AE31-C1392E0FADB8}" type="slidenum">
              <a:rPr lang="fr-FR" smtClean="0"/>
              <a:t>‹#›</a:t>
            </a:fld>
            <a:endParaRPr lang="fr-FR"/>
          </a:p>
        </p:txBody>
      </p:sp>
    </p:spTree>
    <p:extLst>
      <p:ext uri="{BB962C8B-B14F-4D97-AF65-F5344CB8AC3E}">
        <p14:creationId xmlns:p14="http://schemas.microsoft.com/office/powerpoint/2010/main" val="100358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89C7257-9D1D-D042-BC85-A69238019FB7}" type="datetimeFigureOut">
              <a:rPr lang="fr-FR" smtClean="0"/>
              <a:t>05/06/2017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161A1C-202D-EF44-AE31-C1392E0FADB8}" type="slidenum">
              <a:rPr lang="fr-FR" smtClean="0"/>
              <a:t>‹#›</a:t>
            </a:fld>
            <a:endParaRPr lang="fr-FR"/>
          </a:p>
        </p:txBody>
      </p:sp>
    </p:spTree>
    <p:extLst>
      <p:ext uri="{BB962C8B-B14F-4D97-AF65-F5344CB8AC3E}">
        <p14:creationId xmlns:p14="http://schemas.microsoft.com/office/powerpoint/2010/main" val="41909796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9C7257-9D1D-D042-BC85-A69238019FB7}" type="datetimeFigureOut">
              <a:rPr lang="fr-FR" smtClean="0"/>
              <a:t>05/06/2017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61A1C-202D-EF44-AE31-C1392E0FADB8}" type="slidenum">
              <a:rPr lang="fr-FR" smtClean="0"/>
              <a:t>‹#›</a:t>
            </a:fld>
            <a:endParaRPr lang="fr-FR"/>
          </a:p>
        </p:txBody>
      </p:sp>
    </p:spTree>
    <p:extLst>
      <p:ext uri="{BB962C8B-B14F-4D97-AF65-F5344CB8AC3E}">
        <p14:creationId xmlns:p14="http://schemas.microsoft.com/office/powerpoint/2010/main" val="268969929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dirty="0" smtClean="0"/>
              <a:t>ALS FP 2017</a:t>
            </a:r>
            <a:endParaRPr lang="fr-FR" dirty="0"/>
          </a:p>
        </p:txBody>
      </p:sp>
      <p:pic>
        <p:nvPicPr>
          <p:cNvPr id="20482" name="Picture 2" descr="C:\Users\Francis\Documents\documents Le Thillot\plans et coupe St Ch chronologie\Fig.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452718"/>
            <a:ext cx="9144001" cy="358703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619672" y="738523"/>
            <a:ext cx="6768752" cy="369332"/>
          </a:xfrm>
          <a:prstGeom prst="rect">
            <a:avLst/>
          </a:prstGeom>
          <a:noFill/>
        </p:spPr>
        <p:txBody>
          <a:bodyPr wrap="square" rtlCol="0">
            <a:spAutoFit/>
          </a:bodyPr>
          <a:lstStyle/>
          <a:p>
            <a:r>
              <a:rPr lang="fr-FR" dirty="0" smtClean="0"/>
              <a:t>Exemple d’un réseau minier du Thillot exploité de 1560 à 1760 pour le cuivre  </a:t>
            </a:r>
            <a:endParaRPr lang="fr-FR" dirty="0"/>
          </a:p>
        </p:txBody>
      </p:sp>
      <p:sp>
        <p:nvSpPr>
          <p:cNvPr id="6" name="ZoneTexte 3"/>
          <p:cNvSpPr txBox="1">
            <a:spLocks noChangeArrowheads="1"/>
          </p:cNvSpPr>
          <p:nvPr/>
        </p:nvSpPr>
        <p:spPr bwMode="auto">
          <a:xfrm>
            <a:off x="899592" y="123535"/>
            <a:ext cx="53285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tx2"/>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0"/>
              </a:spcBef>
              <a:buClrTx/>
              <a:buFontTx/>
              <a:buNone/>
            </a:pPr>
            <a:r>
              <a:rPr lang="fr-FR" altLang="fr-FR" sz="2400" dirty="0">
                <a:latin typeface="Times New Roman" pitchFamily="18" charset="0"/>
              </a:rPr>
              <a:t>Relevés </a:t>
            </a:r>
            <a:r>
              <a:rPr lang="fr-FR" altLang="fr-FR" sz="2400" dirty="0" smtClean="0">
                <a:latin typeface="Times New Roman" pitchFamily="18" charset="0"/>
              </a:rPr>
              <a:t>topographiques souterrains  </a:t>
            </a:r>
            <a:endParaRPr lang="fr-FR" altLang="fr-FR" sz="2400" dirty="0">
              <a:latin typeface="Times New Roman" pitchFamily="18" charset="0"/>
            </a:endParaRPr>
          </a:p>
        </p:txBody>
      </p:sp>
    </p:spTree>
    <p:extLst>
      <p:ext uri="{BB962C8B-B14F-4D97-AF65-F5344CB8AC3E}">
        <p14:creationId xmlns:p14="http://schemas.microsoft.com/office/powerpoint/2010/main" val="224050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4294967295"/>
          </p:nvPr>
        </p:nvSpPr>
        <p:spPr>
          <a:xfrm>
            <a:off x="457200" y="1600200"/>
            <a:ext cx="8229600" cy="4525963"/>
          </a:xfrm>
          <a:prstGeom prst="rect">
            <a:avLst/>
          </a:prstGeom>
        </p:spPr>
        <p:txBody>
          <a:bodyPr/>
          <a:lstStyle/>
          <a:p>
            <a:endParaRPr lang="fr-FR" dirty="0"/>
          </a:p>
        </p:txBody>
      </p:sp>
      <p:pic>
        <p:nvPicPr>
          <p:cNvPr id="4098" name="Picture 2" descr="C:\Users\Francis\Documents\livret ed PM\illustrations livret\illustrations thèmes\vue mine\puits bussang_modifi-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0524" y="-27384"/>
            <a:ext cx="9481794" cy="6840760"/>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p:cNvSpPr>
            <a:spLocks noGrp="1"/>
          </p:cNvSpPr>
          <p:nvPr>
            <p:ph type="ftr" sz="quarter" idx="11"/>
          </p:nvPr>
        </p:nvSpPr>
        <p:spPr/>
        <p:txBody>
          <a:bodyPr/>
          <a:lstStyle/>
          <a:p>
            <a:r>
              <a:rPr lang="fr-FR" dirty="0" smtClean="0"/>
              <a:t>ALS FP 2017</a:t>
            </a:r>
            <a:endParaRPr lang="fr-FR" dirty="0"/>
          </a:p>
        </p:txBody>
      </p:sp>
      <p:sp>
        <p:nvSpPr>
          <p:cNvPr id="5" name="ZoneTexte 4"/>
          <p:cNvSpPr txBox="1"/>
          <p:nvPr/>
        </p:nvSpPr>
        <p:spPr>
          <a:xfrm>
            <a:off x="-36512" y="260648"/>
            <a:ext cx="2376264" cy="707886"/>
          </a:xfrm>
          <a:prstGeom prst="rect">
            <a:avLst/>
          </a:prstGeom>
          <a:noFill/>
        </p:spPr>
        <p:txBody>
          <a:bodyPr wrap="square" rtlCol="0">
            <a:spAutoFit/>
          </a:bodyPr>
          <a:lstStyle/>
          <a:p>
            <a:r>
              <a:rPr lang="fr-FR" sz="2000" dirty="0" smtClean="0"/>
              <a:t>Mine d’argent de Bussang </a:t>
            </a:r>
            <a:endParaRPr lang="fr-FR" sz="2000" dirty="0"/>
          </a:p>
        </p:txBody>
      </p:sp>
      <p:sp>
        <p:nvSpPr>
          <p:cNvPr id="6" name="ZoneTexte 5"/>
          <p:cNvSpPr txBox="1"/>
          <p:nvPr/>
        </p:nvSpPr>
        <p:spPr>
          <a:xfrm>
            <a:off x="2483768" y="4653136"/>
            <a:ext cx="1728192" cy="707886"/>
          </a:xfrm>
          <a:prstGeom prst="rect">
            <a:avLst/>
          </a:prstGeom>
          <a:noFill/>
        </p:spPr>
        <p:txBody>
          <a:bodyPr wrap="square" rtlCol="0">
            <a:spAutoFit/>
          </a:bodyPr>
          <a:lstStyle/>
          <a:p>
            <a:r>
              <a:rPr lang="fr-FR" sz="2000" dirty="0" smtClean="0"/>
              <a:t>Salle en tête de puits </a:t>
            </a:r>
            <a:endParaRPr lang="fr-FR" sz="2000" dirty="0"/>
          </a:p>
        </p:txBody>
      </p:sp>
    </p:spTree>
    <p:extLst>
      <p:ext uri="{BB962C8B-B14F-4D97-AF65-F5344CB8AC3E}">
        <p14:creationId xmlns:p14="http://schemas.microsoft.com/office/powerpoint/2010/main" val="1011214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dirty="0" smtClean="0"/>
              <a:t>ALS FP 2017</a:t>
            </a:r>
            <a:endParaRPr lang="fr-FR" dirty="0"/>
          </a:p>
        </p:txBody>
      </p:sp>
      <p:sp>
        <p:nvSpPr>
          <p:cNvPr id="5" name="Text Box 4"/>
          <p:cNvSpPr txBox="1">
            <a:spLocks noChangeArrowheads="1"/>
          </p:cNvSpPr>
          <p:nvPr/>
        </p:nvSpPr>
        <p:spPr bwMode="auto">
          <a:xfrm>
            <a:off x="2627784" y="2132856"/>
            <a:ext cx="487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imes New Roman" pitchFamily="18" charset="0"/>
                <a:cs typeface="Times New Roman" pitchFamily="18" charset="0"/>
              </a:defRPr>
            </a:lvl1pPr>
            <a:lvl2pPr marL="742950" indent="-285750" eaLnBrk="0" hangingPunct="0">
              <a:defRPr b="1">
                <a:solidFill>
                  <a:schemeClr val="tx1"/>
                </a:solidFill>
                <a:latin typeface="Times New Roman" pitchFamily="18" charset="0"/>
                <a:cs typeface="Times New Roman" pitchFamily="18" charset="0"/>
              </a:defRPr>
            </a:lvl2pPr>
            <a:lvl3pPr marL="1143000" indent="-228600" eaLnBrk="0" hangingPunct="0">
              <a:defRPr b="1">
                <a:solidFill>
                  <a:schemeClr val="tx1"/>
                </a:solidFill>
                <a:latin typeface="Times New Roman" pitchFamily="18" charset="0"/>
                <a:cs typeface="Times New Roman" pitchFamily="18" charset="0"/>
              </a:defRPr>
            </a:lvl3pPr>
            <a:lvl4pPr marL="1600200" indent="-228600" eaLnBrk="0" hangingPunct="0">
              <a:defRPr b="1">
                <a:solidFill>
                  <a:schemeClr val="tx1"/>
                </a:solidFill>
                <a:latin typeface="Times New Roman" pitchFamily="18" charset="0"/>
                <a:cs typeface="Times New Roman" pitchFamily="18" charset="0"/>
              </a:defRPr>
            </a:lvl4pPr>
            <a:lvl5pPr marL="2057400" indent="-228600" eaLnBrk="0" hangingPunct="0">
              <a:defRPr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cs typeface="Times New Roman" pitchFamily="18" charset="0"/>
              </a:defRPr>
            </a:lvl9pPr>
          </a:lstStyle>
          <a:p>
            <a:pPr eaLnBrk="1" hangingPunct="1">
              <a:spcBef>
                <a:spcPct val="50000"/>
              </a:spcBef>
            </a:pPr>
            <a:r>
              <a:rPr lang="fr-FR" altLang="fr-FR" sz="2400" dirty="0"/>
              <a:t>Quel est le principe de la méthode ?</a:t>
            </a:r>
          </a:p>
        </p:txBody>
      </p:sp>
    </p:spTree>
    <p:extLst>
      <p:ext uri="{BB962C8B-B14F-4D97-AF65-F5344CB8AC3E}">
        <p14:creationId xmlns:p14="http://schemas.microsoft.com/office/powerpoint/2010/main" val="2201845330"/>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smtClean="0"/>
              <a:t>ALS FP 2017</a:t>
            </a:r>
            <a:endParaRPr lang="fr-FR" dirty="0"/>
          </a:p>
        </p:txBody>
      </p:sp>
      <p:pic>
        <p:nvPicPr>
          <p:cNvPr id="3" name="Image 2" descr="Capture d’écran 2017-06-05 à 18.29.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96313"/>
          </a:xfrm>
          <a:prstGeom prst="rect">
            <a:avLst/>
          </a:prstGeom>
        </p:spPr>
      </p:pic>
    </p:spTree>
    <p:extLst>
      <p:ext uri="{BB962C8B-B14F-4D97-AF65-F5344CB8AC3E}">
        <p14:creationId xmlns:p14="http://schemas.microsoft.com/office/powerpoint/2010/main" val="415823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smtClean="0"/>
              <a:t>ALS FP 2017</a:t>
            </a:r>
            <a:endParaRPr lang="fr-FR" dirty="0"/>
          </a:p>
        </p:txBody>
      </p:sp>
      <p:pic>
        <p:nvPicPr>
          <p:cNvPr id="3" name="Image 2" descr="Capture d’écran 2017-05-28 à 19.00.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0"/>
            <a:ext cx="9186542" cy="6870736"/>
          </a:xfrm>
          <a:prstGeom prst="rect">
            <a:avLst/>
          </a:prstGeom>
        </p:spPr>
      </p:pic>
    </p:spTree>
    <p:extLst>
      <p:ext uri="{BB962C8B-B14F-4D97-AF65-F5344CB8AC3E}">
        <p14:creationId xmlns:p14="http://schemas.microsoft.com/office/powerpoint/2010/main" val="988251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écran 2017-06-05 à 18.30.5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6965157"/>
          </a:xfrm>
          <a:prstGeom prst="rect">
            <a:avLst/>
          </a:prstGeom>
        </p:spPr>
      </p:pic>
    </p:spTree>
    <p:extLst>
      <p:ext uri="{BB962C8B-B14F-4D97-AF65-F5344CB8AC3E}">
        <p14:creationId xmlns:p14="http://schemas.microsoft.com/office/powerpoint/2010/main" val="4270568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dirty="0" smtClean="0"/>
              <a:t>ALS FP 2017</a:t>
            </a:r>
            <a:endParaRPr lang="fr-FR" dirty="0"/>
          </a:p>
        </p:txBody>
      </p:sp>
      <p:sp>
        <p:nvSpPr>
          <p:cNvPr id="5" name="ZoneTexte 4"/>
          <p:cNvSpPr txBox="1"/>
          <p:nvPr/>
        </p:nvSpPr>
        <p:spPr>
          <a:xfrm>
            <a:off x="2339752" y="1556792"/>
            <a:ext cx="4392488" cy="830997"/>
          </a:xfrm>
          <a:prstGeom prst="rect">
            <a:avLst/>
          </a:prstGeom>
          <a:noFill/>
        </p:spPr>
        <p:txBody>
          <a:bodyPr wrap="square" rtlCol="0">
            <a:spAutoFit/>
          </a:bodyPr>
          <a:lstStyle/>
          <a:p>
            <a:r>
              <a:rPr lang="fr-FR" sz="2400" dirty="0" smtClean="0"/>
              <a:t>Quelle est la méthode du mineur avec le marteau et la pointerolle ? </a:t>
            </a:r>
            <a:endParaRPr lang="fr-FR" sz="2400" dirty="0"/>
          </a:p>
        </p:txBody>
      </p:sp>
    </p:spTree>
    <p:extLst>
      <p:ext uri="{BB962C8B-B14F-4D97-AF65-F5344CB8AC3E}">
        <p14:creationId xmlns:p14="http://schemas.microsoft.com/office/powerpoint/2010/main" val="2907016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dirty="0" smtClean="0"/>
              <a:t>ALS FP 2017</a:t>
            </a:r>
            <a:endParaRPr lang="fr-FR" dirty="0"/>
          </a:p>
        </p:txBody>
      </p:sp>
      <p:pic>
        <p:nvPicPr>
          <p:cNvPr id="20482" name="Picture 2"/>
          <p:cNvPicPr>
            <a:picLocks noGrp="1" noChangeAspect="1" noChangeArrowheads="1"/>
          </p:cNvPicPr>
          <p:nvPr>
            <p:ph sz="quarter" idx="4294967295"/>
          </p:nvPr>
        </p:nvPicPr>
        <p:blipFill>
          <a:blip r:embed="rId2" cstate="email">
            <a:extLst>
              <a:ext uri="{28A0092B-C50C-407E-A947-70E740481C1C}">
                <a14:useLocalDpi xmlns:a14="http://schemas.microsoft.com/office/drawing/2010/main"/>
              </a:ext>
            </a:extLst>
          </a:blip>
          <a:srcRect/>
          <a:stretch>
            <a:fillRect/>
          </a:stretch>
        </p:blipFill>
        <p:spPr bwMode="auto">
          <a:xfrm>
            <a:off x="4067944" y="0"/>
            <a:ext cx="4507969" cy="6779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27"/>
          <p:cNvSpPr txBox="1">
            <a:spLocks noChangeArrowheads="1"/>
          </p:cNvSpPr>
          <p:nvPr/>
        </p:nvSpPr>
        <p:spPr bwMode="auto">
          <a:xfrm>
            <a:off x="323528" y="476672"/>
            <a:ext cx="352839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Times New Roman" pitchFamily="18" charset="0"/>
                <a:cs typeface="Times New Roman" pitchFamily="18" charset="0"/>
              </a:defRPr>
            </a:lvl1pPr>
            <a:lvl2pPr marL="742950" indent="-285750" eaLnBrk="0" hangingPunct="0">
              <a:defRPr b="1">
                <a:solidFill>
                  <a:schemeClr val="tx1"/>
                </a:solidFill>
                <a:latin typeface="Times New Roman" pitchFamily="18" charset="0"/>
                <a:cs typeface="Times New Roman" pitchFamily="18" charset="0"/>
              </a:defRPr>
            </a:lvl2pPr>
            <a:lvl3pPr marL="1143000" indent="-228600" eaLnBrk="0" hangingPunct="0">
              <a:defRPr b="1">
                <a:solidFill>
                  <a:schemeClr val="tx1"/>
                </a:solidFill>
                <a:latin typeface="Times New Roman" pitchFamily="18" charset="0"/>
                <a:cs typeface="Times New Roman" pitchFamily="18" charset="0"/>
              </a:defRPr>
            </a:lvl3pPr>
            <a:lvl4pPr marL="1600200" indent="-228600" eaLnBrk="0" hangingPunct="0">
              <a:defRPr b="1">
                <a:solidFill>
                  <a:schemeClr val="tx1"/>
                </a:solidFill>
                <a:latin typeface="Times New Roman" pitchFamily="18" charset="0"/>
                <a:cs typeface="Times New Roman" pitchFamily="18" charset="0"/>
              </a:defRPr>
            </a:lvl4pPr>
            <a:lvl5pPr marL="2057400" indent="-228600" eaLnBrk="0" hangingPunct="0">
              <a:defRPr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cs typeface="Times New Roman" pitchFamily="18" charset="0"/>
              </a:defRPr>
            </a:lvl9pPr>
          </a:lstStyle>
          <a:p>
            <a:pPr eaLnBrk="1" hangingPunct="1">
              <a:spcBef>
                <a:spcPct val="50000"/>
              </a:spcBef>
            </a:pPr>
            <a:r>
              <a:rPr lang="fr-FR" altLang="fr-FR" sz="2000" dirty="0"/>
              <a:t> Une galerie du Thillot a livré des traces remarquables </a:t>
            </a:r>
          </a:p>
        </p:txBody>
      </p:sp>
      <p:sp>
        <p:nvSpPr>
          <p:cNvPr id="2" name="ZoneTexte 1"/>
          <p:cNvSpPr txBox="1"/>
          <p:nvPr/>
        </p:nvSpPr>
        <p:spPr>
          <a:xfrm>
            <a:off x="831978" y="2204864"/>
            <a:ext cx="2448272" cy="646331"/>
          </a:xfrm>
          <a:prstGeom prst="rect">
            <a:avLst/>
          </a:prstGeom>
          <a:noFill/>
        </p:spPr>
        <p:txBody>
          <a:bodyPr wrap="square" rtlCol="0">
            <a:spAutoFit/>
          </a:bodyPr>
          <a:lstStyle/>
          <a:p>
            <a:r>
              <a:rPr lang="fr-FR" dirty="0" smtClean="0"/>
              <a:t>Paroi avec traces de travail à la pointerolle </a:t>
            </a:r>
            <a:endParaRPr lang="fr-FR" dirty="0"/>
          </a:p>
        </p:txBody>
      </p:sp>
      <p:sp>
        <p:nvSpPr>
          <p:cNvPr id="5" name="ZoneTexte 4"/>
          <p:cNvSpPr txBox="1"/>
          <p:nvPr/>
        </p:nvSpPr>
        <p:spPr>
          <a:xfrm>
            <a:off x="323528" y="5589240"/>
            <a:ext cx="3240360" cy="646331"/>
          </a:xfrm>
          <a:prstGeom prst="rect">
            <a:avLst/>
          </a:prstGeom>
          <a:noFill/>
        </p:spPr>
        <p:txBody>
          <a:bodyPr wrap="square" rtlCol="0">
            <a:spAutoFit/>
          </a:bodyPr>
          <a:lstStyle/>
          <a:p>
            <a:r>
              <a:rPr lang="fr-FR" dirty="0" smtClean="0"/>
              <a:t>Cette galerie a livré d’autres secrets de la méthode du XVIIe s. (à suivre) </a:t>
            </a:r>
            <a:endParaRPr lang="fr-FR" dirty="0"/>
          </a:p>
        </p:txBody>
      </p:sp>
      <p:sp>
        <p:nvSpPr>
          <p:cNvPr id="7" name="Rectangle à coins arrondis 6"/>
          <p:cNvSpPr/>
          <p:nvPr/>
        </p:nvSpPr>
        <p:spPr>
          <a:xfrm>
            <a:off x="755576" y="2939134"/>
            <a:ext cx="2880320" cy="99392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p:cNvSpPr txBox="1"/>
          <p:nvPr/>
        </p:nvSpPr>
        <p:spPr>
          <a:xfrm>
            <a:off x="971600" y="3124182"/>
            <a:ext cx="2448272" cy="646331"/>
          </a:xfrm>
          <a:prstGeom prst="rect">
            <a:avLst/>
          </a:prstGeom>
          <a:noFill/>
        </p:spPr>
        <p:txBody>
          <a:bodyPr wrap="square" rtlCol="0">
            <a:spAutoFit/>
          </a:bodyPr>
          <a:lstStyle/>
          <a:p>
            <a:r>
              <a:rPr lang="fr-FR" dirty="0" smtClean="0">
                <a:solidFill>
                  <a:schemeClr val="bg1"/>
                </a:solidFill>
              </a:rPr>
              <a:t>Mais d’autres traces sont présentes </a:t>
            </a:r>
            <a:endParaRPr lang="fr-FR" dirty="0">
              <a:solidFill>
                <a:schemeClr val="bg1"/>
              </a:solidFill>
            </a:endParaRPr>
          </a:p>
        </p:txBody>
      </p:sp>
      <p:sp>
        <p:nvSpPr>
          <p:cNvPr id="6" name="Accolade ouvrante 5"/>
          <p:cNvSpPr/>
          <p:nvPr/>
        </p:nvSpPr>
        <p:spPr>
          <a:xfrm>
            <a:off x="323528" y="2204864"/>
            <a:ext cx="288032" cy="17281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Tree>
    <p:extLst>
      <p:ext uri="{BB962C8B-B14F-4D97-AF65-F5344CB8AC3E}">
        <p14:creationId xmlns:p14="http://schemas.microsoft.com/office/powerpoint/2010/main" val="3714791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Text Box 13"/>
          <p:cNvSpPr txBox="1">
            <a:spLocks noChangeArrowheads="1"/>
          </p:cNvSpPr>
          <p:nvPr/>
        </p:nvSpPr>
        <p:spPr bwMode="auto">
          <a:xfrm>
            <a:off x="5791200" y="908050"/>
            <a:ext cx="19494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imes New Roman" pitchFamily="18" charset="0"/>
                <a:cs typeface="Times New Roman" pitchFamily="18" charset="0"/>
              </a:defRPr>
            </a:lvl1pPr>
            <a:lvl2pPr marL="742950" indent="-285750" eaLnBrk="0" hangingPunct="0">
              <a:defRPr b="1">
                <a:solidFill>
                  <a:schemeClr val="tx1"/>
                </a:solidFill>
                <a:latin typeface="Times New Roman" pitchFamily="18" charset="0"/>
                <a:cs typeface="Times New Roman" pitchFamily="18" charset="0"/>
              </a:defRPr>
            </a:lvl2pPr>
            <a:lvl3pPr marL="1143000" indent="-228600" eaLnBrk="0" hangingPunct="0">
              <a:defRPr b="1">
                <a:solidFill>
                  <a:schemeClr val="tx1"/>
                </a:solidFill>
                <a:latin typeface="Times New Roman" pitchFamily="18" charset="0"/>
                <a:cs typeface="Times New Roman" pitchFamily="18" charset="0"/>
              </a:defRPr>
            </a:lvl3pPr>
            <a:lvl4pPr marL="1600200" indent="-228600" eaLnBrk="0" hangingPunct="0">
              <a:defRPr b="1">
                <a:solidFill>
                  <a:schemeClr val="tx1"/>
                </a:solidFill>
                <a:latin typeface="Times New Roman" pitchFamily="18" charset="0"/>
                <a:cs typeface="Times New Roman" pitchFamily="18" charset="0"/>
              </a:defRPr>
            </a:lvl4pPr>
            <a:lvl5pPr marL="2057400" indent="-228600" eaLnBrk="0" hangingPunct="0">
              <a:defRPr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cs typeface="Times New Roman" pitchFamily="18" charset="0"/>
              </a:defRPr>
            </a:lvl9pPr>
          </a:lstStyle>
          <a:p>
            <a:pPr eaLnBrk="1" hangingPunct="1">
              <a:spcBef>
                <a:spcPct val="50000"/>
              </a:spcBef>
            </a:pPr>
            <a:r>
              <a:rPr lang="fr-FR" altLang="fr-FR" dirty="0">
                <a:solidFill>
                  <a:schemeClr val="bg1"/>
                </a:solidFill>
              </a:rPr>
              <a:t>Relevé des traces</a:t>
            </a:r>
          </a:p>
        </p:txBody>
      </p:sp>
      <p:sp>
        <p:nvSpPr>
          <p:cNvPr id="2" name="Espace réservé du pied de page 1"/>
          <p:cNvSpPr>
            <a:spLocks noGrp="1"/>
          </p:cNvSpPr>
          <p:nvPr>
            <p:ph type="ftr" sz="quarter" idx="11"/>
          </p:nvPr>
        </p:nvSpPr>
        <p:spPr>
          <a:xfrm>
            <a:off x="638200" y="6510058"/>
            <a:ext cx="2895600" cy="365125"/>
          </a:xfrm>
        </p:spPr>
        <p:txBody>
          <a:bodyPr/>
          <a:lstStyle/>
          <a:p>
            <a:r>
              <a:rPr lang="fr-FR" dirty="0" smtClean="0"/>
              <a:t>ALS FP 2017</a:t>
            </a:r>
            <a:endParaRPr lang="fr-FR" dirty="0"/>
          </a:p>
        </p:txBody>
      </p:sp>
      <p:pic>
        <p:nvPicPr>
          <p:cNvPr id="3" name="Image 2" descr="Capture d’écran 2017-05-28 à 19.02.3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5" y="0"/>
            <a:ext cx="9470847" cy="7029400"/>
          </a:xfrm>
          <a:prstGeom prst="rect">
            <a:avLst/>
          </a:prstGeom>
        </p:spPr>
      </p:pic>
    </p:spTree>
    <p:extLst>
      <p:ext uri="{BB962C8B-B14F-4D97-AF65-F5344CB8AC3E}">
        <p14:creationId xmlns:p14="http://schemas.microsoft.com/office/powerpoint/2010/main" val="197305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archéométrieet techniq taille\red dessin Evolution du front de taille.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5612" y="625475"/>
            <a:ext cx="6423759"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7620000" y="4267200"/>
            <a:ext cx="1524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imes New Roman" pitchFamily="18" charset="0"/>
                <a:cs typeface="Times New Roman" pitchFamily="18" charset="0"/>
              </a:defRPr>
            </a:lvl1pPr>
            <a:lvl2pPr marL="742950" indent="-285750" eaLnBrk="0" hangingPunct="0">
              <a:defRPr b="1">
                <a:solidFill>
                  <a:schemeClr val="tx1"/>
                </a:solidFill>
                <a:latin typeface="Times New Roman" pitchFamily="18" charset="0"/>
                <a:cs typeface="Times New Roman" pitchFamily="18" charset="0"/>
              </a:defRPr>
            </a:lvl2pPr>
            <a:lvl3pPr marL="1143000" indent="-228600" eaLnBrk="0" hangingPunct="0">
              <a:defRPr b="1">
                <a:solidFill>
                  <a:schemeClr val="tx1"/>
                </a:solidFill>
                <a:latin typeface="Times New Roman" pitchFamily="18" charset="0"/>
                <a:cs typeface="Times New Roman" pitchFamily="18" charset="0"/>
              </a:defRPr>
            </a:lvl3pPr>
            <a:lvl4pPr marL="1600200" indent="-228600" eaLnBrk="0" hangingPunct="0">
              <a:defRPr b="1">
                <a:solidFill>
                  <a:schemeClr val="tx1"/>
                </a:solidFill>
                <a:latin typeface="Times New Roman" pitchFamily="18" charset="0"/>
                <a:cs typeface="Times New Roman" pitchFamily="18" charset="0"/>
              </a:defRPr>
            </a:lvl4pPr>
            <a:lvl5pPr marL="2057400" indent="-228600" eaLnBrk="0" hangingPunct="0">
              <a:defRPr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cs typeface="Times New Roman" pitchFamily="18" charset="0"/>
              </a:defRPr>
            </a:lvl9pPr>
          </a:lstStyle>
          <a:p>
            <a:pPr eaLnBrk="1" hangingPunct="1">
              <a:spcBef>
                <a:spcPct val="50000"/>
              </a:spcBef>
            </a:pPr>
            <a:r>
              <a:rPr lang="fr-FR" sz="2000" dirty="0"/>
              <a:t>Gradin au début du </a:t>
            </a:r>
            <a:r>
              <a:rPr lang="fr-FR" sz="2000" dirty="0" smtClean="0"/>
              <a:t>processus</a:t>
            </a:r>
            <a:endParaRPr lang="fr-FR" sz="2000" dirty="0"/>
          </a:p>
        </p:txBody>
      </p:sp>
      <p:sp>
        <p:nvSpPr>
          <p:cNvPr id="28676" name="Text Box 4"/>
          <p:cNvSpPr txBox="1">
            <a:spLocks noChangeArrowheads="1"/>
          </p:cNvSpPr>
          <p:nvPr/>
        </p:nvSpPr>
        <p:spPr bwMode="auto">
          <a:xfrm>
            <a:off x="7620000" y="838200"/>
            <a:ext cx="1371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imes New Roman" pitchFamily="18" charset="0"/>
                <a:cs typeface="Times New Roman" pitchFamily="18" charset="0"/>
              </a:defRPr>
            </a:lvl1pPr>
            <a:lvl2pPr marL="742950" indent="-285750" eaLnBrk="0" hangingPunct="0">
              <a:defRPr b="1">
                <a:solidFill>
                  <a:schemeClr val="tx1"/>
                </a:solidFill>
                <a:latin typeface="Times New Roman" pitchFamily="18" charset="0"/>
                <a:cs typeface="Times New Roman" pitchFamily="18" charset="0"/>
              </a:defRPr>
            </a:lvl2pPr>
            <a:lvl3pPr marL="1143000" indent="-228600" eaLnBrk="0" hangingPunct="0">
              <a:defRPr b="1">
                <a:solidFill>
                  <a:schemeClr val="tx1"/>
                </a:solidFill>
                <a:latin typeface="Times New Roman" pitchFamily="18" charset="0"/>
                <a:cs typeface="Times New Roman" pitchFamily="18" charset="0"/>
              </a:defRPr>
            </a:lvl3pPr>
            <a:lvl4pPr marL="1600200" indent="-228600" eaLnBrk="0" hangingPunct="0">
              <a:defRPr b="1">
                <a:solidFill>
                  <a:schemeClr val="tx1"/>
                </a:solidFill>
                <a:latin typeface="Times New Roman" pitchFamily="18" charset="0"/>
                <a:cs typeface="Times New Roman" pitchFamily="18" charset="0"/>
              </a:defRPr>
            </a:lvl4pPr>
            <a:lvl5pPr marL="2057400" indent="-228600" eaLnBrk="0" hangingPunct="0">
              <a:defRPr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cs typeface="Times New Roman" pitchFamily="18" charset="0"/>
              </a:defRPr>
            </a:lvl9pPr>
          </a:lstStyle>
          <a:p>
            <a:pPr eaLnBrk="1" hangingPunct="1">
              <a:spcBef>
                <a:spcPct val="50000"/>
              </a:spcBef>
            </a:pPr>
            <a:r>
              <a:rPr lang="fr-FR" sz="2000" dirty="0"/>
              <a:t>Gradin à la fin du </a:t>
            </a:r>
            <a:r>
              <a:rPr lang="fr-FR" sz="2000" dirty="0" smtClean="0"/>
              <a:t>processus</a:t>
            </a:r>
            <a:endParaRPr lang="fr-FR" sz="2000" dirty="0"/>
          </a:p>
        </p:txBody>
      </p:sp>
      <p:sp>
        <p:nvSpPr>
          <p:cNvPr id="606213" name="Line 5"/>
          <p:cNvSpPr>
            <a:spLocks noChangeShapeType="1"/>
          </p:cNvSpPr>
          <p:nvPr/>
        </p:nvSpPr>
        <p:spPr bwMode="auto">
          <a:xfrm flipV="1">
            <a:off x="6629400" y="4724400"/>
            <a:ext cx="0" cy="22860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Times New Roman" charset="0"/>
              <a:cs typeface="Times New Roman" charset="0"/>
            </a:endParaRPr>
          </a:p>
        </p:txBody>
      </p:sp>
      <p:sp>
        <p:nvSpPr>
          <p:cNvPr id="28678" name="Arc 6"/>
          <p:cNvSpPr>
            <a:spLocks/>
          </p:cNvSpPr>
          <p:nvPr/>
        </p:nvSpPr>
        <p:spPr bwMode="auto">
          <a:xfrm rot="18538071" flipH="1">
            <a:off x="6509303" y="4648200"/>
            <a:ext cx="76200" cy="228600"/>
          </a:xfrm>
          <a:custGeom>
            <a:avLst/>
            <a:gdLst>
              <a:gd name="T0" fmla="*/ 0 w 21600"/>
              <a:gd name="T1" fmla="*/ 0 h 21600"/>
              <a:gd name="T2" fmla="*/ 51816042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fr-FR">
              <a:solidFill>
                <a:schemeClr val="bg1"/>
              </a:solidFill>
            </a:endParaRPr>
          </a:p>
        </p:txBody>
      </p:sp>
      <p:sp>
        <p:nvSpPr>
          <p:cNvPr id="606215" name="Line 7"/>
          <p:cNvSpPr>
            <a:spLocks noChangeShapeType="1"/>
          </p:cNvSpPr>
          <p:nvPr/>
        </p:nvSpPr>
        <p:spPr bwMode="auto">
          <a:xfrm flipH="1" flipV="1">
            <a:off x="6248400" y="4648200"/>
            <a:ext cx="381000" cy="76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Times New Roman" charset="0"/>
              <a:cs typeface="Times New Roman" charset="0"/>
            </a:endParaRPr>
          </a:p>
        </p:txBody>
      </p:sp>
      <p:sp>
        <p:nvSpPr>
          <p:cNvPr id="606216" name="Line 8"/>
          <p:cNvSpPr>
            <a:spLocks noChangeShapeType="1"/>
          </p:cNvSpPr>
          <p:nvPr/>
        </p:nvSpPr>
        <p:spPr bwMode="auto">
          <a:xfrm>
            <a:off x="3733800" y="4572000"/>
            <a:ext cx="2362200" cy="228600"/>
          </a:xfrm>
          <a:prstGeom prst="line">
            <a:avLst/>
          </a:prstGeom>
          <a:noFill/>
          <a:ln w="28575">
            <a:solidFill>
              <a:srgbClr val="FF3399"/>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Times New Roman" charset="0"/>
              <a:cs typeface="Times New Roman" charset="0"/>
            </a:endParaRPr>
          </a:p>
        </p:txBody>
      </p:sp>
      <p:sp>
        <p:nvSpPr>
          <p:cNvPr id="606217" name="Line 9"/>
          <p:cNvSpPr>
            <a:spLocks noChangeShapeType="1"/>
          </p:cNvSpPr>
          <p:nvPr/>
        </p:nvSpPr>
        <p:spPr bwMode="auto">
          <a:xfrm>
            <a:off x="6781800" y="4114800"/>
            <a:ext cx="228600" cy="152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Times New Roman" charset="0"/>
              <a:cs typeface="Times New Roman" charset="0"/>
            </a:endParaRPr>
          </a:p>
        </p:txBody>
      </p:sp>
      <p:sp>
        <p:nvSpPr>
          <p:cNvPr id="606218" name="Line 10"/>
          <p:cNvSpPr>
            <a:spLocks noChangeShapeType="1"/>
          </p:cNvSpPr>
          <p:nvPr/>
        </p:nvSpPr>
        <p:spPr bwMode="auto">
          <a:xfrm flipH="1">
            <a:off x="6858000" y="4267200"/>
            <a:ext cx="152400" cy="45720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Times New Roman" charset="0"/>
              <a:cs typeface="Times New Roman" charset="0"/>
            </a:endParaRPr>
          </a:p>
        </p:txBody>
      </p:sp>
      <p:sp>
        <p:nvSpPr>
          <p:cNvPr id="606219" name="Arc 11"/>
          <p:cNvSpPr>
            <a:spLocks/>
          </p:cNvSpPr>
          <p:nvPr/>
        </p:nvSpPr>
        <p:spPr bwMode="auto">
          <a:xfrm rot="19808615" flipH="1">
            <a:off x="6858000" y="4191000"/>
            <a:ext cx="76200" cy="228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effectLst>
                <a:outerShdw blurRad="38100" dist="38100" dir="2700000" algn="tl">
                  <a:srgbClr val="000000">
                    <a:alpha val="43137"/>
                  </a:srgbClr>
                </a:outerShdw>
              </a:effectLst>
              <a:latin typeface="Times New Roman" charset="0"/>
              <a:cs typeface="Times New Roman" charset="0"/>
            </a:endParaRPr>
          </a:p>
        </p:txBody>
      </p:sp>
      <p:sp>
        <p:nvSpPr>
          <p:cNvPr id="606220" name="Line 12"/>
          <p:cNvSpPr>
            <a:spLocks noChangeShapeType="1"/>
          </p:cNvSpPr>
          <p:nvPr/>
        </p:nvSpPr>
        <p:spPr bwMode="auto">
          <a:xfrm>
            <a:off x="3962400" y="2819400"/>
            <a:ext cx="2819400" cy="1447800"/>
          </a:xfrm>
          <a:prstGeom prst="line">
            <a:avLst/>
          </a:prstGeom>
          <a:noFill/>
          <a:ln w="28575">
            <a:solidFill>
              <a:srgbClr val="FF3399"/>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Times New Roman" charset="0"/>
              <a:cs typeface="Times New Roman" charset="0"/>
            </a:endParaRPr>
          </a:p>
        </p:txBody>
      </p:sp>
      <p:sp>
        <p:nvSpPr>
          <p:cNvPr id="606221" name="Line 13"/>
          <p:cNvSpPr>
            <a:spLocks noChangeShapeType="1"/>
          </p:cNvSpPr>
          <p:nvPr/>
        </p:nvSpPr>
        <p:spPr bwMode="auto">
          <a:xfrm>
            <a:off x="4724400" y="1295400"/>
            <a:ext cx="1905000" cy="1219200"/>
          </a:xfrm>
          <a:prstGeom prst="line">
            <a:avLst/>
          </a:prstGeom>
          <a:noFill/>
          <a:ln w="28575">
            <a:solidFill>
              <a:srgbClr val="FF3399"/>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Times New Roman" charset="0"/>
              <a:cs typeface="Times New Roman" charset="0"/>
            </a:endParaRPr>
          </a:p>
        </p:txBody>
      </p:sp>
      <p:sp>
        <p:nvSpPr>
          <p:cNvPr id="606222" name="Line 14"/>
          <p:cNvSpPr>
            <a:spLocks noChangeShapeType="1"/>
          </p:cNvSpPr>
          <p:nvPr/>
        </p:nvSpPr>
        <p:spPr bwMode="auto">
          <a:xfrm>
            <a:off x="5334000" y="838200"/>
            <a:ext cx="1905000" cy="457200"/>
          </a:xfrm>
          <a:prstGeom prst="line">
            <a:avLst/>
          </a:prstGeom>
          <a:noFill/>
          <a:ln w="28575">
            <a:solidFill>
              <a:srgbClr val="FF3399"/>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Times New Roman" charset="0"/>
              <a:cs typeface="Times New Roman" charset="0"/>
            </a:endParaRPr>
          </a:p>
        </p:txBody>
      </p:sp>
      <p:sp>
        <p:nvSpPr>
          <p:cNvPr id="606223" name="Line 15"/>
          <p:cNvSpPr>
            <a:spLocks noChangeShapeType="1"/>
          </p:cNvSpPr>
          <p:nvPr/>
        </p:nvSpPr>
        <p:spPr bwMode="auto">
          <a:xfrm flipV="1">
            <a:off x="6858000" y="1447800"/>
            <a:ext cx="533400" cy="7620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Times New Roman" charset="0"/>
              <a:cs typeface="Times New Roman" charset="0"/>
            </a:endParaRPr>
          </a:p>
        </p:txBody>
      </p:sp>
      <p:sp>
        <p:nvSpPr>
          <p:cNvPr id="606224" name="Line 16"/>
          <p:cNvSpPr>
            <a:spLocks noChangeShapeType="1"/>
          </p:cNvSpPr>
          <p:nvPr/>
        </p:nvSpPr>
        <p:spPr bwMode="auto">
          <a:xfrm flipV="1">
            <a:off x="7391400" y="1219200"/>
            <a:ext cx="0" cy="2286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Times New Roman" charset="0"/>
              <a:cs typeface="Times New Roman" charset="0"/>
            </a:endParaRPr>
          </a:p>
        </p:txBody>
      </p:sp>
      <p:sp>
        <p:nvSpPr>
          <p:cNvPr id="606225" name="Arc 17"/>
          <p:cNvSpPr>
            <a:spLocks/>
          </p:cNvSpPr>
          <p:nvPr/>
        </p:nvSpPr>
        <p:spPr bwMode="auto">
          <a:xfrm rot="1483068" flipH="1">
            <a:off x="7239000" y="1295400"/>
            <a:ext cx="76200" cy="228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effectLst>
                <a:outerShdw blurRad="38100" dist="38100" dir="2700000" algn="tl">
                  <a:srgbClr val="000000">
                    <a:alpha val="43137"/>
                  </a:srgbClr>
                </a:outerShdw>
              </a:effectLst>
              <a:latin typeface="Times New Roman" charset="0"/>
              <a:cs typeface="Times New Roman" charset="0"/>
            </a:endParaRPr>
          </a:p>
        </p:txBody>
      </p:sp>
      <p:sp>
        <p:nvSpPr>
          <p:cNvPr id="606226" name="Line 18"/>
          <p:cNvSpPr>
            <a:spLocks noChangeShapeType="1"/>
          </p:cNvSpPr>
          <p:nvPr/>
        </p:nvSpPr>
        <p:spPr bwMode="auto">
          <a:xfrm flipH="1">
            <a:off x="6553200" y="2514600"/>
            <a:ext cx="304800" cy="45720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Times New Roman" charset="0"/>
              <a:cs typeface="Times New Roman" charset="0"/>
            </a:endParaRPr>
          </a:p>
        </p:txBody>
      </p:sp>
      <p:sp>
        <p:nvSpPr>
          <p:cNvPr id="606227" name="Line 19"/>
          <p:cNvSpPr>
            <a:spLocks noChangeShapeType="1"/>
          </p:cNvSpPr>
          <p:nvPr/>
        </p:nvSpPr>
        <p:spPr bwMode="auto">
          <a:xfrm flipH="1" flipV="1">
            <a:off x="6629400" y="2209800"/>
            <a:ext cx="2286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Times New Roman" charset="0"/>
              <a:cs typeface="Times New Roman" charset="0"/>
            </a:endParaRPr>
          </a:p>
        </p:txBody>
      </p:sp>
      <p:sp>
        <p:nvSpPr>
          <p:cNvPr id="606228" name="Arc 20"/>
          <p:cNvSpPr>
            <a:spLocks/>
          </p:cNvSpPr>
          <p:nvPr/>
        </p:nvSpPr>
        <p:spPr bwMode="auto">
          <a:xfrm rot="20451218" flipH="1">
            <a:off x="6705600" y="2362200"/>
            <a:ext cx="76200" cy="228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effectLst>
                <a:outerShdw blurRad="38100" dist="38100" dir="2700000" algn="tl">
                  <a:srgbClr val="000000">
                    <a:alpha val="43137"/>
                  </a:srgbClr>
                </a:outerShdw>
              </a:effectLst>
              <a:latin typeface="Times New Roman" charset="0"/>
              <a:cs typeface="Times New Roman" charset="0"/>
            </a:endParaRPr>
          </a:p>
        </p:txBody>
      </p:sp>
      <p:sp>
        <p:nvSpPr>
          <p:cNvPr id="28693" name="Text Box 21"/>
          <p:cNvSpPr txBox="1">
            <a:spLocks noChangeArrowheads="1"/>
          </p:cNvSpPr>
          <p:nvPr/>
        </p:nvSpPr>
        <p:spPr bwMode="auto">
          <a:xfrm>
            <a:off x="5791200" y="2971800"/>
            <a:ext cx="1676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imes New Roman" pitchFamily="18" charset="0"/>
                <a:cs typeface="Times New Roman" pitchFamily="18" charset="0"/>
              </a:defRPr>
            </a:lvl1pPr>
            <a:lvl2pPr marL="742950" indent="-285750" eaLnBrk="0" hangingPunct="0">
              <a:defRPr b="1">
                <a:solidFill>
                  <a:schemeClr val="tx1"/>
                </a:solidFill>
                <a:latin typeface="Times New Roman" pitchFamily="18" charset="0"/>
                <a:cs typeface="Times New Roman" pitchFamily="18" charset="0"/>
              </a:defRPr>
            </a:lvl2pPr>
            <a:lvl3pPr marL="1143000" indent="-228600" eaLnBrk="0" hangingPunct="0">
              <a:defRPr b="1">
                <a:solidFill>
                  <a:schemeClr val="tx1"/>
                </a:solidFill>
                <a:latin typeface="Times New Roman" pitchFamily="18" charset="0"/>
                <a:cs typeface="Times New Roman" pitchFamily="18" charset="0"/>
              </a:defRPr>
            </a:lvl3pPr>
            <a:lvl4pPr marL="1600200" indent="-228600" eaLnBrk="0" hangingPunct="0">
              <a:defRPr b="1">
                <a:solidFill>
                  <a:schemeClr val="tx1"/>
                </a:solidFill>
                <a:latin typeface="Times New Roman" pitchFamily="18" charset="0"/>
                <a:cs typeface="Times New Roman" pitchFamily="18" charset="0"/>
              </a:defRPr>
            </a:lvl4pPr>
            <a:lvl5pPr marL="2057400" indent="-228600" eaLnBrk="0" hangingPunct="0">
              <a:defRPr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cs typeface="Times New Roman" pitchFamily="18" charset="0"/>
              </a:defRPr>
            </a:lvl9pPr>
          </a:lstStyle>
          <a:p>
            <a:pPr eaLnBrk="1" hangingPunct="1">
              <a:spcBef>
                <a:spcPct val="50000"/>
              </a:spcBef>
            </a:pPr>
            <a:r>
              <a:rPr lang="fr-FR" sz="1600">
                <a:solidFill>
                  <a:srgbClr val="000000"/>
                </a:solidFill>
              </a:rPr>
              <a:t>Conservation de l’angle (90/120°) </a:t>
            </a:r>
          </a:p>
        </p:txBody>
      </p:sp>
      <p:sp>
        <p:nvSpPr>
          <p:cNvPr id="28694" name="Text Box 22"/>
          <p:cNvSpPr txBox="1">
            <a:spLocks noChangeArrowheads="1"/>
          </p:cNvSpPr>
          <p:nvPr/>
        </p:nvSpPr>
        <p:spPr bwMode="auto">
          <a:xfrm>
            <a:off x="228600" y="228600"/>
            <a:ext cx="891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imes New Roman" pitchFamily="18" charset="0"/>
                <a:cs typeface="Times New Roman" pitchFamily="18" charset="0"/>
              </a:defRPr>
            </a:lvl1pPr>
            <a:lvl2pPr marL="742950" indent="-285750" eaLnBrk="0" hangingPunct="0">
              <a:defRPr b="1">
                <a:solidFill>
                  <a:schemeClr val="tx1"/>
                </a:solidFill>
                <a:latin typeface="Times New Roman" pitchFamily="18" charset="0"/>
                <a:cs typeface="Times New Roman" pitchFamily="18" charset="0"/>
              </a:defRPr>
            </a:lvl2pPr>
            <a:lvl3pPr marL="1143000" indent="-228600" eaLnBrk="0" hangingPunct="0">
              <a:defRPr b="1">
                <a:solidFill>
                  <a:schemeClr val="tx1"/>
                </a:solidFill>
                <a:latin typeface="Times New Roman" pitchFamily="18" charset="0"/>
                <a:cs typeface="Times New Roman" pitchFamily="18" charset="0"/>
              </a:defRPr>
            </a:lvl3pPr>
            <a:lvl4pPr marL="1600200" indent="-228600" eaLnBrk="0" hangingPunct="0">
              <a:defRPr b="1">
                <a:solidFill>
                  <a:schemeClr val="tx1"/>
                </a:solidFill>
                <a:latin typeface="Times New Roman" pitchFamily="18" charset="0"/>
                <a:cs typeface="Times New Roman" pitchFamily="18" charset="0"/>
              </a:defRPr>
            </a:lvl4pPr>
            <a:lvl5pPr marL="2057400" indent="-228600" eaLnBrk="0" hangingPunct="0">
              <a:defRPr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cs typeface="Times New Roman" pitchFamily="18" charset="0"/>
              </a:defRPr>
            </a:lvl9pPr>
          </a:lstStyle>
          <a:p>
            <a:pPr eaLnBrk="1" hangingPunct="1">
              <a:spcBef>
                <a:spcPct val="50000"/>
              </a:spcBef>
            </a:pPr>
            <a:r>
              <a:rPr lang="fr-FR" sz="2000" dirty="0"/>
              <a:t>Mesure des </a:t>
            </a:r>
            <a:r>
              <a:rPr lang="fr-FR" sz="2000" dirty="0" smtClean="0"/>
              <a:t>caractéristiques des gradins et des angles</a:t>
            </a:r>
            <a:endParaRPr lang="fr-FR" i="1" dirty="0"/>
          </a:p>
        </p:txBody>
      </p:sp>
      <p:sp>
        <p:nvSpPr>
          <p:cNvPr id="28695" name="Text Box 23"/>
          <p:cNvSpPr txBox="1">
            <a:spLocks noChangeArrowheads="1"/>
          </p:cNvSpPr>
          <p:nvPr/>
        </p:nvSpPr>
        <p:spPr bwMode="auto">
          <a:xfrm>
            <a:off x="228600" y="5745163"/>
            <a:ext cx="82318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Times New Roman" pitchFamily="18" charset="0"/>
                <a:cs typeface="Times New Roman" pitchFamily="18" charset="0"/>
              </a:defRPr>
            </a:lvl1pPr>
            <a:lvl2pPr marL="742950" indent="-285750" eaLnBrk="0" hangingPunct="0">
              <a:defRPr b="1">
                <a:solidFill>
                  <a:schemeClr val="tx1"/>
                </a:solidFill>
                <a:latin typeface="Times New Roman" pitchFamily="18" charset="0"/>
                <a:cs typeface="Times New Roman" pitchFamily="18" charset="0"/>
              </a:defRPr>
            </a:lvl2pPr>
            <a:lvl3pPr marL="1143000" indent="-228600" eaLnBrk="0" hangingPunct="0">
              <a:defRPr b="1">
                <a:solidFill>
                  <a:schemeClr val="tx1"/>
                </a:solidFill>
                <a:latin typeface="Times New Roman" pitchFamily="18" charset="0"/>
                <a:cs typeface="Times New Roman" pitchFamily="18" charset="0"/>
              </a:defRPr>
            </a:lvl3pPr>
            <a:lvl4pPr marL="1600200" indent="-228600" eaLnBrk="0" hangingPunct="0">
              <a:defRPr b="1">
                <a:solidFill>
                  <a:schemeClr val="tx1"/>
                </a:solidFill>
                <a:latin typeface="Times New Roman" pitchFamily="18" charset="0"/>
                <a:cs typeface="Times New Roman" pitchFamily="18" charset="0"/>
              </a:defRPr>
            </a:lvl4pPr>
            <a:lvl5pPr marL="2057400" indent="-228600" eaLnBrk="0" hangingPunct="0">
              <a:defRPr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cs typeface="Times New Roman" pitchFamily="18" charset="0"/>
              </a:defRPr>
            </a:lvl9pPr>
          </a:lstStyle>
          <a:p>
            <a:pPr eaLnBrk="1" hangingPunct="1">
              <a:spcBef>
                <a:spcPct val="50000"/>
              </a:spcBef>
            </a:pPr>
            <a:r>
              <a:rPr lang="fr-FR" sz="2000" dirty="0" smtClean="0"/>
              <a:t>Le travail </a:t>
            </a:r>
            <a:r>
              <a:rPr lang="fr-FR" sz="2000" dirty="0"/>
              <a:t>d’attaque de la pointerolle est </a:t>
            </a:r>
            <a:r>
              <a:rPr lang="fr-FR" sz="2000" dirty="0" smtClean="0"/>
              <a:t>facilité par l’existence de  la surface supérieure de </a:t>
            </a:r>
            <a:r>
              <a:rPr lang="fr-FR" sz="2000" dirty="0"/>
              <a:t>chaque </a:t>
            </a:r>
            <a:r>
              <a:rPr lang="fr-FR" sz="2000" dirty="0" smtClean="0"/>
              <a:t>gradin</a:t>
            </a:r>
            <a:endParaRPr lang="fr-FR" sz="2000" dirty="0"/>
          </a:p>
        </p:txBody>
      </p:sp>
      <p:sp>
        <p:nvSpPr>
          <p:cNvPr id="606233" name="Rectangle 25"/>
          <p:cNvSpPr>
            <a:spLocks noChangeArrowheads="1"/>
          </p:cNvSpPr>
          <p:nvPr/>
        </p:nvSpPr>
        <p:spPr bwMode="auto">
          <a:xfrm>
            <a:off x="1524000" y="1066800"/>
            <a:ext cx="2286000" cy="1295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effectLst>
                <a:outerShdw blurRad="38100" dist="38100" dir="2700000" algn="tl">
                  <a:srgbClr val="000000">
                    <a:alpha val="43137"/>
                  </a:srgbClr>
                </a:outerShdw>
              </a:effectLst>
              <a:latin typeface="Times New Roman" charset="0"/>
              <a:cs typeface="Times New Roman" charset="0"/>
            </a:endParaRPr>
          </a:p>
        </p:txBody>
      </p:sp>
      <p:sp>
        <p:nvSpPr>
          <p:cNvPr id="28697" name="Text Box 26"/>
          <p:cNvSpPr txBox="1">
            <a:spLocks noChangeArrowheads="1"/>
          </p:cNvSpPr>
          <p:nvPr/>
        </p:nvSpPr>
        <p:spPr bwMode="auto">
          <a:xfrm>
            <a:off x="1475656" y="1143000"/>
            <a:ext cx="2543944"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Times New Roman" pitchFamily="18" charset="0"/>
                <a:cs typeface="Times New Roman" pitchFamily="18" charset="0"/>
              </a:defRPr>
            </a:lvl1pPr>
            <a:lvl2pPr marL="742950" indent="-285750" eaLnBrk="0" hangingPunct="0">
              <a:defRPr b="1">
                <a:solidFill>
                  <a:schemeClr val="tx1"/>
                </a:solidFill>
                <a:latin typeface="Times New Roman" pitchFamily="18" charset="0"/>
                <a:cs typeface="Times New Roman" pitchFamily="18" charset="0"/>
              </a:defRPr>
            </a:lvl2pPr>
            <a:lvl3pPr marL="1143000" indent="-228600" eaLnBrk="0" hangingPunct="0">
              <a:defRPr b="1">
                <a:solidFill>
                  <a:schemeClr val="tx1"/>
                </a:solidFill>
                <a:latin typeface="Times New Roman" pitchFamily="18" charset="0"/>
                <a:cs typeface="Times New Roman" pitchFamily="18" charset="0"/>
              </a:defRPr>
            </a:lvl3pPr>
            <a:lvl4pPr marL="1600200" indent="-228600" eaLnBrk="0" hangingPunct="0">
              <a:defRPr b="1">
                <a:solidFill>
                  <a:schemeClr val="tx1"/>
                </a:solidFill>
                <a:latin typeface="Times New Roman" pitchFamily="18" charset="0"/>
                <a:cs typeface="Times New Roman" pitchFamily="18" charset="0"/>
              </a:defRPr>
            </a:lvl4pPr>
            <a:lvl5pPr marL="2057400" indent="-228600" eaLnBrk="0" hangingPunct="0">
              <a:defRPr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cs typeface="Times New Roman" pitchFamily="18" charset="0"/>
              </a:defRPr>
            </a:lvl9pPr>
          </a:lstStyle>
          <a:p>
            <a:pPr eaLnBrk="1" hangingPunct="1">
              <a:spcBef>
                <a:spcPct val="50000"/>
              </a:spcBef>
            </a:pPr>
            <a:r>
              <a:rPr lang="fr-FR" sz="2400" dirty="0">
                <a:solidFill>
                  <a:schemeClr val="bg1"/>
                </a:solidFill>
              </a:rPr>
              <a:t>Avancement avec permanence de gradins </a:t>
            </a:r>
          </a:p>
        </p:txBody>
      </p:sp>
      <p:sp>
        <p:nvSpPr>
          <p:cNvPr id="2" name="Espace réservé du pied de page 1"/>
          <p:cNvSpPr>
            <a:spLocks noGrp="1"/>
          </p:cNvSpPr>
          <p:nvPr>
            <p:ph type="ftr" sz="quarter" idx="11"/>
          </p:nvPr>
        </p:nvSpPr>
        <p:spPr/>
        <p:txBody>
          <a:bodyPr/>
          <a:lstStyle/>
          <a:p>
            <a:r>
              <a:rPr lang="fr-FR" dirty="0" smtClean="0"/>
              <a:t>ALS FP 2017</a:t>
            </a:r>
            <a:endParaRPr lang="fr-FR" dirty="0"/>
          </a:p>
        </p:txBody>
      </p:sp>
    </p:spTree>
    <p:extLst>
      <p:ext uri="{BB962C8B-B14F-4D97-AF65-F5344CB8AC3E}">
        <p14:creationId xmlns:p14="http://schemas.microsoft.com/office/powerpoint/2010/main" val="3245417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ALS FP 2017</a:t>
            </a:r>
            <a:endParaRPr lang="fr-FR" dirty="0"/>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7940" y="69062"/>
            <a:ext cx="7413413" cy="6788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necteur droit 4"/>
          <p:cNvCxnSpPr/>
          <p:nvPr/>
        </p:nvCxnSpPr>
        <p:spPr>
          <a:xfrm>
            <a:off x="5868144" y="69062"/>
            <a:ext cx="144016" cy="551626"/>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6012160" y="620688"/>
            <a:ext cx="432048" cy="72008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6444208" y="1340768"/>
            <a:ext cx="288032" cy="2448272"/>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6732240" y="3766912"/>
            <a:ext cx="0" cy="454176"/>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6732240" y="4221088"/>
            <a:ext cx="360040" cy="252028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H="1">
            <a:off x="3275856" y="4221088"/>
            <a:ext cx="3456384" cy="576064"/>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flipH="1">
            <a:off x="3995936" y="3789040"/>
            <a:ext cx="2736304" cy="432048"/>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H="1" flipV="1">
            <a:off x="3707904" y="2420888"/>
            <a:ext cx="288032" cy="180020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2267744" y="3463531"/>
            <a:ext cx="504056" cy="109485"/>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H="1">
            <a:off x="2771800" y="2420888"/>
            <a:ext cx="936104" cy="1152128"/>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H="1">
            <a:off x="1979712" y="344875"/>
            <a:ext cx="540060" cy="851877"/>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2519772" y="344875"/>
            <a:ext cx="3492388" cy="275813"/>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2519772" y="69062"/>
            <a:ext cx="0" cy="275813"/>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V="1">
            <a:off x="1979712" y="1340768"/>
            <a:ext cx="4464496" cy="288032"/>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V="1">
            <a:off x="3707904" y="2276872"/>
            <a:ext cx="2880320" cy="144016"/>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flipH="1">
            <a:off x="3275856" y="4221088"/>
            <a:ext cx="720080" cy="576064"/>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2771800" y="3518273"/>
            <a:ext cx="360040" cy="1278879"/>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974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1043608" y="-99392"/>
            <a:ext cx="6768752" cy="369332"/>
          </a:xfrm>
          <a:prstGeom prst="rect">
            <a:avLst/>
          </a:prstGeom>
          <a:noFill/>
        </p:spPr>
        <p:txBody>
          <a:bodyPr wrap="square" rtlCol="0">
            <a:spAutoFit/>
          </a:bodyPr>
          <a:lstStyle/>
          <a:p>
            <a:r>
              <a:rPr lang="fr-FR" b="1" dirty="0" smtClean="0">
                <a:solidFill>
                  <a:schemeClr val="bg1"/>
                </a:solidFill>
              </a:rPr>
              <a:t>Exemples de petites    mines du Thillot ( 1560 à 1760)</a:t>
            </a:r>
            <a:endParaRPr lang="fr-FR" b="1" dirty="0">
              <a:solidFill>
                <a:schemeClr val="bg1"/>
              </a:solidFill>
            </a:endParaRPr>
          </a:p>
        </p:txBody>
      </p:sp>
      <p:pic>
        <p:nvPicPr>
          <p:cNvPr id="2" name="Image 1" descr="Capture d’écran 2017-05-28 à 18.55.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18" y="-1"/>
            <a:ext cx="9420154" cy="7203647"/>
          </a:xfrm>
          <a:prstGeom prst="rect">
            <a:avLst/>
          </a:prstGeom>
        </p:spPr>
      </p:pic>
    </p:spTree>
    <p:extLst>
      <p:ext uri="{BB962C8B-B14F-4D97-AF65-F5344CB8AC3E}">
        <p14:creationId xmlns:p14="http://schemas.microsoft.com/office/powerpoint/2010/main" val="1551815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écran 2017-05-28 à 19.03.4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59342" cy="6858000"/>
          </a:xfrm>
          <a:prstGeom prst="rect">
            <a:avLst/>
          </a:prstGeom>
        </p:spPr>
      </p:pic>
    </p:spTree>
    <p:extLst>
      <p:ext uri="{BB962C8B-B14F-4D97-AF65-F5344CB8AC3E}">
        <p14:creationId xmlns:p14="http://schemas.microsoft.com/office/powerpoint/2010/main" val="2380826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francis\Mes documents\saxe 2010\modif 3 galerie des Art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16063" y="0"/>
            <a:ext cx="58118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1331" name="Line 3"/>
          <p:cNvSpPr>
            <a:spLocks noChangeShapeType="1"/>
          </p:cNvSpPr>
          <p:nvPr/>
        </p:nvSpPr>
        <p:spPr bwMode="auto">
          <a:xfrm>
            <a:off x="6858000" y="838200"/>
            <a:ext cx="0" cy="2286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611338" name="Line 10"/>
          <p:cNvSpPr>
            <a:spLocks noChangeShapeType="1"/>
          </p:cNvSpPr>
          <p:nvPr/>
        </p:nvSpPr>
        <p:spPr bwMode="auto">
          <a:xfrm>
            <a:off x="5638800" y="2286000"/>
            <a:ext cx="152400" cy="762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611339" name="Line 11"/>
          <p:cNvSpPr>
            <a:spLocks noChangeShapeType="1"/>
          </p:cNvSpPr>
          <p:nvPr/>
        </p:nvSpPr>
        <p:spPr bwMode="auto">
          <a:xfrm rot="-3418568">
            <a:off x="5664200" y="2670175"/>
            <a:ext cx="0" cy="3810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611340" name="Line 12"/>
          <p:cNvSpPr>
            <a:spLocks noChangeShapeType="1"/>
          </p:cNvSpPr>
          <p:nvPr/>
        </p:nvSpPr>
        <p:spPr bwMode="auto">
          <a:xfrm rot="-2924247">
            <a:off x="5599906" y="3620294"/>
            <a:ext cx="1588" cy="2286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611342" name="Line 14"/>
          <p:cNvSpPr>
            <a:spLocks noChangeShapeType="1"/>
          </p:cNvSpPr>
          <p:nvPr/>
        </p:nvSpPr>
        <p:spPr bwMode="auto">
          <a:xfrm rot="27291" flipH="1">
            <a:off x="6248400" y="4951413"/>
            <a:ext cx="0" cy="5334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611343" name="Line 15"/>
          <p:cNvSpPr>
            <a:spLocks noChangeShapeType="1"/>
          </p:cNvSpPr>
          <p:nvPr/>
        </p:nvSpPr>
        <p:spPr bwMode="auto">
          <a:xfrm rot="20968953" flipH="1">
            <a:off x="6864350" y="5670550"/>
            <a:ext cx="55563" cy="519113"/>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611344" name="Line 16"/>
          <p:cNvSpPr>
            <a:spLocks noChangeShapeType="1"/>
          </p:cNvSpPr>
          <p:nvPr/>
        </p:nvSpPr>
        <p:spPr bwMode="auto">
          <a:xfrm rot="20167624" flipH="1">
            <a:off x="6313488" y="1235075"/>
            <a:ext cx="90487" cy="233363"/>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611345" name="Line 17"/>
          <p:cNvSpPr>
            <a:spLocks noChangeShapeType="1"/>
          </p:cNvSpPr>
          <p:nvPr/>
        </p:nvSpPr>
        <p:spPr bwMode="auto">
          <a:xfrm rot="-1575448">
            <a:off x="5959475" y="167163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611346" name="Line 18"/>
          <p:cNvSpPr>
            <a:spLocks noChangeShapeType="1"/>
          </p:cNvSpPr>
          <p:nvPr/>
        </p:nvSpPr>
        <p:spPr bwMode="auto">
          <a:xfrm flipV="1">
            <a:off x="5867400" y="1524000"/>
            <a:ext cx="533400" cy="2286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611347" name="Line 19"/>
          <p:cNvSpPr>
            <a:spLocks noChangeShapeType="1"/>
          </p:cNvSpPr>
          <p:nvPr/>
        </p:nvSpPr>
        <p:spPr bwMode="auto">
          <a:xfrm rot="1103089" flipV="1">
            <a:off x="6400800" y="990600"/>
            <a:ext cx="457200" cy="2286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611349" name="Line 21"/>
          <p:cNvSpPr>
            <a:spLocks noChangeShapeType="1"/>
          </p:cNvSpPr>
          <p:nvPr/>
        </p:nvSpPr>
        <p:spPr bwMode="auto">
          <a:xfrm rot="3197409" flipV="1">
            <a:off x="5450681" y="4639469"/>
            <a:ext cx="820738" cy="32385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611350" name="Line 22"/>
          <p:cNvSpPr>
            <a:spLocks noChangeShapeType="1"/>
          </p:cNvSpPr>
          <p:nvPr/>
        </p:nvSpPr>
        <p:spPr bwMode="auto">
          <a:xfrm rot="20797099" flipV="1">
            <a:off x="5559425" y="2047875"/>
            <a:ext cx="533400" cy="227013"/>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611351" name="Line 23"/>
          <p:cNvSpPr>
            <a:spLocks noChangeShapeType="1"/>
          </p:cNvSpPr>
          <p:nvPr/>
        </p:nvSpPr>
        <p:spPr bwMode="auto">
          <a:xfrm rot="19964148" flipV="1">
            <a:off x="5410200" y="2438400"/>
            <a:ext cx="457200" cy="2286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611352" name="Line 24"/>
          <p:cNvSpPr>
            <a:spLocks noChangeShapeType="1"/>
          </p:cNvSpPr>
          <p:nvPr/>
        </p:nvSpPr>
        <p:spPr bwMode="auto">
          <a:xfrm rot="19965469" flipV="1">
            <a:off x="5330825" y="3114675"/>
            <a:ext cx="588963" cy="3937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611353" name="Line 25"/>
          <p:cNvSpPr>
            <a:spLocks noChangeShapeType="1"/>
          </p:cNvSpPr>
          <p:nvPr/>
        </p:nvSpPr>
        <p:spPr bwMode="auto">
          <a:xfrm rot="18430627" flipV="1">
            <a:off x="5214144" y="4050507"/>
            <a:ext cx="730250" cy="214312"/>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611354" name="Line 26"/>
          <p:cNvSpPr>
            <a:spLocks noChangeShapeType="1"/>
          </p:cNvSpPr>
          <p:nvPr/>
        </p:nvSpPr>
        <p:spPr bwMode="auto">
          <a:xfrm rot="2706780" flipV="1">
            <a:off x="6257925" y="5422900"/>
            <a:ext cx="612775" cy="27622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611355" name="Line 27"/>
          <p:cNvSpPr>
            <a:spLocks noChangeShapeType="1"/>
          </p:cNvSpPr>
          <p:nvPr/>
        </p:nvSpPr>
        <p:spPr bwMode="auto">
          <a:xfrm rot="3197409" flipV="1">
            <a:off x="5275263" y="5056188"/>
            <a:ext cx="560387" cy="395287"/>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611356" name="Line 28"/>
          <p:cNvSpPr>
            <a:spLocks noChangeShapeType="1"/>
          </p:cNvSpPr>
          <p:nvPr/>
        </p:nvSpPr>
        <p:spPr bwMode="auto">
          <a:xfrm rot="3197409" flipV="1">
            <a:off x="4832351" y="4216400"/>
            <a:ext cx="582612" cy="249237"/>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611357" name="Line 29"/>
          <p:cNvSpPr>
            <a:spLocks noChangeShapeType="1"/>
          </p:cNvSpPr>
          <p:nvPr/>
        </p:nvSpPr>
        <p:spPr bwMode="auto">
          <a:xfrm rot="3197409" flipV="1">
            <a:off x="5844381" y="5790407"/>
            <a:ext cx="293687" cy="203200"/>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611358" name="Line 30"/>
          <p:cNvSpPr>
            <a:spLocks noChangeShapeType="1"/>
          </p:cNvSpPr>
          <p:nvPr/>
        </p:nvSpPr>
        <p:spPr bwMode="auto">
          <a:xfrm rot="3197409" flipV="1">
            <a:off x="4868863" y="3359150"/>
            <a:ext cx="331788" cy="90487"/>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611359" name="Line 31"/>
          <p:cNvSpPr>
            <a:spLocks noChangeShapeType="1"/>
          </p:cNvSpPr>
          <p:nvPr/>
        </p:nvSpPr>
        <p:spPr bwMode="auto">
          <a:xfrm rot="3197409" flipV="1">
            <a:off x="5050632" y="2496344"/>
            <a:ext cx="228600" cy="115887"/>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611360" name="Line 32"/>
          <p:cNvSpPr>
            <a:spLocks noChangeShapeType="1"/>
          </p:cNvSpPr>
          <p:nvPr/>
        </p:nvSpPr>
        <p:spPr bwMode="auto">
          <a:xfrm rot="3197409" flipH="1" flipV="1">
            <a:off x="5186363" y="1955800"/>
            <a:ext cx="342900" cy="7302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611361" name="Line 33"/>
          <p:cNvSpPr>
            <a:spLocks noChangeShapeType="1"/>
          </p:cNvSpPr>
          <p:nvPr/>
        </p:nvSpPr>
        <p:spPr bwMode="auto">
          <a:xfrm rot="3197409" flipH="1" flipV="1">
            <a:off x="5618163" y="1284288"/>
            <a:ext cx="300037" cy="217487"/>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611362" name="Line 34"/>
          <p:cNvSpPr>
            <a:spLocks noChangeShapeType="1"/>
          </p:cNvSpPr>
          <p:nvPr/>
        </p:nvSpPr>
        <p:spPr bwMode="auto">
          <a:xfrm rot="3197409" flipH="1" flipV="1">
            <a:off x="6177756" y="821532"/>
            <a:ext cx="242887" cy="222250"/>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611363" name="Line 35"/>
          <p:cNvSpPr>
            <a:spLocks noChangeShapeType="1"/>
          </p:cNvSpPr>
          <p:nvPr/>
        </p:nvSpPr>
        <p:spPr bwMode="auto">
          <a:xfrm rot="3197409" flipH="1" flipV="1">
            <a:off x="6009481" y="5939632"/>
            <a:ext cx="242887" cy="222250"/>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611364" name="Line 36"/>
          <p:cNvSpPr>
            <a:spLocks noChangeShapeType="1"/>
          </p:cNvSpPr>
          <p:nvPr/>
        </p:nvSpPr>
        <p:spPr bwMode="auto">
          <a:xfrm rot="3197409" flipH="1" flipV="1">
            <a:off x="5703888" y="5461000"/>
            <a:ext cx="304800" cy="304800"/>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611365" name="Line 37"/>
          <p:cNvSpPr>
            <a:spLocks noChangeShapeType="1"/>
          </p:cNvSpPr>
          <p:nvPr/>
        </p:nvSpPr>
        <p:spPr bwMode="auto">
          <a:xfrm rot="3197409">
            <a:off x="5072062" y="4516438"/>
            <a:ext cx="411163" cy="579438"/>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611366" name="Line 38"/>
          <p:cNvSpPr>
            <a:spLocks noChangeShapeType="1"/>
          </p:cNvSpPr>
          <p:nvPr/>
        </p:nvSpPr>
        <p:spPr bwMode="auto">
          <a:xfrm rot="3197409">
            <a:off x="4808538" y="3543300"/>
            <a:ext cx="411162" cy="579438"/>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611367" name="Line 39"/>
          <p:cNvSpPr>
            <a:spLocks noChangeShapeType="1"/>
          </p:cNvSpPr>
          <p:nvPr/>
        </p:nvSpPr>
        <p:spPr bwMode="auto">
          <a:xfrm rot="3197409">
            <a:off x="4952207" y="2610644"/>
            <a:ext cx="304800" cy="655637"/>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611368" name="Line 40"/>
          <p:cNvSpPr>
            <a:spLocks noChangeShapeType="1"/>
          </p:cNvSpPr>
          <p:nvPr/>
        </p:nvSpPr>
        <p:spPr bwMode="auto">
          <a:xfrm rot="3197409">
            <a:off x="5189538" y="2038350"/>
            <a:ext cx="76200" cy="55562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611369" name="Line 41"/>
          <p:cNvSpPr>
            <a:spLocks noChangeShapeType="1"/>
          </p:cNvSpPr>
          <p:nvPr/>
        </p:nvSpPr>
        <p:spPr bwMode="auto">
          <a:xfrm rot="3197409" flipV="1">
            <a:off x="5514976" y="1389062"/>
            <a:ext cx="88900" cy="58737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611370" name="Line 42"/>
          <p:cNvSpPr>
            <a:spLocks noChangeShapeType="1"/>
          </p:cNvSpPr>
          <p:nvPr/>
        </p:nvSpPr>
        <p:spPr bwMode="auto">
          <a:xfrm rot="3197409" flipV="1">
            <a:off x="5919787" y="885826"/>
            <a:ext cx="263525" cy="565150"/>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33827" name="Text Box 43"/>
          <p:cNvSpPr txBox="1">
            <a:spLocks noChangeArrowheads="1"/>
          </p:cNvSpPr>
          <p:nvPr/>
        </p:nvSpPr>
        <p:spPr bwMode="auto">
          <a:xfrm>
            <a:off x="3352800" y="3048000"/>
            <a:ext cx="14478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imes New Roman" pitchFamily="18" charset="0"/>
                <a:cs typeface="Times New Roman" pitchFamily="18" charset="0"/>
              </a:defRPr>
            </a:lvl1pPr>
            <a:lvl2pPr marL="742950" indent="-285750" eaLnBrk="0" hangingPunct="0">
              <a:defRPr b="1">
                <a:solidFill>
                  <a:schemeClr val="tx1"/>
                </a:solidFill>
                <a:latin typeface="Times New Roman" pitchFamily="18" charset="0"/>
                <a:cs typeface="Times New Roman" pitchFamily="18" charset="0"/>
              </a:defRPr>
            </a:lvl2pPr>
            <a:lvl3pPr marL="1143000" indent="-228600" eaLnBrk="0" hangingPunct="0">
              <a:defRPr b="1">
                <a:solidFill>
                  <a:schemeClr val="tx1"/>
                </a:solidFill>
                <a:latin typeface="Times New Roman" pitchFamily="18" charset="0"/>
                <a:cs typeface="Times New Roman" pitchFamily="18" charset="0"/>
              </a:defRPr>
            </a:lvl3pPr>
            <a:lvl4pPr marL="1600200" indent="-228600" eaLnBrk="0" hangingPunct="0">
              <a:defRPr b="1">
                <a:solidFill>
                  <a:schemeClr val="tx1"/>
                </a:solidFill>
                <a:latin typeface="Times New Roman" pitchFamily="18" charset="0"/>
                <a:cs typeface="Times New Roman" pitchFamily="18" charset="0"/>
              </a:defRPr>
            </a:lvl4pPr>
            <a:lvl5pPr marL="2057400" indent="-228600" eaLnBrk="0" hangingPunct="0">
              <a:defRPr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cs typeface="Times New Roman" pitchFamily="18" charset="0"/>
              </a:defRPr>
            </a:lvl9pPr>
          </a:lstStyle>
          <a:p>
            <a:pPr eaLnBrk="1" hangingPunct="1">
              <a:spcBef>
                <a:spcPct val="50000"/>
              </a:spcBef>
            </a:pPr>
            <a:r>
              <a:rPr lang="fr-FR" altLang="fr-FR" sz="2000" dirty="0">
                <a:solidFill>
                  <a:srgbClr val="00FF00"/>
                </a:solidFill>
              </a:rPr>
              <a:t>Nouveau front de taille</a:t>
            </a:r>
          </a:p>
        </p:txBody>
      </p:sp>
      <p:sp>
        <p:nvSpPr>
          <p:cNvPr id="33828" name="Text Box 44"/>
          <p:cNvSpPr txBox="1">
            <a:spLocks noChangeArrowheads="1"/>
          </p:cNvSpPr>
          <p:nvPr/>
        </p:nvSpPr>
        <p:spPr bwMode="auto">
          <a:xfrm>
            <a:off x="5867400" y="3200400"/>
            <a:ext cx="152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imes New Roman" pitchFamily="18" charset="0"/>
                <a:cs typeface="Times New Roman" pitchFamily="18" charset="0"/>
              </a:defRPr>
            </a:lvl1pPr>
            <a:lvl2pPr marL="742950" indent="-285750" eaLnBrk="0" hangingPunct="0">
              <a:defRPr b="1">
                <a:solidFill>
                  <a:schemeClr val="tx1"/>
                </a:solidFill>
                <a:latin typeface="Times New Roman" pitchFamily="18" charset="0"/>
                <a:cs typeface="Times New Roman" pitchFamily="18" charset="0"/>
              </a:defRPr>
            </a:lvl2pPr>
            <a:lvl3pPr marL="1143000" indent="-228600" eaLnBrk="0" hangingPunct="0">
              <a:defRPr b="1">
                <a:solidFill>
                  <a:schemeClr val="tx1"/>
                </a:solidFill>
                <a:latin typeface="Times New Roman" pitchFamily="18" charset="0"/>
                <a:cs typeface="Times New Roman" pitchFamily="18" charset="0"/>
              </a:defRPr>
            </a:lvl3pPr>
            <a:lvl4pPr marL="1600200" indent="-228600" eaLnBrk="0" hangingPunct="0">
              <a:defRPr b="1">
                <a:solidFill>
                  <a:schemeClr val="tx1"/>
                </a:solidFill>
                <a:latin typeface="Times New Roman" pitchFamily="18" charset="0"/>
                <a:cs typeface="Times New Roman" pitchFamily="18" charset="0"/>
              </a:defRPr>
            </a:lvl4pPr>
            <a:lvl5pPr marL="2057400" indent="-228600" eaLnBrk="0" hangingPunct="0">
              <a:defRPr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cs typeface="Times New Roman" pitchFamily="18" charset="0"/>
              </a:defRPr>
            </a:lvl9pPr>
          </a:lstStyle>
          <a:p>
            <a:pPr eaLnBrk="1" hangingPunct="1">
              <a:spcBef>
                <a:spcPct val="50000"/>
              </a:spcBef>
            </a:pPr>
            <a:r>
              <a:rPr lang="fr-FR" altLang="fr-FR" dirty="0">
                <a:solidFill>
                  <a:srgbClr val="FF0000"/>
                </a:solidFill>
              </a:rPr>
              <a:t>Ancien front de taille</a:t>
            </a:r>
          </a:p>
        </p:txBody>
      </p:sp>
      <p:sp>
        <p:nvSpPr>
          <p:cNvPr id="33829" name="Text Box 45"/>
          <p:cNvSpPr txBox="1">
            <a:spLocks noChangeArrowheads="1"/>
          </p:cNvSpPr>
          <p:nvPr/>
        </p:nvSpPr>
        <p:spPr bwMode="auto">
          <a:xfrm>
            <a:off x="1835696" y="914400"/>
            <a:ext cx="24384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imes New Roman" pitchFamily="18" charset="0"/>
                <a:cs typeface="Times New Roman" pitchFamily="18" charset="0"/>
              </a:defRPr>
            </a:lvl1pPr>
            <a:lvl2pPr marL="742950" indent="-285750" eaLnBrk="0" hangingPunct="0">
              <a:defRPr b="1">
                <a:solidFill>
                  <a:schemeClr val="tx1"/>
                </a:solidFill>
                <a:latin typeface="Times New Roman" pitchFamily="18" charset="0"/>
                <a:cs typeface="Times New Roman" pitchFamily="18" charset="0"/>
              </a:defRPr>
            </a:lvl2pPr>
            <a:lvl3pPr marL="1143000" indent="-228600" eaLnBrk="0" hangingPunct="0">
              <a:defRPr b="1">
                <a:solidFill>
                  <a:schemeClr val="tx1"/>
                </a:solidFill>
                <a:latin typeface="Times New Roman" pitchFamily="18" charset="0"/>
                <a:cs typeface="Times New Roman" pitchFamily="18" charset="0"/>
              </a:defRPr>
            </a:lvl3pPr>
            <a:lvl4pPr marL="1600200" indent="-228600" eaLnBrk="0" hangingPunct="0">
              <a:defRPr b="1">
                <a:solidFill>
                  <a:schemeClr val="tx1"/>
                </a:solidFill>
                <a:latin typeface="Times New Roman" pitchFamily="18" charset="0"/>
                <a:cs typeface="Times New Roman" pitchFamily="18" charset="0"/>
              </a:defRPr>
            </a:lvl4pPr>
            <a:lvl5pPr marL="2057400" indent="-228600" eaLnBrk="0" hangingPunct="0">
              <a:defRPr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cs typeface="Times New Roman" pitchFamily="18" charset="0"/>
              </a:defRPr>
            </a:lvl9pPr>
          </a:lstStyle>
          <a:p>
            <a:pPr eaLnBrk="1" hangingPunct="1">
              <a:spcBef>
                <a:spcPct val="50000"/>
              </a:spcBef>
            </a:pPr>
            <a:r>
              <a:rPr lang="fr-FR" altLang="fr-FR" dirty="0">
                <a:solidFill>
                  <a:schemeClr val="bg1"/>
                </a:solidFill>
              </a:rPr>
              <a:t>Volume de roche découpé en 1 phase de travail</a:t>
            </a:r>
          </a:p>
        </p:txBody>
      </p:sp>
      <p:sp>
        <p:nvSpPr>
          <p:cNvPr id="611376" name="Line 48"/>
          <p:cNvSpPr>
            <a:spLocks noChangeShapeType="1"/>
          </p:cNvSpPr>
          <p:nvPr/>
        </p:nvSpPr>
        <p:spPr bwMode="auto">
          <a:xfrm flipH="1">
            <a:off x="4038600" y="1295400"/>
            <a:ext cx="228600" cy="22860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611377" name="Line 49"/>
          <p:cNvSpPr>
            <a:spLocks noChangeShapeType="1"/>
          </p:cNvSpPr>
          <p:nvPr/>
        </p:nvSpPr>
        <p:spPr bwMode="auto">
          <a:xfrm flipH="1">
            <a:off x="4114800" y="1295400"/>
            <a:ext cx="228600" cy="22860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611378" name="Line 50"/>
          <p:cNvSpPr>
            <a:spLocks noChangeShapeType="1"/>
          </p:cNvSpPr>
          <p:nvPr/>
        </p:nvSpPr>
        <p:spPr bwMode="auto">
          <a:xfrm flipH="1">
            <a:off x="4114800" y="1371600"/>
            <a:ext cx="228600" cy="22860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611379" name="Line 51"/>
          <p:cNvSpPr>
            <a:spLocks noChangeShapeType="1"/>
          </p:cNvSpPr>
          <p:nvPr/>
        </p:nvSpPr>
        <p:spPr bwMode="auto">
          <a:xfrm flipH="1">
            <a:off x="4191000" y="1371600"/>
            <a:ext cx="228600" cy="22860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2" name="Espace réservé du pied de page 1"/>
          <p:cNvSpPr>
            <a:spLocks noGrp="1"/>
          </p:cNvSpPr>
          <p:nvPr>
            <p:ph type="ftr" sz="quarter" idx="11"/>
          </p:nvPr>
        </p:nvSpPr>
        <p:spPr/>
        <p:txBody>
          <a:bodyPr/>
          <a:lstStyle/>
          <a:p>
            <a:r>
              <a:rPr lang="fr-FR" dirty="0" smtClean="0"/>
              <a:t>ALS FP 2017</a:t>
            </a:r>
            <a:endParaRPr lang="fr-FR" dirty="0"/>
          </a:p>
        </p:txBody>
      </p:sp>
    </p:spTree>
    <p:extLst>
      <p:ext uri="{BB962C8B-B14F-4D97-AF65-F5344CB8AC3E}">
        <p14:creationId xmlns:p14="http://schemas.microsoft.com/office/powerpoint/2010/main" val="1206656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smtClean="0"/>
              <a:t>ALS FP 2017</a:t>
            </a:r>
            <a:endParaRPr lang="fr-FR" dirty="0"/>
          </a:p>
        </p:txBody>
      </p:sp>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294" y="-5139"/>
            <a:ext cx="9108706" cy="6913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5955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opie de Save dia0005-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1371600"/>
            <a:ext cx="4076700" cy="50133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15075" name="Arc 3"/>
          <p:cNvSpPr>
            <a:spLocks/>
          </p:cNvSpPr>
          <p:nvPr/>
        </p:nvSpPr>
        <p:spPr bwMode="auto">
          <a:xfrm flipH="1">
            <a:off x="3657600" y="1981200"/>
            <a:ext cx="2590800" cy="3581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dirty="0">
              <a:effectLst>
                <a:outerShdw blurRad="38100" dist="38100" dir="2700000" algn="tl">
                  <a:srgbClr val="000000">
                    <a:alpha val="43137"/>
                  </a:srgbClr>
                </a:outerShdw>
              </a:effectLst>
            </a:endParaRPr>
          </a:p>
        </p:txBody>
      </p:sp>
      <p:sp>
        <p:nvSpPr>
          <p:cNvPr id="515076" name="Arc 4"/>
          <p:cNvSpPr>
            <a:spLocks/>
          </p:cNvSpPr>
          <p:nvPr/>
        </p:nvSpPr>
        <p:spPr bwMode="auto">
          <a:xfrm rot="10774576">
            <a:off x="2438400" y="1676400"/>
            <a:ext cx="5637213" cy="3579813"/>
          </a:xfrm>
          <a:custGeom>
            <a:avLst/>
            <a:gdLst>
              <a:gd name="G0" fmla="+- 0 0 0"/>
              <a:gd name="G1" fmla="+- 21599 0 0"/>
              <a:gd name="G2" fmla="+- 21600 0 0"/>
              <a:gd name="T0" fmla="*/ 172 w 21558"/>
              <a:gd name="T1" fmla="*/ 0 h 21599"/>
              <a:gd name="T2" fmla="*/ 21558 w 21558"/>
              <a:gd name="T3" fmla="*/ 20252 h 21599"/>
              <a:gd name="T4" fmla="*/ 0 w 21558"/>
              <a:gd name="T5" fmla="*/ 21599 h 21599"/>
            </a:gdLst>
            <a:ahLst/>
            <a:cxnLst>
              <a:cxn ang="0">
                <a:pos x="T0" y="T1"/>
              </a:cxn>
              <a:cxn ang="0">
                <a:pos x="T2" y="T3"/>
              </a:cxn>
              <a:cxn ang="0">
                <a:pos x="T4" y="T5"/>
              </a:cxn>
            </a:cxnLst>
            <a:rect l="0" t="0" r="r" b="b"/>
            <a:pathLst>
              <a:path w="21558" h="21599" fill="none" extrusionOk="0">
                <a:moveTo>
                  <a:pt x="172" y="-1"/>
                </a:moveTo>
                <a:cubicBezTo>
                  <a:pt x="11511" y="89"/>
                  <a:pt x="20850" y="8934"/>
                  <a:pt x="21557" y="20252"/>
                </a:cubicBezTo>
              </a:path>
              <a:path w="21558" h="21599" stroke="0" extrusionOk="0">
                <a:moveTo>
                  <a:pt x="172" y="-1"/>
                </a:moveTo>
                <a:cubicBezTo>
                  <a:pt x="11511" y="89"/>
                  <a:pt x="20850" y="8934"/>
                  <a:pt x="21557" y="20252"/>
                </a:cubicBezTo>
                <a:lnTo>
                  <a:pt x="0" y="21599"/>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dirty="0">
              <a:effectLst>
                <a:outerShdw blurRad="38100" dist="38100" dir="2700000" algn="tl">
                  <a:srgbClr val="000000">
                    <a:alpha val="43137"/>
                  </a:srgbClr>
                </a:outerShdw>
              </a:effectLst>
            </a:endParaRPr>
          </a:p>
        </p:txBody>
      </p:sp>
      <p:sp>
        <p:nvSpPr>
          <p:cNvPr id="515077" name="Line 5"/>
          <p:cNvSpPr>
            <a:spLocks noChangeShapeType="1"/>
          </p:cNvSpPr>
          <p:nvPr/>
        </p:nvSpPr>
        <p:spPr bwMode="auto">
          <a:xfrm flipH="1">
            <a:off x="3124200" y="1524000"/>
            <a:ext cx="2286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515078" name="Line 6"/>
          <p:cNvSpPr>
            <a:spLocks noChangeShapeType="1"/>
          </p:cNvSpPr>
          <p:nvPr/>
        </p:nvSpPr>
        <p:spPr bwMode="auto">
          <a:xfrm flipH="1">
            <a:off x="3733800" y="4038600"/>
            <a:ext cx="1524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515079" name="Line 7"/>
          <p:cNvSpPr>
            <a:spLocks noChangeShapeType="1"/>
          </p:cNvSpPr>
          <p:nvPr/>
        </p:nvSpPr>
        <p:spPr bwMode="auto">
          <a:xfrm>
            <a:off x="3733800" y="3886200"/>
            <a:ext cx="152400" cy="15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32776" name="Text Box 8"/>
          <p:cNvSpPr txBox="1">
            <a:spLocks noChangeArrowheads="1"/>
          </p:cNvSpPr>
          <p:nvPr/>
        </p:nvSpPr>
        <p:spPr bwMode="auto">
          <a:xfrm>
            <a:off x="6858000" y="3657600"/>
            <a:ext cx="22860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imes New Roman" pitchFamily="18" charset="0"/>
                <a:cs typeface="Times New Roman" pitchFamily="18" charset="0"/>
              </a:defRPr>
            </a:lvl1pPr>
            <a:lvl2pPr marL="742950" indent="-285750" eaLnBrk="0" hangingPunct="0">
              <a:defRPr b="1">
                <a:solidFill>
                  <a:schemeClr val="tx1"/>
                </a:solidFill>
                <a:latin typeface="Times New Roman" pitchFamily="18" charset="0"/>
                <a:cs typeface="Times New Roman" pitchFamily="18" charset="0"/>
              </a:defRPr>
            </a:lvl2pPr>
            <a:lvl3pPr marL="1143000" indent="-228600" eaLnBrk="0" hangingPunct="0">
              <a:defRPr b="1">
                <a:solidFill>
                  <a:schemeClr val="tx1"/>
                </a:solidFill>
                <a:latin typeface="Times New Roman" pitchFamily="18" charset="0"/>
                <a:cs typeface="Times New Roman" pitchFamily="18" charset="0"/>
              </a:defRPr>
            </a:lvl3pPr>
            <a:lvl4pPr marL="1600200" indent="-228600" eaLnBrk="0" hangingPunct="0">
              <a:defRPr b="1">
                <a:solidFill>
                  <a:schemeClr val="tx1"/>
                </a:solidFill>
                <a:latin typeface="Times New Roman" pitchFamily="18" charset="0"/>
                <a:cs typeface="Times New Roman" pitchFamily="18" charset="0"/>
              </a:defRPr>
            </a:lvl4pPr>
            <a:lvl5pPr marL="2057400" indent="-228600" eaLnBrk="0" hangingPunct="0">
              <a:defRPr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cs typeface="Times New Roman" pitchFamily="18" charset="0"/>
              </a:defRPr>
            </a:lvl9pPr>
          </a:lstStyle>
          <a:p>
            <a:pPr eaLnBrk="1" hangingPunct="1">
              <a:spcBef>
                <a:spcPct val="50000"/>
              </a:spcBef>
            </a:pPr>
            <a:r>
              <a:rPr lang="fr-FR" sz="2400" dirty="0"/>
              <a:t>Ligne</a:t>
            </a:r>
            <a:r>
              <a:rPr lang="fr-FR" dirty="0"/>
              <a:t> de la face  supérieure du gradin depuis </a:t>
            </a:r>
            <a:r>
              <a:rPr lang="fr-FR" dirty="0" smtClean="0"/>
              <a:t>la sole </a:t>
            </a:r>
            <a:r>
              <a:rPr lang="fr-FR" dirty="0"/>
              <a:t>jusqu’au faîte</a:t>
            </a:r>
          </a:p>
          <a:p>
            <a:pPr eaLnBrk="1" hangingPunct="1">
              <a:spcBef>
                <a:spcPct val="50000"/>
              </a:spcBef>
            </a:pPr>
            <a:endParaRPr lang="fr-FR" u="sng" dirty="0"/>
          </a:p>
          <a:p>
            <a:pPr eaLnBrk="1" hangingPunct="1">
              <a:spcBef>
                <a:spcPct val="50000"/>
              </a:spcBef>
            </a:pPr>
            <a:r>
              <a:rPr lang="fr-FR" u="sng" dirty="0"/>
              <a:t>Ligne continue</a:t>
            </a:r>
            <a:endParaRPr lang="fr-FR" dirty="0"/>
          </a:p>
        </p:txBody>
      </p:sp>
      <p:sp>
        <p:nvSpPr>
          <p:cNvPr id="32777" name="Text Box 9"/>
          <p:cNvSpPr txBox="1">
            <a:spLocks noChangeArrowheads="1"/>
          </p:cNvSpPr>
          <p:nvPr/>
        </p:nvSpPr>
        <p:spPr bwMode="auto">
          <a:xfrm>
            <a:off x="6705600" y="914400"/>
            <a:ext cx="2438400"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imes New Roman" pitchFamily="18" charset="0"/>
                <a:cs typeface="Times New Roman" pitchFamily="18" charset="0"/>
              </a:defRPr>
            </a:lvl1pPr>
            <a:lvl2pPr marL="742950" indent="-285750" eaLnBrk="0" hangingPunct="0">
              <a:defRPr b="1">
                <a:solidFill>
                  <a:schemeClr val="tx1"/>
                </a:solidFill>
                <a:latin typeface="Times New Roman" pitchFamily="18" charset="0"/>
                <a:cs typeface="Times New Roman" pitchFamily="18" charset="0"/>
              </a:defRPr>
            </a:lvl2pPr>
            <a:lvl3pPr marL="1143000" indent="-228600" eaLnBrk="0" hangingPunct="0">
              <a:defRPr b="1">
                <a:solidFill>
                  <a:schemeClr val="tx1"/>
                </a:solidFill>
                <a:latin typeface="Times New Roman" pitchFamily="18" charset="0"/>
                <a:cs typeface="Times New Roman" pitchFamily="18" charset="0"/>
              </a:defRPr>
            </a:lvl3pPr>
            <a:lvl4pPr marL="1600200" indent="-228600" eaLnBrk="0" hangingPunct="0">
              <a:defRPr b="1">
                <a:solidFill>
                  <a:schemeClr val="tx1"/>
                </a:solidFill>
                <a:latin typeface="Times New Roman" pitchFamily="18" charset="0"/>
                <a:cs typeface="Times New Roman" pitchFamily="18" charset="0"/>
              </a:defRPr>
            </a:lvl4pPr>
            <a:lvl5pPr marL="2057400" indent="-228600" eaLnBrk="0" hangingPunct="0">
              <a:defRPr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cs typeface="Times New Roman" pitchFamily="18" charset="0"/>
              </a:defRPr>
            </a:lvl9pPr>
          </a:lstStyle>
          <a:p>
            <a:pPr eaLnBrk="1" hangingPunct="1">
              <a:spcBef>
                <a:spcPct val="50000"/>
              </a:spcBef>
            </a:pPr>
            <a:r>
              <a:rPr lang="fr-FR" sz="2400" dirty="0"/>
              <a:t>Ligne</a:t>
            </a:r>
            <a:r>
              <a:rPr lang="fr-FR" dirty="0"/>
              <a:t> de pointerolle: </a:t>
            </a:r>
            <a:r>
              <a:rPr lang="fr-FR" dirty="0" smtClean="0"/>
              <a:t>du </a:t>
            </a:r>
            <a:r>
              <a:rPr lang="fr-FR" dirty="0"/>
              <a:t>faîte </a:t>
            </a:r>
            <a:r>
              <a:rPr lang="fr-FR" dirty="0" smtClean="0"/>
              <a:t>à la sole de la galerie </a:t>
            </a:r>
            <a:endParaRPr lang="fr-FR" dirty="0"/>
          </a:p>
          <a:p>
            <a:pPr eaLnBrk="1" hangingPunct="1">
              <a:spcBef>
                <a:spcPct val="50000"/>
              </a:spcBef>
            </a:pPr>
            <a:r>
              <a:rPr lang="fr-FR" u="sng" dirty="0"/>
              <a:t>Ligne continue</a:t>
            </a:r>
          </a:p>
        </p:txBody>
      </p:sp>
      <p:sp>
        <p:nvSpPr>
          <p:cNvPr id="515084" name="Line 12"/>
          <p:cNvSpPr>
            <a:spLocks noChangeShapeType="1"/>
          </p:cNvSpPr>
          <p:nvPr/>
        </p:nvSpPr>
        <p:spPr bwMode="auto">
          <a:xfrm flipH="1">
            <a:off x="7620000" y="4876800"/>
            <a:ext cx="76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515085" name="Line 13"/>
          <p:cNvSpPr>
            <a:spLocks noChangeShapeType="1"/>
          </p:cNvSpPr>
          <p:nvPr/>
        </p:nvSpPr>
        <p:spPr bwMode="auto">
          <a:xfrm flipH="1">
            <a:off x="6096000" y="1219200"/>
            <a:ext cx="609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dirty="0">
              <a:effectLst>
                <a:outerShdw blurRad="38100" dist="38100" dir="2700000" algn="tl">
                  <a:srgbClr val="000000">
                    <a:alpha val="43137"/>
                  </a:srgbClr>
                </a:outerShdw>
              </a:effectLst>
            </a:endParaRPr>
          </a:p>
        </p:txBody>
      </p:sp>
      <p:sp>
        <p:nvSpPr>
          <p:cNvPr id="2" name="Espace réservé du pied de page 1"/>
          <p:cNvSpPr>
            <a:spLocks noGrp="1"/>
          </p:cNvSpPr>
          <p:nvPr>
            <p:ph type="ftr" sz="quarter" idx="11"/>
          </p:nvPr>
        </p:nvSpPr>
        <p:spPr/>
        <p:txBody>
          <a:bodyPr/>
          <a:lstStyle/>
          <a:p>
            <a:r>
              <a:rPr lang="fr-FR" dirty="0" smtClean="0"/>
              <a:t>ALS FP 2017</a:t>
            </a:r>
            <a:endParaRPr lang="fr-FR" dirty="0"/>
          </a:p>
        </p:txBody>
      </p:sp>
      <p:sp>
        <p:nvSpPr>
          <p:cNvPr id="3" name="Rectangle à coins arrondis 2"/>
          <p:cNvSpPr/>
          <p:nvPr/>
        </p:nvSpPr>
        <p:spPr>
          <a:xfrm>
            <a:off x="467544" y="265113"/>
            <a:ext cx="5544616" cy="84164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Text Box 10"/>
          <p:cNvSpPr txBox="1">
            <a:spLocks noChangeArrowheads="1"/>
          </p:cNvSpPr>
          <p:nvPr/>
        </p:nvSpPr>
        <p:spPr bwMode="auto">
          <a:xfrm>
            <a:off x="467544" y="379589"/>
            <a:ext cx="5486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imes New Roman" pitchFamily="18" charset="0"/>
                <a:cs typeface="Times New Roman" pitchFamily="18" charset="0"/>
              </a:defRPr>
            </a:lvl1pPr>
            <a:lvl2pPr marL="742950" indent="-285750" eaLnBrk="0" hangingPunct="0">
              <a:defRPr b="1">
                <a:solidFill>
                  <a:schemeClr val="tx1"/>
                </a:solidFill>
                <a:latin typeface="Times New Roman" pitchFamily="18" charset="0"/>
                <a:cs typeface="Times New Roman" pitchFamily="18" charset="0"/>
              </a:defRPr>
            </a:lvl2pPr>
            <a:lvl3pPr marL="1143000" indent="-228600" eaLnBrk="0" hangingPunct="0">
              <a:defRPr b="1">
                <a:solidFill>
                  <a:schemeClr val="tx1"/>
                </a:solidFill>
                <a:latin typeface="Times New Roman" pitchFamily="18" charset="0"/>
                <a:cs typeface="Times New Roman" pitchFamily="18" charset="0"/>
              </a:defRPr>
            </a:lvl3pPr>
            <a:lvl4pPr marL="1600200" indent="-228600" eaLnBrk="0" hangingPunct="0">
              <a:defRPr b="1">
                <a:solidFill>
                  <a:schemeClr val="tx1"/>
                </a:solidFill>
                <a:latin typeface="Times New Roman" pitchFamily="18" charset="0"/>
                <a:cs typeface="Times New Roman" pitchFamily="18" charset="0"/>
              </a:defRPr>
            </a:lvl4pPr>
            <a:lvl5pPr marL="2057400" indent="-228600" eaLnBrk="0" hangingPunct="0">
              <a:defRPr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cs typeface="Times New Roman" pitchFamily="18" charset="0"/>
              </a:defRPr>
            </a:lvl9pPr>
          </a:lstStyle>
          <a:p>
            <a:pPr eaLnBrk="1" hangingPunct="1">
              <a:spcBef>
                <a:spcPct val="50000"/>
              </a:spcBef>
            </a:pPr>
            <a:r>
              <a:rPr lang="fr-FR" dirty="0" smtClean="0">
                <a:solidFill>
                  <a:schemeClr val="bg1"/>
                </a:solidFill>
              </a:rPr>
              <a:t>Théorisation :           </a:t>
            </a:r>
            <a:r>
              <a:rPr lang="fr-FR" sz="2800" dirty="0" smtClean="0">
                <a:solidFill>
                  <a:schemeClr val="bg1"/>
                </a:solidFill>
              </a:rPr>
              <a:t>deux </a:t>
            </a:r>
            <a:r>
              <a:rPr lang="fr-FR" sz="2800" dirty="0">
                <a:solidFill>
                  <a:schemeClr val="bg1"/>
                </a:solidFill>
              </a:rPr>
              <a:t>lignes</a:t>
            </a:r>
          </a:p>
        </p:txBody>
      </p:sp>
    </p:spTree>
    <p:extLst>
      <p:ext uri="{BB962C8B-B14F-4D97-AF65-F5344CB8AC3E}">
        <p14:creationId xmlns:p14="http://schemas.microsoft.com/office/powerpoint/2010/main" val="2708391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dirty="0" smtClean="0"/>
              <a:t>ALS FP 2017</a:t>
            </a:r>
            <a:endParaRPr lang="fr-FR" dirty="0"/>
          </a:p>
        </p:txBody>
      </p:sp>
      <p:sp>
        <p:nvSpPr>
          <p:cNvPr id="6" name="ZoneTexte 5"/>
          <p:cNvSpPr txBox="1"/>
          <p:nvPr/>
        </p:nvSpPr>
        <p:spPr>
          <a:xfrm>
            <a:off x="1043608" y="1988840"/>
            <a:ext cx="7056784" cy="830997"/>
          </a:xfrm>
          <a:prstGeom prst="rect">
            <a:avLst/>
          </a:prstGeom>
          <a:noFill/>
        </p:spPr>
        <p:txBody>
          <a:bodyPr wrap="square" rtlCol="0">
            <a:spAutoFit/>
          </a:bodyPr>
          <a:lstStyle/>
          <a:p>
            <a:r>
              <a:rPr lang="fr-FR" sz="2400" dirty="0" smtClean="0"/>
              <a:t>Cette  technique du XVIe siècle, répandue dans toute l’Europe n’avait </a:t>
            </a:r>
            <a:r>
              <a:rPr lang="fr-FR" sz="2400" dirty="0" smtClean="0">
                <a:solidFill>
                  <a:srgbClr val="FFFF00"/>
                </a:solidFill>
              </a:rPr>
              <a:t>pas été analysée </a:t>
            </a:r>
            <a:r>
              <a:rPr lang="fr-FR" sz="2400" dirty="0" smtClean="0"/>
              <a:t>avant nos travaux </a:t>
            </a:r>
            <a:endParaRPr lang="fr-FR" sz="2400" dirty="0"/>
          </a:p>
        </p:txBody>
      </p:sp>
      <p:sp>
        <p:nvSpPr>
          <p:cNvPr id="5" name="ZoneTexte 4"/>
          <p:cNvSpPr txBox="1"/>
          <p:nvPr/>
        </p:nvSpPr>
        <p:spPr>
          <a:xfrm>
            <a:off x="6444208" y="5949280"/>
            <a:ext cx="2232248" cy="369332"/>
          </a:xfrm>
          <a:prstGeom prst="rect">
            <a:avLst/>
          </a:prstGeom>
          <a:noFill/>
        </p:spPr>
        <p:txBody>
          <a:bodyPr wrap="square" rtlCol="0">
            <a:spAutoFit/>
          </a:bodyPr>
          <a:lstStyle/>
          <a:p>
            <a:r>
              <a:rPr lang="fr-FR" dirty="0" smtClean="0"/>
              <a:t>F P Lotharingia 1993</a:t>
            </a:r>
            <a:endParaRPr lang="fr-FR" dirty="0"/>
          </a:p>
        </p:txBody>
      </p:sp>
      <p:sp>
        <p:nvSpPr>
          <p:cNvPr id="2" name="ZoneTexte 1"/>
          <p:cNvSpPr txBox="1"/>
          <p:nvPr/>
        </p:nvSpPr>
        <p:spPr>
          <a:xfrm>
            <a:off x="827584" y="3723851"/>
            <a:ext cx="3240360" cy="369332"/>
          </a:xfrm>
          <a:prstGeom prst="rect">
            <a:avLst/>
          </a:prstGeom>
          <a:noFill/>
        </p:spPr>
        <p:txBody>
          <a:bodyPr wrap="square" rtlCol="0">
            <a:spAutoFit/>
          </a:bodyPr>
          <a:lstStyle/>
          <a:p>
            <a:r>
              <a:rPr lang="fr-FR" dirty="0" smtClean="0"/>
              <a:t>Historiens de la mine </a:t>
            </a:r>
            <a:endParaRPr lang="fr-FR" dirty="0"/>
          </a:p>
        </p:txBody>
      </p:sp>
      <p:sp>
        <p:nvSpPr>
          <p:cNvPr id="4" name="ZoneTexte 3"/>
          <p:cNvSpPr txBox="1"/>
          <p:nvPr/>
        </p:nvSpPr>
        <p:spPr>
          <a:xfrm>
            <a:off x="5220072" y="3723851"/>
            <a:ext cx="2088232" cy="369332"/>
          </a:xfrm>
          <a:prstGeom prst="rect">
            <a:avLst/>
          </a:prstGeom>
          <a:noFill/>
        </p:spPr>
        <p:txBody>
          <a:bodyPr wrap="square" rtlCol="0">
            <a:spAutoFit/>
          </a:bodyPr>
          <a:lstStyle/>
          <a:p>
            <a:r>
              <a:rPr lang="fr-FR" dirty="0" smtClean="0"/>
              <a:t>Archéologues  miniers</a:t>
            </a:r>
            <a:endParaRPr lang="fr-FR" dirty="0"/>
          </a:p>
        </p:txBody>
      </p:sp>
      <p:sp>
        <p:nvSpPr>
          <p:cNvPr id="7" name="ZoneTexte 6"/>
          <p:cNvSpPr txBox="1"/>
          <p:nvPr/>
        </p:nvSpPr>
        <p:spPr>
          <a:xfrm>
            <a:off x="3347864" y="3284984"/>
            <a:ext cx="1872208" cy="369332"/>
          </a:xfrm>
          <a:prstGeom prst="rect">
            <a:avLst/>
          </a:prstGeom>
          <a:noFill/>
        </p:spPr>
        <p:txBody>
          <a:bodyPr wrap="square" rtlCol="0">
            <a:spAutoFit/>
          </a:bodyPr>
          <a:lstStyle/>
          <a:p>
            <a:r>
              <a:rPr lang="fr-FR" dirty="0" smtClean="0"/>
              <a:t>Distance entre </a:t>
            </a:r>
            <a:endParaRPr lang="fr-FR" dirty="0"/>
          </a:p>
        </p:txBody>
      </p:sp>
      <p:cxnSp>
        <p:nvCxnSpPr>
          <p:cNvPr id="9" name="Connecteur droit avec flèche 8"/>
          <p:cNvCxnSpPr/>
          <p:nvPr/>
        </p:nvCxnSpPr>
        <p:spPr>
          <a:xfrm flipH="1">
            <a:off x="2771800" y="3654316"/>
            <a:ext cx="648072" cy="2542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endCxn id="4" idx="1"/>
          </p:cNvCxnSpPr>
          <p:nvPr/>
        </p:nvCxnSpPr>
        <p:spPr>
          <a:xfrm>
            <a:off x="4716016" y="3654316"/>
            <a:ext cx="504056" cy="2542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763688" y="332656"/>
            <a:ext cx="6120680" cy="461665"/>
          </a:xfrm>
          <a:prstGeom prst="rect">
            <a:avLst/>
          </a:prstGeom>
          <a:noFill/>
        </p:spPr>
        <p:txBody>
          <a:bodyPr wrap="square" rtlCol="0">
            <a:spAutoFit/>
          </a:bodyPr>
          <a:lstStyle/>
          <a:p>
            <a:r>
              <a:rPr lang="fr-FR" sz="2400" dirty="0" smtClean="0"/>
              <a:t>Cette technique est à son optimum d’amélioration  </a:t>
            </a:r>
            <a:endParaRPr lang="fr-FR" sz="2400" dirty="0"/>
          </a:p>
        </p:txBody>
      </p:sp>
    </p:spTree>
    <p:extLst>
      <p:ext uri="{BB962C8B-B14F-4D97-AF65-F5344CB8AC3E}">
        <p14:creationId xmlns:p14="http://schemas.microsoft.com/office/powerpoint/2010/main" val="1069902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écran 2017-05-28 à 19.04.4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518"/>
            <a:ext cx="9284919" cy="6823481"/>
          </a:xfrm>
          <a:prstGeom prst="rect">
            <a:avLst/>
          </a:prstGeom>
        </p:spPr>
      </p:pic>
    </p:spTree>
    <p:extLst>
      <p:ext uri="{BB962C8B-B14F-4D97-AF65-F5344CB8AC3E}">
        <p14:creationId xmlns:p14="http://schemas.microsoft.com/office/powerpoint/2010/main" val="734260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dirty="0" smtClean="0"/>
              <a:t>ALS FP 2017</a:t>
            </a:r>
            <a:endParaRPr lang="fr-FR" dirty="0"/>
          </a:p>
        </p:txBody>
      </p:sp>
      <p:sp>
        <p:nvSpPr>
          <p:cNvPr id="5" name="ZoneTexte 4"/>
          <p:cNvSpPr txBox="1"/>
          <p:nvPr/>
        </p:nvSpPr>
        <p:spPr>
          <a:xfrm>
            <a:off x="2267744" y="980728"/>
            <a:ext cx="4464496" cy="461665"/>
          </a:xfrm>
          <a:prstGeom prst="rect">
            <a:avLst/>
          </a:prstGeom>
          <a:noFill/>
        </p:spPr>
        <p:txBody>
          <a:bodyPr wrap="square" rtlCol="0">
            <a:spAutoFit/>
          </a:bodyPr>
          <a:lstStyle/>
          <a:p>
            <a:r>
              <a:rPr lang="fr-FR" sz="2400" dirty="0" smtClean="0"/>
              <a:t>Recherche historique,  les sources </a:t>
            </a:r>
            <a:endParaRPr lang="fr-FR" sz="2400" dirty="0"/>
          </a:p>
        </p:txBody>
      </p:sp>
      <p:sp>
        <p:nvSpPr>
          <p:cNvPr id="4" name="ZoneTexte 3"/>
          <p:cNvSpPr txBox="1"/>
          <p:nvPr/>
        </p:nvSpPr>
        <p:spPr>
          <a:xfrm>
            <a:off x="3131840" y="1916832"/>
            <a:ext cx="3600400" cy="523220"/>
          </a:xfrm>
          <a:prstGeom prst="rect">
            <a:avLst/>
          </a:prstGeom>
          <a:noFill/>
        </p:spPr>
        <p:txBody>
          <a:bodyPr wrap="square" rtlCol="0">
            <a:spAutoFit/>
          </a:bodyPr>
          <a:lstStyle/>
          <a:p>
            <a:r>
              <a:rPr lang="fr-FR" sz="2800" dirty="0" smtClean="0"/>
              <a:t>Textes relatifs à la poudre </a:t>
            </a:r>
            <a:endParaRPr lang="fr-FR" sz="2800" dirty="0"/>
          </a:p>
        </p:txBody>
      </p:sp>
      <p:sp>
        <p:nvSpPr>
          <p:cNvPr id="7" name="Rectangle à coins arrondis 6"/>
          <p:cNvSpPr/>
          <p:nvPr/>
        </p:nvSpPr>
        <p:spPr>
          <a:xfrm>
            <a:off x="1763688" y="4725144"/>
            <a:ext cx="3888432" cy="5040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p:cNvSpPr txBox="1"/>
          <p:nvPr/>
        </p:nvSpPr>
        <p:spPr>
          <a:xfrm>
            <a:off x="1763688" y="4787860"/>
            <a:ext cx="3888432" cy="369332"/>
          </a:xfrm>
          <a:prstGeom prst="rect">
            <a:avLst/>
          </a:prstGeom>
          <a:noFill/>
        </p:spPr>
        <p:txBody>
          <a:bodyPr wrap="square" rtlCol="0">
            <a:spAutoFit/>
          </a:bodyPr>
          <a:lstStyle/>
          <a:p>
            <a:r>
              <a:rPr lang="fr-FR" dirty="0" smtClean="0">
                <a:solidFill>
                  <a:schemeClr val="bg1"/>
                </a:solidFill>
              </a:rPr>
              <a:t>En  archives  : des documents inexploités  </a:t>
            </a:r>
            <a:endParaRPr lang="fr-FR" dirty="0">
              <a:solidFill>
                <a:schemeClr val="bg1"/>
              </a:solidFill>
            </a:endParaRPr>
          </a:p>
        </p:txBody>
      </p:sp>
    </p:spTree>
    <p:extLst>
      <p:ext uri="{BB962C8B-B14F-4D97-AF65-F5344CB8AC3E}">
        <p14:creationId xmlns:p14="http://schemas.microsoft.com/office/powerpoint/2010/main" val="351045036"/>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dirty="0" smtClean="0"/>
              <a:t>ALS FP 2017</a:t>
            </a:r>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7614" y="1039961"/>
            <a:ext cx="9026386" cy="5274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1259632" y="116632"/>
            <a:ext cx="4392488" cy="369332"/>
          </a:xfrm>
          <a:prstGeom prst="rect">
            <a:avLst/>
          </a:prstGeom>
          <a:noFill/>
        </p:spPr>
        <p:txBody>
          <a:bodyPr wrap="square" rtlCol="0">
            <a:spAutoFit/>
          </a:bodyPr>
          <a:lstStyle/>
          <a:p>
            <a:r>
              <a:rPr lang="fr-FR" dirty="0" smtClean="0">
                <a:solidFill>
                  <a:srgbClr val="FFFF00"/>
                </a:solidFill>
              </a:rPr>
              <a:t>Données des archives </a:t>
            </a:r>
            <a:endParaRPr lang="fr-FR" dirty="0">
              <a:solidFill>
                <a:srgbClr val="FFFF00"/>
              </a:solidFill>
            </a:endParaRPr>
          </a:p>
        </p:txBody>
      </p:sp>
      <p:sp>
        <p:nvSpPr>
          <p:cNvPr id="2" name="ZoneTexte 1"/>
          <p:cNvSpPr txBox="1"/>
          <p:nvPr/>
        </p:nvSpPr>
        <p:spPr>
          <a:xfrm>
            <a:off x="1661525" y="670630"/>
            <a:ext cx="6480720" cy="369332"/>
          </a:xfrm>
          <a:prstGeom prst="rect">
            <a:avLst/>
          </a:prstGeom>
          <a:noFill/>
        </p:spPr>
        <p:txBody>
          <a:bodyPr wrap="square" rtlCol="0">
            <a:spAutoFit/>
          </a:bodyPr>
          <a:lstStyle/>
          <a:p>
            <a:r>
              <a:rPr lang="fr-FR" i="1" dirty="0" smtClean="0"/>
              <a:t>Estat abregé du quatrieme Compte Des Mynes du Thillot pour l’annee 1617 </a:t>
            </a:r>
            <a:endParaRPr lang="fr-FR" i="1" dirty="0"/>
          </a:p>
        </p:txBody>
      </p:sp>
      <p:sp>
        <p:nvSpPr>
          <p:cNvPr id="5" name="ZoneTexte 4"/>
          <p:cNvSpPr txBox="1"/>
          <p:nvPr/>
        </p:nvSpPr>
        <p:spPr>
          <a:xfrm>
            <a:off x="6660232" y="6237312"/>
            <a:ext cx="1080120" cy="307777"/>
          </a:xfrm>
          <a:prstGeom prst="rect">
            <a:avLst/>
          </a:prstGeom>
          <a:noFill/>
        </p:spPr>
        <p:txBody>
          <a:bodyPr wrap="square" rtlCol="0">
            <a:spAutoFit/>
          </a:bodyPr>
          <a:lstStyle/>
          <a:p>
            <a:r>
              <a:rPr lang="fr-FR" sz="1400" dirty="0" smtClean="0"/>
              <a:t>AD 54 </a:t>
            </a:r>
            <a:endParaRPr lang="fr-FR" sz="1400" dirty="0"/>
          </a:p>
        </p:txBody>
      </p:sp>
    </p:spTree>
    <p:extLst>
      <p:ext uri="{BB962C8B-B14F-4D97-AF65-F5344CB8AC3E}">
        <p14:creationId xmlns:p14="http://schemas.microsoft.com/office/powerpoint/2010/main" val="1341771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9153" y="-243408"/>
            <a:ext cx="4806683" cy="7560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u pied de page 1"/>
          <p:cNvSpPr>
            <a:spLocks noGrp="1"/>
          </p:cNvSpPr>
          <p:nvPr>
            <p:ph type="ftr" sz="quarter" idx="11"/>
          </p:nvPr>
        </p:nvSpPr>
        <p:spPr/>
        <p:txBody>
          <a:bodyPr/>
          <a:lstStyle/>
          <a:p>
            <a:r>
              <a:rPr lang="fr-FR" dirty="0" smtClean="0"/>
              <a:t>ALS FP 2017</a:t>
            </a:r>
            <a:endParaRPr lang="fr-FR" dirty="0"/>
          </a:p>
        </p:txBody>
      </p:sp>
    </p:spTree>
    <p:extLst>
      <p:ext uri="{BB962C8B-B14F-4D97-AF65-F5344CB8AC3E}">
        <p14:creationId xmlns:p14="http://schemas.microsoft.com/office/powerpoint/2010/main" val="3104749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dirty="0" smtClean="0"/>
              <a:t>ALS FP 2017</a:t>
            </a:r>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8520" y="-27384"/>
            <a:ext cx="9013450" cy="5727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à coins arrondis 4"/>
          <p:cNvSpPr/>
          <p:nvPr/>
        </p:nvSpPr>
        <p:spPr>
          <a:xfrm>
            <a:off x="1733908" y="4221088"/>
            <a:ext cx="6870539" cy="9361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9592" y="5938908"/>
            <a:ext cx="7704855" cy="300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3115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dirty="0" smtClean="0"/>
              <a:t>ALS FP 2017</a:t>
            </a:r>
            <a:endParaRPr lang="fr-FR" dirty="0"/>
          </a:p>
        </p:txBody>
      </p:sp>
      <p:sp>
        <p:nvSpPr>
          <p:cNvPr id="5" name="ZoneTexte 4"/>
          <p:cNvSpPr txBox="1"/>
          <p:nvPr/>
        </p:nvSpPr>
        <p:spPr>
          <a:xfrm>
            <a:off x="728801" y="764704"/>
            <a:ext cx="7704856" cy="1938992"/>
          </a:xfrm>
          <a:prstGeom prst="rect">
            <a:avLst/>
          </a:prstGeom>
          <a:noFill/>
        </p:spPr>
        <p:txBody>
          <a:bodyPr wrap="square" rtlCol="0">
            <a:spAutoFit/>
          </a:bodyPr>
          <a:lstStyle/>
          <a:p>
            <a:r>
              <a:rPr lang="fr-FR" sz="2400" dirty="0" smtClean="0"/>
              <a:t>Ces petites mines, ou simples recherches, présentaient des styles</a:t>
            </a:r>
          </a:p>
          <a:p>
            <a:endParaRPr lang="fr-FR" sz="2400" dirty="0"/>
          </a:p>
          <a:p>
            <a:r>
              <a:rPr lang="fr-FR" sz="2400" dirty="0" smtClean="0"/>
              <a:t> et des traces témoins des  techniques successives en usage entre</a:t>
            </a:r>
          </a:p>
          <a:p>
            <a:endParaRPr lang="fr-FR" sz="2400" dirty="0"/>
          </a:p>
          <a:p>
            <a:r>
              <a:rPr lang="fr-FR" sz="2400" dirty="0" smtClean="0"/>
              <a:t> 1550 et 1760 </a:t>
            </a:r>
            <a:endParaRPr lang="fr-FR" sz="2400" dirty="0"/>
          </a:p>
        </p:txBody>
      </p:sp>
      <p:sp>
        <p:nvSpPr>
          <p:cNvPr id="6" name="ZoneTexte 5"/>
          <p:cNvSpPr txBox="1"/>
          <p:nvPr/>
        </p:nvSpPr>
        <p:spPr>
          <a:xfrm>
            <a:off x="4139952" y="3366284"/>
            <a:ext cx="2088232" cy="461665"/>
          </a:xfrm>
          <a:prstGeom prst="rect">
            <a:avLst/>
          </a:prstGeom>
          <a:noFill/>
        </p:spPr>
        <p:txBody>
          <a:bodyPr wrap="square" rtlCol="0">
            <a:spAutoFit/>
          </a:bodyPr>
          <a:lstStyle/>
          <a:p>
            <a:r>
              <a:rPr lang="fr-FR" sz="2400" dirty="0" smtClean="0"/>
              <a:t>Sujet d’études </a:t>
            </a:r>
            <a:endParaRPr lang="fr-FR" sz="2400" dirty="0"/>
          </a:p>
        </p:txBody>
      </p:sp>
      <p:sp>
        <p:nvSpPr>
          <p:cNvPr id="7" name="Flèche droite 6"/>
          <p:cNvSpPr/>
          <p:nvPr/>
        </p:nvSpPr>
        <p:spPr>
          <a:xfrm rot="1286235">
            <a:off x="2408236" y="2852936"/>
            <a:ext cx="180020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665660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1" y="308607"/>
            <a:ext cx="9070541" cy="5698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dirty="0" smtClean="0"/>
              <a:t>ALS FP 2017</a:t>
            </a:r>
            <a:endParaRPr lang="fr-FR" dirty="0"/>
          </a:p>
        </p:txBody>
      </p:sp>
      <p:sp>
        <p:nvSpPr>
          <p:cNvPr id="5" name="ZoneTexte 4"/>
          <p:cNvSpPr txBox="1"/>
          <p:nvPr/>
        </p:nvSpPr>
        <p:spPr>
          <a:xfrm>
            <a:off x="395536" y="2788403"/>
            <a:ext cx="4896544" cy="369332"/>
          </a:xfrm>
          <a:prstGeom prst="rect">
            <a:avLst/>
          </a:prstGeom>
          <a:noFill/>
        </p:spPr>
        <p:txBody>
          <a:bodyPr wrap="square" rtlCol="0">
            <a:spAutoFit/>
          </a:bodyPr>
          <a:lstStyle/>
          <a:p>
            <a:r>
              <a:rPr lang="fr-FR" dirty="0" smtClean="0">
                <a:solidFill>
                  <a:schemeClr val="bg1"/>
                </a:solidFill>
              </a:rPr>
              <a:t>Données historiques  minières avant nos recherches</a:t>
            </a:r>
            <a:endParaRPr lang="fr-FR" dirty="0">
              <a:solidFill>
                <a:schemeClr val="bg1"/>
              </a:solidFill>
            </a:endParaRPr>
          </a:p>
        </p:txBody>
      </p:sp>
      <p:sp>
        <p:nvSpPr>
          <p:cNvPr id="2" name="ZoneTexte 1"/>
          <p:cNvSpPr txBox="1"/>
          <p:nvPr/>
        </p:nvSpPr>
        <p:spPr>
          <a:xfrm>
            <a:off x="683568" y="3356992"/>
            <a:ext cx="2016224" cy="369332"/>
          </a:xfrm>
          <a:prstGeom prst="rect">
            <a:avLst/>
          </a:prstGeom>
          <a:noFill/>
        </p:spPr>
        <p:txBody>
          <a:bodyPr wrap="square" rtlCol="0">
            <a:spAutoFit/>
          </a:bodyPr>
          <a:lstStyle/>
          <a:p>
            <a:r>
              <a:rPr lang="fr-FR" dirty="0" smtClean="0">
                <a:solidFill>
                  <a:schemeClr val="bg1"/>
                </a:solidFill>
              </a:rPr>
              <a:t>Surprise !</a:t>
            </a:r>
            <a:endParaRPr lang="fr-FR" dirty="0">
              <a:solidFill>
                <a:schemeClr val="bg1"/>
              </a:solidFill>
            </a:endParaRPr>
          </a:p>
        </p:txBody>
      </p:sp>
    </p:spTree>
    <p:extLst>
      <p:ext uri="{BB962C8B-B14F-4D97-AF65-F5344CB8AC3E}">
        <p14:creationId xmlns:p14="http://schemas.microsoft.com/office/powerpoint/2010/main" val="768197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écran 2017-05-28 à 19.05.4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77" y="0"/>
            <a:ext cx="9086060" cy="6858000"/>
          </a:xfrm>
          <a:prstGeom prst="rect">
            <a:avLst/>
          </a:prstGeom>
        </p:spPr>
      </p:pic>
    </p:spTree>
    <p:extLst>
      <p:ext uri="{BB962C8B-B14F-4D97-AF65-F5344CB8AC3E}">
        <p14:creationId xmlns:p14="http://schemas.microsoft.com/office/powerpoint/2010/main" val="3055262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1" y="308607"/>
            <a:ext cx="9070541" cy="5698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dirty="0" smtClean="0"/>
              <a:t>ALS FP 2017</a:t>
            </a:r>
            <a:endParaRPr lang="fr-FR" dirty="0"/>
          </a:p>
        </p:txBody>
      </p:sp>
      <p:sp>
        <p:nvSpPr>
          <p:cNvPr id="5" name="ZoneTexte 4"/>
          <p:cNvSpPr txBox="1"/>
          <p:nvPr/>
        </p:nvSpPr>
        <p:spPr>
          <a:xfrm>
            <a:off x="2483768" y="6237312"/>
            <a:ext cx="4104456" cy="369332"/>
          </a:xfrm>
          <a:prstGeom prst="rect">
            <a:avLst/>
          </a:prstGeom>
          <a:noFill/>
        </p:spPr>
        <p:txBody>
          <a:bodyPr wrap="square" rtlCol="0">
            <a:spAutoFit/>
          </a:bodyPr>
          <a:lstStyle/>
          <a:p>
            <a:r>
              <a:rPr lang="fr-FR" dirty="0" smtClean="0"/>
              <a:t>Données historiques avant nos recherches</a:t>
            </a:r>
            <a:endParaRPr lang="fr-FR" dirty="0"/>
          </a:p>
        </p:txBody>
      </p:sp>
      <p:sp>
        <p:nvSpPr>
          <p:cNvPr id="6" name="Ellipse 5"/>
          <p:cNvSpPr/>
          <p:nvPr/>
        </p:nvSpPr>
        <p:spPr>
          <a:xfrm>
            <a:off x="5436096" y="4869160"/>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llipse 7"/>
          <p:cNvSpPr/>
          <p:nvPr/>
        </p:nvSpPr>
        <p:spPr>
          <a:xfrm>
            <a:off x="8460432" y="3284984"/>
            <a:ext cx="288032"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391993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48680"/>
            <a:ext cx="9110998" cy="5737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llipse 2"/>
          <p:cNvSpPr/>
          <p:nvPr/>
        </p:nvSpPr>
        <p:spPr>
          <a:xfrm>
            <a:off x="3419872" y="3717032"/>
            <a:ext cx="504056" cy="43204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u pied de page 1"/>
          <p:cNvSpPr>
            <a:spLocks noGrp="1"/>
          </p:cNvSpPr>
          <p:nvPr>
            <p:ph type="ftr" sz="quarter" idx="11"/>
          </p:nvPr>
        </p:nvSpPr>
        <p:spPr/>
        <p:txBody>
          <a:bodyPr/>
          <a:lstStyle/>
          <a:p>
            <a:r>
              <a:rPr lang="fr-FR" dirty="0" smtClean="0"/>
              <a:t>ALS FP 2017</a:t>
            </a:r>
            <a:endParaRPr lang="fr-FR" dirty="0"/>
          </a:p>
        </p:txBody>
      </p:sp>
      <p:sp>
        <p:nvSpPr>
          <p:cNvPr id="4" name="ZoneTexte 3"/>
          <p:cNvSpPr txBox="1"/>
          <p:nvPr/>
        </p:nvSpPr>
        <p:spPr>
          <a:xfrm>
            <a:off x="107504" y="2852936"/>
            <a:ext cx="2448272" cy="369332"/>
          </a:xfrm>
          <a:prstGeom prst="rect">
            <a:avLst/>
          </a:prstGeom>
          <a:noFill/>
        </p:spPr>
        <p:txBody>
          <a:bodyPr wrap="square" rtlCol="0">
            <a:spAutoFit/>
          </a:bodyPr>
          <a:lstStyle/>
          <a:p>
            <a:r>
              <a:rPr lang="fr-FR" dirty="0" smtClean="0">
                <a:solidFill>
                  <a:schemeClr val="bg1"/>
                </a:solidFill>
              </a:rPr>
              <a:t>Après nos publications </a:t>
            </a:r>
            <a:endParaRPr lang="fr-FR" dirty="0">
              <a:solidFill>
                <a:schemeClr val="bg1"/>
              </a:solidFill>
            </a:endParaRPr>
          </a:p>
        </p:txBody>
      </p:sp>
    </p:spTree>
    <p:extLst>
      <p:ext uri="{BB962C8B-B14F-4D97-AF65-F5344CB8AC3E}">
        <p14:creationId xmlns:p14="http://schemas.microsoft.com/office/powerpoint/2010/main" val="503997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dirty="0" smtClean="0"/>
              <a:t>ALS FP 2017</a:t>
            </a:r>
            <a:endParaRPr lang="fr-FR" dirty="0"/>
          </a:p>
        </p:txBody>
      </p:sp>
      <p:sp>
        <p:nvSpPr>
          <p:cNvPr id="5" name="Rectangle 4"/>
          <p:cNvSpPr/>
          <p:nvPr/>
        </p:nvSpPr>
        <p:spPr>
          <a:xfrm>
            <a:off x="1691680" y="692696"/>
            <a:ext cx="5960863" cy="461665"/>
          </a:xfrm>
          <a:prstGeom prst="rect">
            <a:avLst/>
          </a:prstGeom>
        </p:spPr>
        <p:txBody>
          <a:bodyPr wrap="none">
            <a:spAutoFit/>
          </a:bodyPr>
          <a:lstStyle/>
          <a:p>
            <a:r>
              <a:rPr lang="fr-FR" sz="2400" dirty="0"/>
              <a:t>L’évolution </a:t>
            </a:r>
            <a:r>
              <a:rPr lang="fr-FR" sz="2400" dirty="0" smtClean="0"/>
              <a:t>des techniques de  percement en mine  </a:t>
            </a:r>
            <a:endParaRPr lang="fr-FR" sz="2400" dirty="0"/>
          </a:p>
        </p:txBody>
      </p:sp>
      <p:sp>
        <p:nvSpPr>
          <p:cNvPr id="4" name="Text Box 4"/>
          <p:cNvSpPr txBox="1">
            <a:spLocks noChangeArrowheads="1"/>
          </p:cNvSpPr>
          <p:nvPr/>
        </p:nvSpPr>
        <p:spPr bwMode="auto">
          <a:xfrm>
            <a:off x="262270" y="1484784"/>
            <a:ext cx="82809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Times New Roman" pitchFamily="18" charset="0"/>
                <a:cs typeface="Times New Roman" pitchFamily="18" charset="0"/>
              </a:defRPr>
            </a:lvl1pPr>
            <a:lvl2pPr marL="742950" indent="-285750" eaLnBrk="0" hangingPunct="0">
              <a:defRPr b="1">
                <a:solidFill>
                  <a:schemeClr val="tx1"/>
                </a:solidFill>
                <a:latin typeface="Times New Roman" pitchFamily="18" charset="0"/>
                <a:cs typeface="Times New Roman" pitchFamily="18" charset="0"/>
              </a:defRPr>
            </a:lvl2pPr>
            <a:lvl3pPr marL="1143000" indent="-228600" eaLnBrk="0" hangingPunct="0">
              <a:defRPr b="1">
                <a:solidFill>
                  <a:schemeClr val="tx1"/>
                </a:solidFill>
                <a:latin typeface="Times New Roman" pitchFamily="18" charset="0"/>
                <a:cs typeface="Times New Roman" pitchFamily="18" charset="0"/>
              </a:defRPr>
            </a:lvl3pPr>
            <a:lvl4pPr marL="1600200" indent="-228600" eaLnBrk="0" hangingPunct="0">
              <a:defRPr b="1">
                <a:solidFill>
                  <a:schemeClr val="tx1"/>
                </a:solidFill>
                <a:latin typeface="Times New Roman" pitchFamily="18" charset="0"/>
                <a:cs typeface="Times New Roman" pitchFamily="18" charset="0"/>
              </a:defRPr>
            </a:lvl4pPr>
            <a:lvl5pPr marL="2057400" indent="-228600" eaLnBrk="0" hangingPunct="0">
              <a:defRPr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cs typeface="Times New Roman" pitchFamily="18" charset="0"/>
              </a:defRPr>
            </a:lvl9pPr>
          </a:lstStyle>
          <a:p>
            <a:pPr eaLnBrk="1" hangingPunct="1">
              <a:spcBef>
                <a:spcPct val="50000"/>
              </a:spcBef>
            </a:pPr>
            <a:r>
              <a:rPr lang="fr-FR" sz="2400" b="0" dirty="0" smtClean="0"/>
              <a:t>Ce sujet initié au Thillot s’est enrichi de nouvelles données au hasard des travaux archéologiques</a:t>
            </a:r>
            <a:endParaRPr lang="fr-FR" sz="2400" b="0" dirty="0"/>
          </a:p>
        </p:txBody>
      </p:sp>
      <p:sp>
        <p:nvSpPr>
          <p:cNvPr id="6" name="Text Box 4"/>
          <p:cNvSpPr txBox="1">
            <a:spLocks noChangeArrowheads="1"/>
          </p:cNvSpPr>
          <p:nvPr/>
        </p:nvSpPr>
        <p:spPr bwMode="auto">
          <a:xfrm>
            <a:off x="253953" y="3789040"/>
            <a:ext cx="847544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Times New Roman" pitchFamily="18" charset="0"/>
                <a:cs typeface="Times New Roman" pitchFamily="18" charset="0"/>
              </a:defRPr>
            </a:lvl1pPr>
            <a:lvl2pPr marL="742950" indent="-285750" eaLnBrk="0" hangingPunct="0">
              <a:defRPr b="1">
                <a:solidFill>
                  <a:schemeClr val="tx1"/>
                </a:solidFill>
                <a:latin typeface="Times New Roman" pitchFamily="18" charset="0"/>
                <a:cs typeface="Times New Roman" pitchFamily="18" charset="0"/>
              </a:defRPr>
            </a:lvl2pPr>
            <a:lvl3pPr marL="1143000" indent="-228600" eaLnBrk="0" hangingPunct="0">
              <a:defRPr b="1">
                <a:solidFill>
                  <a:schemeClr val="tx1"/>
                </a:solidFill>
                <a:latin typeface="Times New Roman" pitchFamily="18" charset="0"/>
                <a:cs typeface="Times New Roman" pitchFamily="18" charset="0"/>
              </a:defRPr>
            </a:lvl3pPr>
            <a:lvl4pPr marL="1600200" indent="-228600" eaLnBrk="0" hangingPunct="0">
              <a:defRPr b="1">
                <a:solidFill>
                  <a:schemeClr val="tx1"/>
                </a:solidFill>
                <a:latin typeface="Times New Roman" pitchFamily="18" charset="0"/>
                <a:cs typeface="Times New Roman" pitchFamily="18" charset="0"/>
              </a:defRPr>
            </a:lvl4pPr>
            <a:lvl5pPr marL="2057400" indent="-228600" eaLnBrk="0" hangingPunct="0">
              <a:defRPr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cs typeface="Times New Roman" pitchFamily="18" charset="0"/>
              </a:defRPr>
            </a:lvl9pPr>
          </a:lstStyle>
          <a:p>
            <a:pPr eaLnBrk="1" hangingPunct="1">
              <a:spcBef>
                <a:spcPct val="50000"/>
              </a:spcBef>
            </a:pPr>
            <a:r>
              <a:rPr lang="fr-FR" sz="2000" b="0" dirty="0" smtClean="0"/>
              <a:t>Les résultats totalement non prévus dans une «</a:t>
            </a:r>
            <a:r>
              <a:rPr lang="fr-FR" sz="2000" b="0" i="1" dirty="0" smtClean="0"/>
              <a:t>problématique de recherche</a:t>
            </a:r>
            <a:r>
              <a:rPr lang="fr-FR" sz="2000" b="0" dirty="0" smtClean="0"/>
              <a:t>» se sont « </a:t>
            </a:r>
            <a:r>
              <a:rPr lang="fr-FR" sz="2000" b="0" i="1" dirty="0" smtClean="0"/>
              <a:t>construits en cascade</a:t>
            </a:r>
            <a:r>
              <a:rPr lang="fr-FR" sz="2000" b="0" dirty="0" smtClean="0"/>
              <a:t> » sur le long terme dans un cadre de choix personnel</a:t>
            </a:r>
            <a:endParaRPr lang="fr-FR" sz="2000" b="0" dirty="0"/>
          </a:p>
        </p:txBody>
      </p:sp>
      <p:sp>
        <p:nvSpPr>
          <p:cNvPr id="7" name="Text Box 4"/>
          <p:cNvSpPr txBox="1">
            <a:spLocks noChangeArrowheads="1"/>
          </p:cNvSpPr>
          <p:nvPr/>
        </p:nvSpPr>
        <p:spPr bwMode="auto">
          <a:xfrm>
            <a:off x="179512" y="2636912"/>
            <a:ext cx="82089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Times New Roman" pitchFamily="18" charset="0"/>
                <a:cs typeface="Times New Roman" pitchFamily="18" charset="0"/>
              </a:defRPr>
            </a:lvl1pPr>
            <a:lvl2pPr marL="742950" indent="-285750" eaLnBrk="0" hangingPunct="0">
              <a:defRPr b="1">
                <a:solidFill>
                  <a:schemeClr val="tx1"/>
                </a:solidFill>
                <a:latin typeface="Times New Roman" pitchFamily="18" charset="0"/>
                <a:cs typeface="Times New Roman" pitchFamily="18" charset="0"/>
              </a:defRPr>
            </a:lvl2pPr>
            <a:lvl3pPr marL="1143000" indent="-228600" eaLnBrk="0" hangingPunct="0">
              <a:defRPr b="1">
                <a:solidFill>
                  <a:schemeClr val="tx1"/>
                </a:solidFill>
                <a:latin typeface="Times New Roman" pitchFamily="18" charset="0"/>
                <a:cs typeface="Times New Roman" pitchFamily="18" charset="0"/>
              </a:defRPr>
            </a:lvl3pPr>
            <a:lvl4pPr marL="1600200" indent="-228600" eaLnBrk="0" hangingPunct="0">
              <a:defRPr b="1">
                <a:solidFill>
                  <a:schemeClr val="tx1"/>
                </a:solidFill>
                <a:latin typeface="Times New Roman" pitchFamily="18" charset="0"/>
                <a:cs typeface="Times New Roman" pitchFamily="18" charset="0"/>
              </a:defRPr>
            </a:lvl4pPr>
            <a:lvl5pPr marL="2057400" indent="-228600" eaLnBrk="0" hangingPunct="0">
              <a:defRPr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cs typeface="Times New Roman" pitchFamily="18" charset="0"/>
              </a:defRPr>
            </a:lvl9pPr>
          </a:lstStyle>
          <a:p>
            <a:pPr eaLnBrk="1" hangingPunct="1">
              <a:spcBef>
                <a:spcPct val="50000"/>
              </a:spcBef>
            </a:pPr>
            <a:r>
              <a:rPr lang="fr-FR" dirty="0" smtClean="0"/>
              <a:t>La période minière «Thillotine» 1550-1761 coïncide avec des changements techniques importants</a:t>
            </a:r>
            <a:endParaRPr lang="fr-FR" dirty="0"/>
          </a:p>
        </p:txBody>
      </p:sp>
    </p:spTree>
    <p:extLst>
      <p:ext uri="{BB962C8B-B14F-4D97-AF65-F5344CB8AC3E}">
        <p14:creationId xmlns:p14="http://schemas.microsoft.com/office/powerpoint/2010/main" val="226589175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914400" y="260648"/>
            <a:ext cx="3081536"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i="1">
                <a:solidFill>
                  <a:schemeClr val="tx1"/>
                </a:solidFill>
                <a:latin typeface="Times New Roman" pitchFamily="18" charset="0"/>
                <a:cs typeface="Times New Roman" pitchFamily="18" charset="0"/>
              </a:defRPr>
            </a:lvl1pPr>
            <a:lvl2pPr marL="742950" indent="-285750" eaLnBrk="0" hangingPunct="0">
              <a:defRPr sz="2400" i="1">
                <a:solidFill>
                  <a:schemeClr val="tx1"/>
                </a:solidFill>
                <a:latin typeface="Times New Roman" pitchFamily="18" charset="0"/>
                <a:cs typeface="Times New Roman" pitchFamily="18" charset="0"/>
              </a:defRPr>
            </a:lvl2pPr>
            <a:lvl3pPr marL="1143000" indent="-228600" eaLnBrk="0" hangingPunct="0">
              <a:defRPr sz="2400" i="1">
                <a:solidFill>
                  <a:schemeClr val="tx1"/>
                </a:solidFill>
                <a:latin typeface="Times New Roman" pitchFamily="18" charset="0"/>
                <a:cs typeface="Times New Roman" pitchFamily="18" charset="0"/>
              </a:defRPr>
            </a:lvl3pPr>
            <a:lvl4pPr marL="1600200" indent="-228600" eaLnBrk="0" hangingPunct="0">
              <a:defRPr sz="2400" i="1">
                <a:solidFill>
                  <a:schemeClr val="tx1"/>
                </a:solidFill>
                <a:latin typeface="Times New Roman" pitchFamily="18" charset="0"/>
                <a:cs typeface="Times New Roman" pitchFamily="18" charset="0"/>
              </a:defRPr>
            </a:lvl4pPr>
            <a:lvl5pPr marL="2057400" indent="-228600" eaLnBrk="0" hangingPunct="0">
              <a:defRPr sz="2400" i="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cs typeface="Times New Roman" pitchFamily="18" charset="0"/>
              </a:defRPr>
            </a:lvl9pPr>
          </a:lstStyle>
          <a:p>
            <a:pPr eaLnBrk="1" hangingPunct="1">
              <a:spcBef>
                <a:spcPct val="50000"/>
              </a:spcBef>
            </a:pPr>
            <a:r>
              <a:rPr lang="fr-FR" altLang="fr-FR" sz="1800" i="0" dirty="0">
                <a:solidFill>
                  <a:srgbClr val="000000"/>
                </a:solidFill>
              </a:rPr>
              <a:t>Graduel de St Dié</a:t>
            </a:r>
          </a:p>
          <a:p>
            <a:pPr eaLnBrk="1" hangingPunct="1">
              <a:spcBef>
                <a:spcPct val="50000"/>
              </a:spcBef>
            </a:pPr>
            <a:r>
              <a:rPr lang="fr-FR" altLang="fr-FR" sz="1800" i="0" dirty="0">
                <a:solidFill>
                  <a:srgbClr val="000000"/>
                </a:solidFill>
              </a:rPr>
              <a:t>Maître des entrées parisiennes 1505-1514</a:t>
            </a:r>
          </a:p>
        </p:txBody>
      </p:sp>
      <p:sp>
        <p:nvSpPr>
          <p:cNvPr id="2" name="Espace réservé du pied de page 1"/>
          <p:cNvSpPr>
            <a:spLocks noGrp="1"/>
          </p:cNvSpPr>
          <p:nvPr>
            <p:ph type="ftr" sz="quarter" idx="11"/>
          </p:nvPr>
        </p:nvSpPr>
        <p:spPr/>
        <p:txBody>
          <a:bodyPr/>
          <a:lstStyle/>
          <a:p>
            <a:r>
              <a:rPr lang="fr-FR" dirty="0" smtClean="0"/>
              <a:t>ALS FP 2017</a:t>
            </a:r>
            <a:endParaRPr lang="fr-FR" dirty="0"/>
          </a:p>
        </p:txBody>
      </p:sp>
      <p:sp>
        <p:nvSpPr>
          <p:cNvPr id="4" name="Rectangle à coins arrondis 3"/>
          <p:cNvSpPr/>
          <p:nvPr/>
        </p:nvSpPr>
        <p:spPr>
          <a:xfrm>
            <a:off x="2843808" y="1052736"/>
            <a:ext cx="2520280"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8" name="ZoneTexte 7"/>
          <p:cNvSpPr txBox="1"/>
          <p:nvPr/>
        </p:nvSpPr>
        <p:spPr>
          <a:xfrm>
            <a:off x="2843808" y="1196752"/>
            <a:ext cx="3096344" cy="369332"/>
          </a:xfrm>
          <a:prstGeom prst="rect">
            <a:avLst/>
          </a:prstGeom>
          <a:noFill/>
        </p:spPr>
        <p:txBody>
          <a:bodyPr wrap="square" rtlCol="0">
            <a:spAutoFit/>
          </a:bodyPr>
          <a:lstStyle/>
          <a:p>
            <a:r>
              <a:rPr lang="fr-FR" dirty="0" smtClean="0">
                <a:solidFill>
                  <a:schemeClr val="bg1"/>
                </a:solidFill>
              </a:rPr>
              <a:t>La technique du XVIe siècle</a:t>
            </a:r>
            <a:endParaRPr lang="fr-FR" dirty="0">
              <a:solidFill>
                <a:schemeClr val="bg1"/>
              </a:solidFill>
            </a:endParaRPr>
          </a:p>
        </p:txBody>
      </p:sp>
      <p:pic>
        <p:nvPicPr>
          <p:cNvPr id="3" name="Image 2" descr="Capture d’écran 2017-05-28 à 18.56.2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620688"/>
            <a:ext cx="6210300" cy="5346700"/>
          </a:xfrm>
          <a:prstGeom prst="rect">
            <a:avLst/>
          </a:prstGeom>
        </p:spPr>
      </p:pic>
    </p:spTree>
    <p:extLst>
      <p:ext uri="{BB962C8B-B14F-4D97-AF65-F5344CB8AC3E}">
        <p14:creationId xmlns:p14="http://schemas.microsoft.com/office/powerpoint/2010/main" val="958511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4294967295"/>
          </p:nvPr>
        </p:nvSpPr>
        <p:spPr>
          <a:xfrm>
            <a:off x="457200" y="1600200"/>
            <a:ext cx="8229600" cy="4525963"/>
          </a:xfrm>
          <a:prstGeom prst="rect">
            <a:avLst/>
          </a:prstGeom>
        </p:spPr>
        <p:txBody>
          <a:bodyPr/>
          <a:lstStyle/>
          <a:p>
            <a:endParaRPr lang="fr-FR" dirty="0"/>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350" y="100013"/>
            <a:ext cx="8877300" cy="665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pied de page 3"/>
          <p:cNvSpPr>
            <a:spLocks noGrp="1"/>
          </p:cNvSpPr>
          <p:nvPr>
            <p:ph type="ftr" sz="quarter" idx="11"/>
          </p:nvPr>
        </p:nvSpPr>
        <p:spPr/>
        <p:txBody>
          <a:bodyPr/>
          <a:lstStyle/>
          <a:p>
            <a:r>
              <a:rPr lang="fr-FR" dirty="0" smtClean="0"/>
              <a:t>ALS FP 2017</a:t>
            </a:r>
            <a:endParaRPr lang="fr-FR" dirty="0"/>
          </a:p>
        </p:txBody>
      </p:sp>
      <p:sp>
        <p:nvSpPr>
          <p:cNvPr id="5" name="ZoneTexte 4"/>
          <p:cNvSpPr txBox="1"/>
          <p:nvPr/>
        </p:nvSpPr>
        <p:spPr>
          <a:xfrm>
            <a:off x="2987824" y="476672"/>
            <a:ext cx="2880320" cy="707886"/>
          </a:xfrm>
          <a:prstGeom prst="rect">
            <a:avLst/>
          </a:prstGeom>
          <a:noFill/>
        </p:spPr>
        <p:txBody>
          <a:bodyPr wrap="square" rtlCol="0">
            <a:spAutoFit/>
          </a:bodyPr>
          <a:lstStyle/>
          <a:p>
            <a:r>
              <a:rPr lang="fr-FR" sz="2000" dirty="0" smtClean="0"/>
              <a:t>Galeries caractéristiques du XVIe siècle </a:t>
            </a:r>
            <a:endParaRPr lang="fr-FR" sz="2000" dirty="0"/>
          </a:p>
        </p:txBody>
      </p:sp>
    </p:spTree>
    <p:extLst>
      <p:ext uri="{BB962C8B-B14F-4D97-AF65-F5344CB8AC3E}">
        <p14:creationId xmlns:p14="http://schemas.microsoft.com/office/powerpoint/2010/main" val="2965293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91013" y="311150"/>
            <a:ext cx="4852987" cy="651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981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163" y="311150"/>
            <a:ext cx="4824413" cy="651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u pied de page 1"/>
          <p:cNvSpPr>
            <a:spLocks noGrp="1"/>
          </p:cNvSpPr>
          <p:nvPr>
            <p:ph type="ftr" sz="quarter" idx="11"/>
          </p:nvPr>
        </p:nvSpPr>
        <p:spPr/>
        <p:txBody>
          <a:bodyPr/>
          <a:lstStyle/>
          <a:p>
            <a:pPr>
              <a:defRPr/>
            </a:pPr>
            <a:r>
              <a:rPr lang="fr-FR" dirty="0" smtClean="0"/>
              <a:t>ALS FP 2017</a:t>
            </a:r>
            <a:endParaRPr lang="fr-FR" dirty="0"/>
          </a:p>
        </p:txBody>
      </p:sp>
      <p:sp>
        <p:nvSpPr>
          <p:cNvPr id="5" name="ZoneTexte 4"/>
          <p:cNvSpPr txBox="1"/>
          <p:nvPr/>
        </p:nvSpPr>
        <p:spPr>
          <a:xfrm>
            <a:off x="2987824" y="476672"/>
            <a:ext cx="2880320" cy="707886"/>
          </a:xfrm>
          <a:prstGeom prst="rect">
            <a:avLst/>
          </a:prstGeom>
          <a:noFill/>
        </p:spPr>
        <p:txBody>
          <a:bodyPr wrap="square" rtlCol="0">
            <a:spAutoFit/>
          </a:bodyPr>
          <a:lstStyle/>
          <a:p>
            <a:r>
              <a:rPr lang="fr-FR" sz="2000" dirty="0" smtClean="0"/>
              <a:t>Galeries caractéristiques du XVIe siècle </a:t>
            </a:r>
            <a:endParaRPr lang="fr-FR" sz="2000" dirty="0"/>
          </a:p>
        </p:txBody>
      </p:sp>
    </p:spTree>
    <p:extLst>
      <p:ext uri="{BB962C8B-B14F-4D97-AF65-F5344CB8AC3E}">
        <p14:creationId xmlns:p14="http://schemas.microsoft.com/office/powerpoint/2010/main" val="1567185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smtClean="0"/>
              <a:t>ALS FP 2017</a:t>
            </a:r>
            <a:endParaRPr lang="fr-FR" dirty="0"/>
          </a:p>
        </p:txBody>
      </p:sp>
      <p:pic>
        <p:nvPicPr>
          <p:cNvPr id="19458" name="Picture 2" descr="C:\Users\Francis\Documents\archéométrie\fdt historique\TB St nic.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36" y="14954"/>
            <a:ext cx="4608002" cy="68659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Francis\Documents\livret ed PM\illustrations livret\illustrations thèmes\voie de roulage\voie 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25554" y="14954"/>
            <a:ext cx="4518446" cy="684304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1557738" y="5661248"/>
            <a:ext cx="2880320" cy="707886"/>
          </a:xfrm>
          <a:prstGeom prst="rect">
            <a:avLst/>
          </a:prstGeom>
          <a:noFill/>
        </p:spPr>
        <p:txBody>
          <a:bodyPr wrap="square" rtlCol="0">
            <a:spAutoFit/>
          </a:bodyPr>
          <a:lstStyle/>
          <a:p>
            <a:r>
              <a:rPr lang="fr-FR" sz="2000" dirty="0" smtClean="0">
                <a:solidFill>
                  <a:schemeClr val="bg1"/>
                </a:solidFill>
              </a:rPr>
              <a:t>Galeries caractéristiques du XVIe siècle </a:t>
            </a:r>
            <a:endParaRPr lang="fr-FR" sz="2000" dirty="0">
              <a:solidFill>
                <a:schemeClr val="bg1"/>
              </a:solidFill>
            </a:endParaRPr>
          </a:p>
        </p:txBody>
      </p:sp>
    </p:spTree>
    <p:extLst>
      <p:ext uri="{BB962C8B-B14F-4D97-AF65-F5344CB8AC3E}">
        <p14:creationId xmlns:p14="http://schemas.microsoft.com/office/powerpoint/2010/main" val="2809489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apture d’écran 2017-05-28 à 18.58.4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53751"/>
          </a:xfrm>
          <a:prstGeom prst="rect">
            <a:avLst/>
          </a:prstGeom>
        </p:spPr>
      </p:pic>
    </p:spTree>
    <p:extLst>
      <p:ext uri="{BB962C8B-B14F-4D97-AF65-F5344CB8AC3E}">
        <p14:creationId xmlns:p14="http://schemas.microsoft.com/office/powerpoint/2010/main" val="1824426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TotalTime>
  <Words>614</Words>
  <Application>Microsoft Macintosh PowerPoint</Application>
  <PresentationFormat>Présentation à l'écran (4:3)</PresentationFormat>
  <Paragraphs>97</Paragraphs>
  <Slides>33</Slides>
  <Notes>7</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 Claude Derniame</dc:creator>
  <cp:lastModifiedBy>Jean Claude Derniame</cp:lastModifiedBy>
  <cp:revision>4</cp:revision>
  <dcterms:created xsi:type="dcterms:W3CDTF">2017-06-05T16:25:08Z</dcterms:created>
  <dcterms:modified xsi:type="dcterms:W3CDTF">2017-06-05T16:32:53Z</dcterms:modified>
</cp:coreProperties>
</file>