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7"/>
  </p:notesMasterIdLst>
  <p:sldIdLst>
    <p:sldId id="276" r:id="rId3"/>
    <p:sldId id="277" r:id="rId4"/>
    <p:sldId id="278" r:id="rId5"/>
    <p:sldId id="279" r:id="rId6"/>
    <p:sldId id="280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4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BB748-5E17-EE49-A2A3-602E244C3D95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D0371-6F09-2B4D-9492-26ED2B2B677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85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2E32B-074D-4FEB-88C7-7D903E77FE72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627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57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51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44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023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ALS FP 2017</a:t>
            </a:r>
            <a:endParaRPr lang="fr-FR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56B4E-3842-4D3E-AD9F-6AC791E651F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73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14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301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78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242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458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1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768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521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725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141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832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04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46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062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32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82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62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85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40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C9D64-9F89-6A42-85AD-7AC57DFC1DBC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EE714-09B1-7F42-A4C6-FE94E48350B1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 descr="horizon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6" descr="horizon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9" name="Picture 6" descr="horizon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5" y="152400"/>
            <a:ext cx="9144000" cy="6858000"/>
          </a:xfrm>
          <a:prstGeom prst="rect">
            <a:avLst/>
          </a:prstGeom>
        </p:spPr>
      </p:pic>
      <p:pic>
        <p:nvPicPr>
          <p:cNvPr id="10" name="Picture 6" descr="horizon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79B7A-520C-1B46-98C0-EB111E1DFF0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49F71-E62B-D24F-ADE1-F646099C1F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377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sz="2000" b="1" dirty="0"/>
              <a:t>Francis Pierre </a:t>
            </a:r>
          </a:p>
          <a:p>
            <a:r>
              <a:rPr lang="fr-FR" dirty="0"/>
              <a:t>Société d’Etudes et de Sauvegarde des Anciennes Mines</a:t>
            </a:r>
            <a:r>
              <a:rPr lang="fr-FR" dirty="0" smtClean="0"/>
              <a:t>, Epinal </a:t>
            </a:r>
            <a:endParaRPr lang="fr-FR" dirty="0"/>
          </a:p>
          <a:p>
            <a:r>
              <a:rPr lang="fr-FR" dirty="0"/>
              <a:t>Chercheur associé Paris </a:t>
            </a:r>
            <a:r>
              <a:rPr lang="fr-FR" dirty="0" smtClean="0"/>
              <a:t>I Sorbonne </a:t>
            </a:r>
            <a:r>
              <a:rPr lang="fr-FR" dirty="0"/>
              <a:t>LAMOP UMR 8589 </a:t>
            </a:r>
            <a:r>
              <a:rPr lang="fr-FR" dirty="0" smtClean="0"/>
              <a:t>CNRS</a:t>
            </a:r>
          </a:p>
          <a:p>
            <a:r>
              <a:rPr lang="fr-FR" dirty="0" smtClean="0"/>
              <a:t>Académie Lorraine des Sciences 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53503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1617 -  La poudre noire dans les mines ducales du Thillot :</a:t>
            </a:r>
            <a:br>
              <a:rPr lang="fr-FR" b="1" dirty="0"/>
            </a:br>
            <a:r>
              <a:rPr lang="fr-FR" b="1" dirty="0"/>
              <a:t>     Étude archéologique d'une révolution technique en Europe.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21507" name="Picture 3" descr="C:\Users\Francis\Documents\colloque 2014 CHR 14\coll CHR\poud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0" y="51851"/>
            <a:ext cx="34671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"/>
          <p:cNvGrpSpPr>
            <a:grpSpLocks noChangeAspect="1"/>
          </p:cNvGrpSpPr>
          <p:nvPr/>
        </p:nvGrpSpPr>
        <p:grpSpPr bwMode="auto">
          <a:xfrm>
            <a:off x="8100392" y="5701247"/>
            <a:ext cx="925795" cy="1069062"/>
            <a:chOff x="9125" y="8969"/>
            <a:chExt cx="1921" cy="2221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9125" y="8969"/>
              <a:ext cx="1921" cy="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0893" y="8988"/>
              <a:ext cx="100" cy="219"/>
            </a:xfrm>
            <a:custGeom>
              <a:avLst/>
              <a:gdLst>
                <a:gd name="T0" fmla="*/ 0 w 100"/>
                <a:gd name="T1" fmla="*/ 0 h 219"/>
                <a:gd name="T2" fmla="*/ 100 w 100"/>
                <a:gd name="T3" fmla="*/ 86 h 219"/>
                <a:gd name="T4" fmla="*/ 81 w 100"/>
                <a:gd name="T5" fmla="*/ 219 h 219"/>
                <a:gd name="T6" fmla="*/ 14 w 100"/>
                <a:gd name="T7" fmla="*/ 205 h 219"/>
                <a:gd name="T8" fmla="*/ 0 w 100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219">
                  <a:moveTo>
                    <a:pt x="0" y="0"/>
                  </a:moveTo>
                  <a:lnTo>
                    <a:pt x="100" y="86"/>
                  </a:lnTo>
                  <a:lnTo>
                    <a:pt x="81" y="219"/>
                  </a:lnTo>
                  <a:lnTo>
                    <a:pt x="14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0893" y="8988"/>
              <a:ext cx="100" cy="219"/>
            </a:xfrm>
            <a:custGeom>
              <a:avLst/>
              <a:gdLst>
                <a:gd name="T0" fmla="*/ 0 w 100"/>
                <a:gd name="T1" fmla="*/ 0 h 219"/>
                <a:gd name="T2" fmla="*/ 100 w 100"/>
                <a:gd name="T3" fmla="*/ 86 h 219"/>
                <a:gd name="T4" fmla="*/ 81 w 100"/>
                <a:gd name="T5" fmla="*/ 219 h 219"/>
                <a:gd name="T6" fmla="*/ 14 w 100"/>
                <a:gd name="T7" fmla="*/ 205 h 219"/>
                <a:gd name="T8" fmla="*/ 0 w 100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219">
                  <a:moveTo>
                    <a:pt x="0" y="0"/>
                  </a:moveTo>
                  <a:lnTo>
                    <a:pt x="100" y="86"/>
                  </a:lnTo>
                  <a:lnTo>
                    <a:pt x="81" y="219"/>
                  </a:lnTo>
                  <a:lnTo>
                    <a:pt x="14" y="20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65">
              <a:solidFill>
                <a:srgbClr val="CC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9245" y="9055"/>
              <a:ext cx="1748" cy="2049"/>
            </a:xfrm>
            <a:custGeom>
              <a:avLst/>
              <a:gdLst>
                <a:gd name="T0" fmla="*/ 0 w 1748"/>
                <a:gd name="T1" fmla="*/ 0 h 2049"/>
                <a:gd name="T2" fmla="*/ 0 w 1748"/>
                <a:gd name="T3" fmla="*/ 19 h 2049"/>
                <a:gd name="T4" fmla="*/ 0 w 1748"/>
                <a:gd name="T5" fmla="*/ 66 h 2049"/>
                <a:gd name="T6" fmla="*/ 0 w 1748"/>
                <a:gd name="T7" fmla="*/ 185 h 2049"/>
                <a:gd name="T8" fmla="*/ 0 w 1748"/>
                <a:gd name="T9" fmla="*/ 547 h 2049"/>
                <a:gd name="T10" fmla="*/ 0 w 1748"/>
                <a:gd name="T11" fmla="*/ 975 h 2049"/>
                <a:gd name="T12" fmla="*/ 0 w 1748"/>
                <a:gd name="T13" fmla="*/ 1436 h 2049"/>
                <a:gd name="T14" fmla="*/ 0 w 1748"/>
                <a:gd name="T15" fmla="*/ 1436 h 2049"/>
                <a:gd name="T16" fmla="*/ 0 w 1748"/>
                <a:gd name="T17" fmla="*/ 1502 h 2049"/>
                <a:gd name="T18" fmla="*/ 14 w 1748"/>
                <a:gd name="T19" fmla="*/ 1536 h 2049"/>
                <a:gd name="T20" fmla="*/ 14 w 1748"/>
                <a:gd name="T21" fmla="*/ 1569 h 2049"/>
                <a:gd name="T22" fmla="*/ 48 w 1748"/>
                <a:gd name="T23" fmla="*/ 1655 h 2049"/>
                <a:gd name="T24" fmla="*/ 86 w 1748"/>
                <a:gd name="T25" fmla="*/ 1726 h 2049"/>
                <a:gd name="T26" fmla="*/ 100 w 1748"/>
                <a:gd name="T27" fmla="*/ 1740 h 2049"/>
                <a:gd name="T28" fmla="*/ 134 w 1748"/>
                <a:gd name="T29" fmla="*/ 1793 h 2049"/>
                <a:gd name="T30" fmla="*/ 254 w 1748"/>
                <a:gd name="T31" fmla="*/ 1897 h 2049"/>
                <a:gd name="T32" fmla="*/ 321 w 1748"/>
                <a:gd name="T33" fmla="*/ 1930 h 2049"/>
                <a:gd name="T34" fmla="*/ 407 w 1748"/>
                <a:gd name="T35" fmla="*/ 1983 h 2049"/>
                <a:gd name="T36" fmla="*/ 527 w 1748"/>
                <a:gd name="T37" fmla="*/ 2016 h 2049"/>
                <a:gd name="T38" fmla="*/ 661 w 1748"/>
                <a:gd name="T39" fmla="*/ 2030 h 2049"/>
                <a:gd name="T40" fmla="*/ 795 w 1748"/>
                <a:gd name="T41" fmla="*/ 2049 h 2049"/>
                <a:gd name="T42" fmla="*/ 867 w 1748"/>
                <a:gd name="T43" fmla="*/ 2049 h 2049"/>
                <a:gd name="T44" fmla="*/ 948 w 1748"/>
                <a:gd name="T45" fmla="*/ 2049 h 2049"/>
                <a:gd name="T46" fmla="*/ 1068 w 1748"/>
                <a:gd name="T47" fmla="*/ 2049 h 2049"/>
                <a:gd name="T48" fmla="*/ 1188 w 1748"/>
                <a:gd name="T49" fmla="*/ 2030 h 2049"/>
                <a:gd name="T50" fmla="*/ 1308 w 1748"/>
                <a:gd name="T51" fmla="*/ 1983 h 2049"/>
                <a:gd name="T52" fmla="*/ 1423 w 1748"/>
                <a:gd name="T53" fmla="*/ 1930 h 2049"/>
                <a:gd name="T54" fmla="*/ 1528 w 1748"/>
                <a:gd name="T55" fmla="*/ 1864 h 2049"/>
                <a:gd name="T56" fmla="*/ 1629 w 1748"/>
                <a:gd name="T57" fmla="*/ 1778 h 2049"/>
                <a:gd name="T58" fmla="*/ 1681 w 1748"/>
                <a:gd name="T59" fmla="*/ 1693 h 2049"/>
                <a:gd name="T60" fmla="*/ 1715 w 1748"/>
                <a:gd name="T61" fmla="*/ 1607 h 2049"/>
                <a:gd name="T62" fmla="*/ 1748 w 1748"/>
                <a:gd name="T63" fmla="*/ 1483 h 2049"/>
                <a:gd name="T64" fmla="*/ 1748 w 1748"/>
                <a:gd name="T65" fmla="*/ 1483 h 2049"/>
                <a:gd name="T66" fmla="*/ 1748 w 1748"/>
                <a:gd name="T67" fmla="*/ 1093 h 2049"/>
                <a:gd name="T68" fmla="*/ 1748 w 1748"/>
                <a:gd name="T69" fmla="*/ 732 h 2049"/>
                <a:gd name="T70" fmla="*/ 1748 w 1748"/>
                <a:gd name="T71" fmla="*/ 394 h 2049"/>
                <a:gd name="T72" fmla="*/ 1748 w 1748"/>
                <a:gd name="T73" fmla="*/ 19 h 2049"/>
                <a:gd name="T74" fmla="*/ 1748 w 1748"/>
                <a:gd name="T75" fmla="*/ 19 h 2049"/>
                <a:gd name="T76" fmla="*/ 1629 w 1748"/>
                <a:gd name="T77" fmla="*/ 33 h 2049"/>
                <a:gd name="T78" fmla="*/ 1528 w 1748"/>
                <a:gd name="T79" fmla="*/ 52 h 2049"/>
                <a:gd name="T80" fmla="*/ 1442 w 1748"/>
                <a:gd name="T81" fmla="*/ 52 h 2049"/>
                <a:gd name="T82" fmla="*/ 1375 w 1748"/>
                <a:gd name="T83" fmla="*/ 52 h 2049"/>
                <a:gd name="T84" fmla="*/ 1241 w 1748"/>
                <a:gd name="T85" fmla="*/ 66 h 2049"/>
                <a:gd name="T86" fmla="*/ 1154 w 1748"/>
                <a:gd name="T87" fmla="*/ 66 h 2049"/>
                <a:gd name="T88" fmla="*/ 1087 w 1748"/>
                <a:gd name="T89" fmla="*/ 85 h 2049"/>
                <a:gd name="T90" fmla="*/ 915 w 1748"/>
                <a:gd name="T91" fmla="*/ 85 h 2049"/>
                <a:gd name="T92" fmla="*/ 781 w 1748"/>
                <a:gd name="T93" fmla="*/ 85 h 2049"/>
                <a:gd name="T94" fmla="*/ 642 w 1748"/>
                <a:gd name="T95" fmla="*/ 66 h 2049"/>
                <a:gd name="T96" fmla="*/ 560 w 1748"/>
                <a:gd name="T97" fmla="*/ 66 h 2049"/>
                <a:gd name="T98" fmla="*/ 493 w 1748"/>
                <a:gd name="T99" fmla="*/ 52 h 2049"/>
                <a:gd name="T100" fmla="*/ 373 w 1748"/>
                <a:gd name="T101" fmla="*/ 52 h 2049"/>
                <a:gd name="T102" fmla="*/ 254 w 1748"/>
                <a:gd name="T103" fmla="*/ 33 h 2049"/>
                <a:gd name="T104" fmla="*/ 153 w 1748"/>
                <a:gd name="T105" fmla="*/ 33 h 2049"/>
                <a:gd name="T106" fmla="*/ 48 w 1748"/>
                <a:gd name="T107" fmla="*/ 0 h 2049"/>
                <a:gd name="T108" fmla="*/ 0 w 1748"/>
                <a:gd name="T109" fmla="*/ 0 h 20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48" h="2049">
                  <a:moveTo>
                    <a:pt x="0" y="0"/>
                  </a:moveTo>
                  <a:lnTo>
                    <a:pt x="0" y="19"/>
                  </a:lnTo>
                  <a:lnTo>
                    <a:pt x="0" y="66"/>
                  </a:lnTo>
                  <a:lnTo>
                    <a:pt x="0" y="185"/>
                  </a:lnTo>
                  <a:lnTo>
                    <a:pt x="0" y="547"/>
                  </a:lnTo>
                  <a:lnTo>
                    <a:pt x="0" y="975"/>
                  </a:lnTo>
                  <a:lnTo>
                    <a:pt x="0" y="1436"/>
                  </a:lnTo>
                  <a:lnTo>
                    <a:pt x="0" y="1502"/>
                  </a:lnTo>
                  <a:lnTo>
                    <a:pt x="14" y="1536"/>
                  </a:lnTo>
                  <a:lnTo>
                    <a:pt x="14" y="1569"/>
                  </a:lnTo>
                  <a:lnTo>
                    <a:pt x="48" y="1655"/>
                  </a:lnTo>
                  <a:lnTo>
                    <a:pt x="86" y="1726"/>
                  </a:lnTo>
                  <a:lnTo>
                    <a:pt x="100" y="1740"/>
                  </a:lnTo>
                  <a:lnTo>
                    <a:pt x="134" y="1793"/>
                  </a:lnTo>
                  <a:lnTo>
                    <a:pt x="254" y="1897"/>
                  </a:lnTo>
                  <a:lnTo>
                    <a:pt x="321" y="1930"/>
                  </a:lnTo>
                  <a:lnTo>
                    <a:pt x="407" y="1983"/>
                  </a:lnTo>
                  <a:lnTo>
                    <a:pt x="527" y="2016"/>
                  </a:lnTo>
                  <a:lnTo>
                    <a:pt x="661" y="2030"/>
                  </a:lnTo>
                  <a:lnTo>
                    <a:pt x="795" y="2049"/>
                  </a:lnTo>
                  <a:lnTo>
                    <a:pt x="867" y="2049"/>
                  </a:lnTo>
                  <a:lnTo>
                    <a:pt x="948" y="2049"/>
                  </a:lnTo>
                  <a:lnTo>
                    <a:pt x="1068" y="2049"/>
                  </a:lnTo>
                  <a:lnTo>
                    <a:pt x="1188" y="2030"/>
                  </a:lnTo>
                  <a:lnTo>
                    <a:pt x="1308" y="1983"/>
                  </a:lnTo>
                  <a:lnTo>
                    <a:pt x="1423" y="1930"/>
                  </a:lnTo>
                  <a:lnTo>
                    <a:pt x="1528" y="1864"/>
                  </a:lnTo>
                  <a:lnTo>
                    <a:pt x="1629" y="1778"/>
                  </a:lnTo>
                  <a:lnTo>
                    <a:pt x="1681" y="1693"/>
                  </a:lnTo>
                  <a:lnTo>
                    <a:pt x="1715" y="1607"/>
                  </a:lnTo>
                  <a:lnTo>
                    <a:pt x="1748" y="1483"/>
                  </a:lnTo>
                  <a:lnTo>
                    <a:pt x="1748" y="1093"/>
                  </a:lnTo>
                  <a:lnTo>
                    <a:pt x="1748" y="732"/>
                  </a:lnTo>
                  <a:lnTo>
                    <a:pt x="1748" y="394"/>
                  </a:lnTo>
                  <a:lnTo>
                    <a:pt x="1748" y="19"/>
                  </a:lnTo>
                  <a:lnTo>
                    <a:pt x="1629" y="33"/>
                  </a:lnTo>
                  <a:lnTo>
                    <a:pt x="1528" y="52"/>
                  </a:lnTo>
                  <a:lnTo>
                    <a:pt x="1442" y="52"/>
                  </a:lnTo>
                  <a:lnTo>
                    <a:pt x="1375" y="52"/>
                  </a:lnTo>
                  <a:lnTo>
                    <a:pt x="1241" y="66"/>
                  </a:lnTo>
                  <a:lnTo>
                    <a:pt x="1154" y="66"/>
                  </a:lnTo>
                  <a:lnTo>
                    <a:pt x="1087" y="85"/>
                  </a:lnTo>
                  <a:lnTo>
                    <a:pt x="915" y="85"/>
                  </a:lnTo>
                  <a:lnTo>
                    <a:pt x="781" y="85"/>
                  </a:lnTo>
                  <a:lnTo>
                    <a:pt x="642" y="66"/>
                  </a:lnTo>
                  <a:lnTo>
                    <a:pt x="560" y="66"/>
                  </a:lnTo>
                  <a:lnTo>
                    <a:pt x="493" y="52"/>
                  </a:lnTo>
                  <a:lnTo>
                    <a:pt x="373" y="52"/>
                  </a:lnTo>
                  <a:lnTo>
                    <a:pt x="254" y="33"/>
                  </a:lnTo>
                  <a:lnTo>
                    <a:pt x="153" y="33"/>
                  </a:ln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H="1" flipV="1">
              <a:off x="9245" y="9055"/>
              <a:ext cx="14" cy="52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9144" y="8988"/>
              <a:ext cx="1749" cy="2050"/>
            </a:xfrm>
            <a:custGeom>
              <a:avLst/>
              <a:gdLst>
                <a:gd name="T0" fmla="*/ 0 w 1749"/>
                <a:gd name="T1" fmla="*/ 0 h 2050"/>
                <a:gd name="T2" fmla="*/ 0 w 1749"/>
                <a:gd name="T3" fmla="*/ 14 h 2050"/>
                <a:gd name="T4" fmla="*/ 0 w 1749"/>
                <a:gd name="T5" fmla="*/ 67 h 2050"/>
                <a:gd name="T6" fmla="*/ 0 w 1749"/>
                <a:gd name="T7" fmla="*/ 186 h 2050"/>
                <a:gd name="T8" fmla="*/ 0 w 1749"/>
                <a:gd name="T9" fmla="*/ 547 h 2050"/>
                <a:gd name="T10" fmla="*/ 0 w 1749"/>
                <a:gd name="T11" fmla="*/ 970 h 2050"/>
                <a:gd name="T12" fmla="*/ 0 w 1749"/>
                <a:gd name="T13" fmla="*/ 1417 h 2050"/>
                <a:gd name="T14" fmla="*/ 0 w 1749"/>
                <a:gd name="T15" fmla="*/ 1417 h 2050"/>
                <a:gd name="T16" fmla="*/ 15 w 1749"/>
                <a:gd name="T17" fmla="*/ 1536 h 2050"/>
                <a:gd name="T18" fmla="*/ 15 w 1749"/>
                <a:gd name="T19" fmla="*/ 1588 h 2050"/>
                <a:gd name="T20" fmla="*/ 48 w 1749"/>
                <a:gd name="T21" fmla="*/ 1636 h 2050"/>
                <a:gd name="T22" fmla="*/ 82 w 1749"/>
                <a:gd name="T23" fmla="*/ 1707 h 2050"/>
                <a:gd name="T24" fmla="*/ 134 w 1749"/>
                <a:gd name="T25" fmla="*/ 1774 h 2050"/>
                <a:gd name="T26" fmla="*/ 254 w 1749"/>
                <a:gd name="T27" fmla="*/ 1879 h 2050"/>
                <a:gd name="T28" fmla="*/ 321 w 1749"/>
                <a:gd name="T29" fmla="*/ 1912 h 2050"/>
                <a:gd name="T30" fmla="*/ 407 w 1749"/>
                <a:gd name="T31" fmla="*/ 1964 h 2050"/>
                <a:gd name="T32" fmla="*/ 522 w 1749"/>
                <a:gd name="T33" fmla="*/ 1997 h 2050"/>
                <a:gd name="T34" fmla="*/ 661 w 1749"/>
                <a:gd name="T35" fmla="*/ 2031 h 2050"/>
                <a:gd name="T36" fmla="*/ 795 w 1749"/>
                <a:gd name="T37" fmla="*/ 2050 h 2050"/>
                <a:gd name="T38" fmla="*/ 862 w 1749"/>
                <a:gd name="T39" fmla="*/ 2031 h 2050"/>
                <a:gd name="T40" fmla="*/ 949 w 1749"/>
                <a:gd name="T41" fmla="*/ 2031 h 2050"/>
                <a:gd name="T42" fmla="*/ 1068 w 1749"/>
                <a:gd name="T43" fmla="*/ 2031 h 2050"/>
                <a:gd name="T44" fmla="*/ 1188 w 1749"/>
                <a:gd name="T45" fmla="*/ 2012 h 2050"/>
                <a:gd name="T46" fmla="*/ 1303 w 1749"/>
                <a:gd name="T47" fmla="*/ 1964 h 2050"/>
                <a:gd name="T48" fmla="*/ 1423 w 1749"/>
                <a:gd name="T49" fmla="*/ 1912 h 2050"/>
                <a:gd name="T50" fmla="*/ 1524 w 1749"/>
                <a:gd name="T51" fmla="*/ 1845 h 2050"/>
                <a:gd name="T52" fmla="*/ 1629 w 1749"/>
                <a:gd name="T53" fmla="*/ 1760 h 2050"/>
                <a:gd name="T54" fmla="*/ 1677 w 1749"/>
                <a:gd name="T55" fmla="*/ 1674 h 2050"/>
                <a:gd name="T56" fmla="*/ 1710 w 1749"/>
                <a:gd name="T57" fmla="*/ 1588 h 2050"/>
                <a:gd name="T58" fmla="*/ 1749 w 1749"/>
                <a:gd name="T59" fmla="*/ 1470 h 2050"/>
                <a:gd name="T60" fmla="*/ 1749 w 1749"/>
                <a:gd name="T61" fmla="*/ 1470 h 2050"/>
                <a:gd name="T62" fmla="*/ 1749 w 1749"/>
                <a:gd name="T63" fmla="*/ 1075 h 2050"/>
                <a:gd name="T64" fmla="*/ 1749 w 1749"/>
                <a:gd name="T65" fmla="*/ 732 h 2050"/>
                <a:gd name="T66" fmla="*/ 1749 w 1749"/>
                <a:gd name="T67" fmla="*/ 390 h 2050"/>
                <a:gd name="T68" fmla="*/ 1749 w 1749"/>
                <a:gd name="T69" fmla="*/ 0 h 2050"/>
                <a:gd name="T70" fmla="*/ 1749 w 1749"/>
                <a:gd name="T71" fmla="*/ 0 h 2050"/>
                <a:gd name="T72" fmla="*/ 1629 w 1749"/>
                <a:gd name="T73" fmla="*/ 14 h 2050"/>
                <a:gd name="T74" fmla="*/ 1524 w 1749"/>
                <a:gd name="T75" fmla="*/ 33 h 2050"/>
                <a:gd name="T76" fmla="*/ 1442 w 1749"/>
                <a:gd name="T77" fmla="*/ 33 h 2050"/>
                <a:gd name="T78" fmla="*/ 1375 w 1749"/>
                <a:gd name="T79" fmla="*/ 48 h 2050"/>
                <a:gd name="T80" fmla="*/ 1236 w 1749"/>
                <a:gd name="T81" fmla="*/ 48 h 2050"/>
                <a:gd name="T82" fmla="*/ 1155 w 1749"/>
                <a:gd name="T83" fmla="*/ 48 h 2050"/>
                <a:gd name="T84" fmla="*/ 1083 w 1749"/>
                <a:gd name="T85" fmla="*/ 67 h 2050"/>
                <a:gd name="T86" fmla="*/ 915 w 1749"/>
                <a:gd name="T87" fmla="*/ 67 h 2050"/>
                <a:gd name="T88" fmla="*/ 781 w 1749"/>
                <a:gd name="T89" fmla="*/ 67 h 2050"/>
                <a:gd name="T90" fmla="*/ 642 w 1749"/>
                <a:gd name="T91" fmla="*/ 48 h 2050"/>
                <a:gd name="T92" fmla="*/ 508 w 1749"/>
                <a:gd name="T93" fmla="*/ 48 h 2050"/>
                <a:gd name="T94" fmla="*/ 374 w 1749"/>
                <a:gd name="T95" fmla="*/ 33 h 2050"/>
                <a:gd name="T96" fmla="*/ 254 w 1749"/>
                <a:gd name="T97" fmla="*/ 14 h 2050"/>
                <a:gd name="T98" fmla="*/ 149 w 1749"/>
                <a:gd name="T99" fmla="*/ 14 h 2050"/>
                <a:gd name="T100" fmla="*/ 48 w 1749"/>
                <a:gd name="T101" fmla="*/ 0 h 2050"/>
                <a:gd name="T102" fmla="*/ 0 w 1749"/>
                <a:gd name="T103" fmla="*/ 0 h 20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49" h="2050">
                  <a:moveTo>
                    <a:pt x="0" y="0"/>
                  </a:moveTo>
                  <a:lnTo>
                    <a:pt x="0" y="14"/>
                  </a:lnTo>
                  <a:lnTo>
                    <a:pt x="0" y="67"/>
                  </a:lnTo>
                  <a:lnTo>
                    <a:pt x="0" y="186"/>
                  </a:lnTo>
                  <a:lnTo>
                    <a:pt x="0" y="547"/>
                  </a:lnTo>
                  <a:lnTo>
                    <a:pt x="0" y="970"/>
                  </a:lnTo>
                  <a:lnTo>
                    <a:pt x="0" y="1417"/>
                  </a:lnTo>
                  <a:lnTo>
                    <a:pt x="15" y="1536"/>
                  </a:lnTo>
                  <a:lnTo>
                    <a:pt x="15" y="1588"/>
                  </a:lnTo>
                  <a:lnTo>
                    <a:pt x="48" y="1636"/>
                  </a:lnTo>
                  <a:lnTo>
                    <a:pt x="82" y="1707"/>
                  </a:lnTo>
                  <a:lnTo>
                    <a:pt x="134" y="1774"/>
                  </a:lnTo>
                  <a:lnTo>
                    <a:pt x="254" y="1879"/>
                  </a:lnTo>
                  <a:lnTo>
                    <a:pt x="321" y="1912"/>
                  </a:lnTo>
                  <a:lnTo>
                    <a:pt x="407" y="1964"/>
                  </a:lnTo>
                  <a:lnTo>
                    <a:pt x="522" y="1997"/>
                  </a:lnTo>
                  <a:lnTo>
                    <a:pt x="661" y="2031"/>
                  </a:lnTo>
                  <a:lnTo>
                    <a:pt x="795" y="2050"/>
                  </a:lnTo>
                  <a:lnTo>
                    <a:pt x="862" y="2031"/>
                  </a:lnTo>
                  <a:lnTo>
                    <a:pt x="949" y="2031"/>
                  </a:lnTo>
                  <a:lnTo>
                    <a:pt x="1068" y="2031"/>
                  </a:lnTo>
                  <a:lnTo>
                    <a:pt x="1188" y="2012"/>
                  </a:lnTo>
                  <a:lnTo>
                    <a:pt x="1303" y="1964"/>
                  </a:lnTo>
                  <a:lnTo>
                    <a:pt x="1423" y="1912"/>
                  </a:lnTo>
                  <a:lnTo>
                    <a:pt x="1524" y="1845"/>
                  </a:lnTo>
                  <a:lnTo>
                    <a:pt x="1629" y="1760"/>
                  </a:lnTo>
                  <a:lnTo>
                    <a:pt x="1677" y="1674"/>
                  </a:lnTo>
                  <a:lnTo>
                    <a:pt x="1710" y="1588"/>
                  </a:lnTo>
                  <a:lnTo>
                    <a:pt x="1749" y="1470"/>
                  </a:lnTo>
                  <a:lnTo>
                    <a:pt x="1749" y="1075"/>
                  </a:lnTo>
                  <a:lnTo>
                    <a:pt x="1749" y="732"/>
                  </a:lnTo>
                  <a:lnTo>
                    <a:pt x="1749" y="390"/>
                  </a:lnTo>
                  <a:lnTo>
                    <a:pt x="1749" y="0"/>
                  </a:lnTo>
                  <a:lnTo>
                    <a:pt x="1629" y="14"/>
                  </a:lnTo>
                  <a:lnTo>
                    <a:pt x="1524" y="33"/>
                  </a:lnTo>
                  <a:lnTo>
                    <a:pt x="1442" y="33"/>
                  </a:lnTo>
                  <a:lnTo>
                    <a:pt x="1375" y="48"/>
                  </a:lnTo>
                  <a:lnTo>
                    <a:pt x="1236" y="48"/>
                  </a:lnTo>
                  <a:lnTo>
                    <a:pt x="1155" y="48"/>
                  </a:lnTo>
                  <a:lnTo>
                    <a:pt x="1083" y="67"/>
                  </a:lnTo>
                  <a:lnTo>
                    <a:pt x="915" y="67"/>
                  </a:lnTo>
                  <a:lnTo>
                    <a:pt x="781" y="67"/>
                  </a:lnTo>
                  <a:lnTo>
                    <a:pt x="642" y="48"/>
                  </a:lnTo>
                  <a:lnTo>
                    <a:pt x="508" y="48"/>
                  </a:lnTo>
                  <a:lnTo>
                    <a:pt x="374" y="33"/>
                  </a:lnTo>
                  <a:lnTo>
                    <a:pt x="254" y="14"/>
                  </a:lnTo>
                  <a:lnTo>
                    <a:pt x="149" y="14"/>
                  </a:ln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 flipV="1">
              <a:off x="9144" y="8988"/>
              <a:ext cx="15" cy="48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0093" y="10030"/>
              <a:ext cx="167" cy="152"/>
            </a:xfrm>
            <a:custGeom>
              <a:avLst/>
              <a:gdLst>
                <a:gd name="T0" fmla="*/ 0 w 167"/>
                <a:gd name="T1" fmla="*/ 52 h 152"/>
                <a:gd name="T2" fmla="*/ 33 w 167"/>
                <a:gd name="T3" fmla="*/ 99 h 152"/>
                <a:gd name="T4" fmla="*/ 67 w 167"/>
                <a:gd name="T5" fmla="*/ 152 h 152"/>
                <a:gd name="T6" fmla="*/ 67 w 167"/>
                <a:gd name="T7" fmla="*/ 152 h 152"/>
                <a:gd name="T8" fmla="*/ 119 w 167"/>
                <a:gd name="T9" fmla="*/ 66 h 152"/>
                <a:gd name="T10" fmla="*/ 167 w 167"/>
                <a:gd name="T11" fmla="*/ 0 h 152"/>
                <a:gd name="T12" fmla="*/ 167 w 167"/>
                <a:gd name="T13" fmla="*/ 0 h 152"/>
                <a:gd name="T14" fmla="*/ 67 w 167"/>
                <a:gd name="T15" fmla="*/ 33 h 152"/>
                <a:gd name="T16" fmla="*/ 19 w 167"/>
                <a:gd name="T17" fmla="*/ 52 h 152"/>
                <a:gd name="T18" fmla="*/ 0 w 167"/>
                <a:gd name="T19" fmla="*/ 52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7" h="152">
                  <a:moveTo>
                    <a:pt x="0" y="52"/>
                  </a:moveTo>
                  <a:lnTo>
                    <a:pt x="33" y="99"/>
                  </a:lnTo>
                  <a:lnTo>
                    <a:pt x="67" y="152"/>
                  </a:lnTo>
                  <a:lnTo>
                    <a:pt x="119" y="66"/>
                  </a:lnTo>
                  <a:lnTo>
                    <a:pt x="167" y="0"/>
                  </a:lnTo>
                  <a:lnTo>
                    <a:pt x="67" y="33"/>
                  </a:lnTo>
                  <a:lnTo>
                    <a:pt x="19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CC"/>
            </a:solidFill>
            <a:ln w="12065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 flipV="1">
              <a:off x="10093" y="10082"/>
              <a:ext cx="33" cy="66"/>
            </a:xfrm>
            <a:prstGeom prst="line">
              <a:avLst/>
            </a:prstGeom>
            <a:noFill/>
            <a:ln w="1206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10907" y="9002"/>
              <a:ext cx="86" cy="72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160" y="9207"/>
              <a:ext cx="560" cy="618"/>
            </a:xfrm>
            <a:custGeom>
              <a:avLst/>
              <a:gdLst>
                <a:gd name="T0" fmla="*/ 0 w 560"/>
                <a:gd name="T1" fmla="*/ 0 h 618"/>
                <a:gd name="T2" fmla="*/ 560 w 560"/>
                <a:gd name="T3" fmla="*/ 547 h 618"/>
                <a:gd name="T4" fmla="*/ 326 w 560"/>
                <a:gd name="T5" fmla="*/ 618 h 618"/>
                <a:gd name="T6" fmla="*/ 139 w 560"/>
                <a:gd name="T7" fmla="*/ 480 h 618"/>
                <a:gd name="T8" fmla="*/ 33 w 560"/>
                <a:gd name="T9" fmla="*/ 309 h 618"/>
                <a:gd name="T10" fmla="*/ 0 w 560"/>
                <a:gd name="T11" fmla="*/ 0 h 6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0" h="618">
                  <a:moveTo>
                    <a:pt x="0" y="0"/>
                  </a:moveTo>
                  <a:lnTo>
                    <a:pt x="560" y="547"/>
                  </a:lnTo>
                  <a:lnTo>
                    <a:pt x="326" y="618"/>
                  </a:lnTo>
                  <a:lnTo>
                    <a:pt x="139" y="480"/>
                  </a:lnTo>
                  <a:lnTo>
                    <a:pt x="33" y="3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0160" y="9207"/>
              <a:ext cx="546" cy="618"/>
            </a:xfrm>
            <a:custGeom>
              <a:avLst/>
              <a:gdLst>
                <a:gd name="T0" fmla="*/ 0 w 546"/>
                <a:gd name="T1" fmla="*/ 0 h 618"/>
                <a:gd name="T2" fmla="*/ 546 w 546"/>
                <a:gd name="T3" fmla="*/ 547 h 618"/>
                <a:gd name="T4" fmla="*/ 326 w 546"/>
                <a:gd name="T5" fmla="*/ 618 h 618"/>
                <a:gd name="T6" fmla="*/ 139 w 546"/>
                <a:gd name="T7" fmla="*/ 480 h 618"/>
                <a:gd name="T8" fmla="*/ 33 w 546"/>
                <a:gd name="T9" fmla="*/ 309 h 618"/>
                <a:gd name="T10" fmla="*/ 0 w 546"/>
                <a:gd name="T11" fmla="*/ 0 h 6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618">
                  <a:moveTo>
                    <a:pt x="0" y="0"/>
                  </a:moveTo>
                  <a:lnTo>
                    <a:pt x="546" y="547"/>
                  </a:lnTo>
                  <a:lnTo>
                    <a:pt x="326" y="618"/>
                  </a:lnTo>
                  <a:lnTo>
                    <a:pt x="139" y="480"/>
                  </a:lnTo>
                  <a:lnTo>
                    <a:pt x="33" y="30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6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0227" y="9121"/>
              <a:ext cx="546" cy="580"/>
            </a:xfrm>
            <a:custGeom>
              <a:avLst/>
              <a:gdLst>
                <a:gd name="T0" fmla="*/ 0 w 546"/>
                <a:gd name="T1" fmla="*/ 157 h 580"/>
                <a:gd name="T2" fmla="*/ 33 w 546"/>
                <a:gd name="T3" fmla="*/ 190 h 580"/>
                <a:gd name="T4" fmla="*/ 153 w 546"/>
                <a:gd name="T5" fmla="*/ 309 h 580"/>
                <a:gd name="T6" fmla="*/ 426 w 546"/>
                <a:gd name="T7" fmla="*/ 580 h 580"/>
                <a:gd name="T8" fmla="*/ 426 w 546"/>
                <a:gd name="T9" fmla="*/ 580 h 580"/>
                <a:gd name="T10" fmla="*/ 441 w 546"/>
                <a:gd name="T11" fmla="*/ 547 h 580"/>
                <a:gd name="T12" fmla="*/ 479 w 546"/>
                <a:gd name="T13" fmla="*/ 514 h 580"/>
                <a:gd name="T14" fmla="*/ 512 w 546"/>
                <a:gd name="T15" fmla="*/ 462 h 580"/>
                <a:gd name="T16" fmla="*/ 527 w 546"/>
                <a:gd name="T17" fmla="*/ 428 h 580"/>
                <a:gd name="T18" fmla="*/ 546 w 546"/>
                <a:gd name="T19" fmla="*/ 395 h 580"/>
                <a:gd name="T20" fmla="*/ 546 w 546"/>
                <a:gd name="T21" fmla="*/ 395 h 580"/>
                <a:gd name="T22" fmla="*/ 340 w 546"/>
                <a:gd name="T23" fmla="*/ 190 h 580"/>
                <a:gd name="T24" fmla="*/ 153 w 546"/>
                <a:gd name="T25" fmla="*/ 0 h 580"/>
                <a:gd name="T26" fmla="*/ 153 w 546"/>
                <a:gd name="T27" fmla="*/ 0 h 580"/>
                <a:gd name="T28" fmla="*/ 0 w 546"/>
                <a:gd name="T29" fmla="*/ 0 h 580"/>
                <a:gd name="T30" fmla="*/ 0 w 546"/>
                <a:gd name="T31" fmla="*/ 0 h 580"/>
                <a:gd name="T32" fmla="*/ 0 w 546"/>
                <a:gd name="T33" fmla="*/ 105 h 580"/>
                <a:gd name="T34" fmla="*/ 0 w 546"/>
                <a:gd name="T35" fmla="*/ 157 h 5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6" h="580">
                  <a:moveTo>
                    <a:pt x="0" y="157"/>
                  </a:moveTo>
                  <a:lnTo>
                    <a:pt x="33" y="190"/>
                  </a:lnTo>
                  <a:lnTo>
                    <a:pt x="153" y="309"/>
                  </a:lnTo>
                  <a:lnTo>
                    <a:pt x="426" y="580"/>
                  </a:lnTo>
                  <a:lnTo>
                    <a:pt x="441" y="547"/>
                  </a:lnTo>
                  <a:lnTo>
                    <a:pt x="479" y="514"/>
                  </a:lnTo>
                  <a:lnTo>
                    <a:pt x="512" y="462"/>
                  </a:lnTo>
                  <a:lnTo>
                    <a:pt x="527" y="428"/>
                  </a:lnTo>
                  <a:lnTo>
                    <a:pt x="546" y="395"/>
                  </a:lnTo>
                  <a:lnTo>
                    <a:pt x="340" y="190"/>
                  </a:lnTo>
                  <a:lnTo>
                    <a:pt x="153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0000"/>
            </a:solidFill>
            <a:ln w="1206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10227" y="9278"/>
              <a:ext cx="19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0366" y="9074"/>
              <a:ext cx="455" cy="475"/>
            </a:xfrm>
            <a:custGeom>
              <a:avLst/>
              <a:gdLst>
                <a:gd name="T0" fmla="*/ 0 w 455"/>
                <a:gd name="T1" fmla="*/ 33 h 475"/>
                <a:gd name="T2" fmla="*/ 440 w 455"/>
                <a:gd name="T3" fmla="*/ 475 h 475"/>
                <a:gd name="T4" fmla="*/ 455 w 455"/>
                <a:gd name="T5" fmla="*/ 0 h 475"/>
                <a:gd name="T6" fmla="*/ 0 w 455"/>
                <a:gd name="T7" fmla="*/ 33 h 4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5" h="475">
                  <a:moveTo>
                    <a:pt x="0" y="33"/>
                  </a:moveTo>
                  <a:lnTo>
                    <a:pt x="440" y="475"/>
                  </a:lnTo>
                  <a:lnTo>
                    <a:pt x="455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10366" y="9074"/>
              <a:ext cx="455" cy="475"/>
            </a:xfrm>
            <a:custGeom>
              <a:avLst/>
              <a:gdLst>
                <a:gd name="T0" fmla="*/ 0 w 455"/>
                <a:gd name="T1" fmla="*/ 33 h 475"/>
                <a:gd name="T2" fmla="*/ 455 w 455"/>
                <a:gd name="T3" fmla="*/ 475 h 475"/>
                <a:gd name="T4" fmla="*/ 455 w 455"/>
                <a:gd name="T5" fmla="*/ 0 h 475"/>
                <a:gd name="T6" fmla="*/ 0 w 455"/>
                <a:gd name="T7" fmla="*/ 33 h 4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5" h="475">
                  <a:moveTo>
                    <a:pt x="0" y="33"/>
                  </a:moveTo>
                  <a:lnTo>
                    <a:pt x="455" y="475"/>
                  </a:lnTo>
                  <a:lnTo>
                    <a:pt x="455" y="0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1206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10227" y="9140"/>
              <a:ext cx="426" cy="647"/>
            </a:xfrm>
            <a:custGeom>
              <a:avLst/>
              <a:gdLst>
                <a:gd name="T0" fmla="*/ 0 w 426"/>
                <a:gd name="T1" fmla="*/ 0 h 647"/>
                <a:gd name="T2" fmla="*/ 0 w 426"/>
                <a:gd name="T3" fmla="*/ 152 h 647"/>
                <a:gd name="T4" fmla="*/ 0 w 426"/>
                <a:gd name="T5" fmla="*/ 224 h 647"/>
                <a:gd name="T6" fmla="*/ 0 w 426"/>
                <a:gd name="T7" fmla="*/ 309 h 647"/>
                <a:gd name="T8" fmla="*/ 0 w 426"/>
                <a:gd name="T9" fmla="*/ 309 h 647"/>
                <a:gd name="T10" fmla="*/ 19 w 426"/>
                <a:gd name="T11" fmla="*/ 357 h 647"/>
                <a:gd name="T12" fmla="*/ 33 w 426"/>
                <a:gd name="T13" fmla="*/ 395 h 647"/>
                <a:gd name="T14" fmla="*/ 53 w 426"/>
                <a:gd name="T15" fmla="*/ 443 h 647"/>
                <a:gd name="T16" fmla="*/ 86 w 426"/>
                <a:gd name="T17" fmla="*/ 495 h 647"/>
                <a:gd name="T18" fmla="*/ 105 w 426"/>
                <a:gd name="T19" fmla="*/ 528 h 647"/>
                <a:gd name="T20" fmla="*/ 139 w 426"/>
                <a:gd name="T21" fmla="*/ 561 h 647"/>
                <a:gd name="T22" fmla="*/ 187 w 426"/>
                <a:gd name="T23" fmla="*/ 599 h 647"/>
                <a:gd name="T24" fmla="*/ 239 w 426"/>
                <a:gd name="T25" fmla="*/ 633 h 647"/>
                <a:gd name="T26" fmla="*/ 273 w 426"/>
                <a:gd name="T27" fmla="*/ 633 h 647"/>
                <a:gd name="T28" fmla="*/ 292 w 426"/>
                <a:gd name="T29" fmla="*/ 647 h 647"/>
                <a:gd name="T30" fmla="*/ 292 w 426"/>
                <a:gd name="T31" fmla="*/ 647 h 647"/>
                <a:gd name="T32" fmla="*/ 306 w 426"/>
                <a:gd name="T33" fmla="*/ 633 h 647"/>
                <a:gd name="T34" fmla="*/ 340 w 426"/>
                <a:gd name="T35" fmla="*/ 614 h 647"/>
                <a:gd name="T36" fmla="*/ 373 w 426"/>
                <a:gd name="T37" fmla="*/ 599 h 647"/>
                <a:gd name="T38" fmla="*/ 407 w 426"/>
                <a:gd name="T39" fmla="*/ 561 h 647"/>
                <a:gd name="T40" fmla="*/ 426 w 426"/>
                <a:gd name="T41" fmla="*/ 561 h 647"/>
                <a:gd name="T42" fmla="*/ 426 w 426"/>
                <a:gd name="T43" fmla="*/ 561 h 647"/>
                <a:gd name="T44" fmla="*/ 206 w 426"/>
                <a:gd name="T45" fmla="*/ 343 h 647"/>
                <a:gd name="T46" fmla="*/ 0 w 426"/>
                <a:gd name="T47" fmla="*/ 138 h 6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6" h="647">
                  <a:moveTo>
                    <a:pt x="0" y="0"/>
                  </a:moveTo>
                  <a:lnTo>
                    <a:pt x="0" y="152"/>
                  </a:lnTo>
                  <a:lnTo>
                    <a:pt x="0" y="224"/>
                  </a:lnTo>
                  <a:lnTo>
                    <a:pt x="0" y="309"/>
                  </a:lnTo>
                  <a:lnTo>
                    <a:pt x="19" y="357"/>
                  </a:lnTo>
                  <a:lnTo>
                    <a:pt x="33" y="395"/>
                  </a:lnTo>
                  <a:lnTo>
                    <a:pt x="53" y="443"/>
                  </a:lnTo>
                  <a:lnTo>
                    <a:pt x="86" y="495"/>
                  </a:lnTo>
                  <a:lnTo>
                    <a:pt x="105" y="528"/>
                  </a:lnTo>
                  <a:lnTo>
                    <a:pt x="139" y="561"/>
                  </a:lnTo>
                  <a:lnTo>
                    <a:pt x="187" y="599"/>
                  </a:lnTo>
                  <a:lnTo>
                    <a:pt x="239" y="633"/>
                  </a:lnTo>
                  <a:lnTo>
                    <a:pt x="273" y="633"/>
                  </a:lnTo>
                  <a:lnTo>
                    <a:pt x="292" y="647"/>
                  </a:lnTo>
                  <a:lnTo>
                    <a:pt x="306" y="633"/>
                  </a:lnTo>
                  <a:lnTo>
                    <a:pt x="340" y="614"/>
                  </a:lnTo>
                  <a:lnTo>
                    <a:pt x="373" y="599"/>
                  </a:lnTo>
                  <a:lnTo>
                    <a:pt x="407" y="561"/>
                  </a:lnTo>
                  <a:lnTo>
                    <a:pt x="426" y="561"/>
                  </a:lnTo>
                  <a:lnTo>
                    <a:pt x="206" y="343"/>
                  </a:lnTo>
                  <a:lnTo>
                    <a:pt x="0" y="138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V="1">
              <a:off x="10227" y="9278"/>
              <a:ext cx="1" cy="14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10227" y="9326"/>
              <a:ext cx="53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10227" y="9364"/>
              <a:ext cx="72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10227" y="9378"/>
              <a:ext cx="105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10227" y="9411"/>
              <a:ext cx="139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10227" y="9449"/>
              <a:ext cx="153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10227" y="9464"/>
              <a:ext cx="187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10246" y="9497"/>
              <a:ext cx="201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10260" y="9535"/>
              <a:ext cx="226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10260" y="9568"/>
              <a:ext cx="240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10280" y="9583"/>
              <a:ext cx="253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10313" y="9621"/>
              <a:ext cx="254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10332" y="9654"/>
              <a:ext cx="268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10347" y="9668"/>
              <a:ext cx="273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10380" y="9701"/>
              <a:ext cx="254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10433" y="9739"/>
              <a:ext cx="167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10447" y="9754"/>
              <a:ext cx="120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10739" y="9464"/>
              <a:ext cx="15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10706" y="9430"/>
              <a:ext cx="48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10668" y="9411"/>
              <a:ext cx="86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10634" y="9378"/>
              <a:ext cx="120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10600" y="9345"/>
              <a:ext cx="154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10586" y="9326"/>
              <a:ext cx="187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10567" y="9292"/>
              <a:ext cx="187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10519" y="9259"/>
              <a:ext cx="235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>
              <a:off x="10500" y="9240"/>
              <a:ext cx="254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10466" y="9207"/>
              <a:ext cx="288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10433" y="9193"/>
              <a:ext cx="340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10414" y="9159"/>
              <a:ext cx="359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10653" y="9516"/>
              <a:ext cx="120" cy="185"/>
            </a:xfrm>
            <a:custGeom>
              <a:avLst/>
              <a:gdLst>
                <a:gd name="T0" fmla="*/ 0 w 120"/>
                <a:gd name="T1" fmla="*/ 185 h 185"/>
                <a:gd name="T2" fmla="*/ 15 w 120"/>
                <a:gd name="T3" fmla="*/ 152 h 185"/>
                <a:gd name="T4" fmla="*/ 53 w 120"/>
                <a:gd name="T5" fmla="*/ 138 h 185"/>
                <a:gd name="T6" fmla="*/ 67 w 120"/>
                <a:gd name="T7" fmla="*/ 105 h 185"/>
                <a:gd name="T8" fmla="*/ 86 w 120"/>
                <a:gd name="T9" fmla="*/ 67 h 185"/>
                <a:gd name="T10" fmla="*/ 101 w 120"/>
                <a:gd name="T11" fmla="*/ 33 h 185"/>
                <a:gd name="T12" fmla="*/ 120 w 120"/>
                <a:gd name="T13" fmla="*/ 0 h 1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85">
                  <a:moveTo>
                    <a:pt x="0" y="185"/>
                  </a:moveTo>
                  <a:lnTo>
                    <a:pt x="15" y="152"/>
                  </a:lnTo>
                  <a:lnTo>
                    <a:pt x="53" y="138"/>
                  </a:lnTo>
                  <a:lnTo>
                    <a:pt x="67" y="105"/>
                  </a:lnTo>
                  <a:lnTo>
                    <a:pt x="86" y="67"/>
                  </a:lnTo>
                  <a:lnTo>
                    <a:pt x="101" y="33"/>
                  </a:lnTo>
                  <a:lnTo>
                    <a:pt x="120" y="0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10227" y="9121"/>
              <a:ext cx="546" cy="395"/>
            </a:xfrm>
            <a:custGeom>
              <a:avLst/>
              <a:gdLst>
                <a:gd name="T0" fmla="*/ 0 w 546"/>
                <a:gd name="T1" fmla="*/ 0 h 395"/>
                <a:gd name="T2" fmla="*/ 153 w 546"/>
                <a:gd name="T3" fmla="*/ 0 h 395"/>
                <a:gd name="T4" fmla="*/ 153 w 546"/>
                <a:gd name="T5" fmla="*/ 0 h 395"/>
                <a:gd name="T6" fmla="*/ 340 w 546"/>
                <a:gd name="T7" fmla="*/ 190 h 395"/>
                <a:gd name="T8" fmla="*/ 546 w 546"/>
                <a:gd name="T9" fmla="*/ 395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6" h="395">
                  <a:moveTo>
                    <a:pt x="0" y="0"/>
                  </a:moveTo>
                  <a:lnTo>
                    <a:pt x="153" y="0"/>
                  </a:lnTo>
                  <a:lnTo>
                    <a:pt x="340" y="190"/>
                  </a:lnTo>
                  <a:lnTo>
                    <a:pt x="546" y="395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10380" y="9121"/>
              <a:ext cx="393" cy="376"/>
            </a:xfrm>
            <a:custGeom>
              <a:avLst/>
              <a:gdLst>
                <a:gd name="T0" fmla="*/ 0 w 393"/>
                <a:gd name="T1" fmla="*/ 0 h 376"/>
                <a:gd name="T2" fmla="*/ 393 w 393"/>
                <a:gd name="T3" fmla="*/ 0 h 376"/>
                <a:gd name="T4" fmla="*/ 393 w 393"/>
                <a:gd name="T5" fmla="*/ 376 h 376"/>
                <a:gd name="T6" fmla="*/ 393 w 393"/>
                <a:gd name="T7" fmla="*/ 376 h 3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3" h="376">
                  <a:moveTo>
                    <a:pt x="0" y="0"/>
                  </a:moveTo>
                  <a:lnTo>
                    <a:pt x="393" y="0"/>
                  </a:lnTo>
                  <a:lnTo>
                    <a:pt x="393" y="376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10380" y="9121"/>
              <a:ext cx="393" cy="395"/>
            </a:xfrm>
            <a:custGeom>
              <a:avLst/>
              <a:gdLst>
                <a:gd name="T0" fmla="*/ 0 w 393"/>
                <a:gd name="T1" fmla="*/ 0 h 395"/>
                <a:gd name="T2" fmla="*/ 393 w 393"/>
                <a:gd name="T3" fmla="*/ 0 h 395"/>
                <a:gd name="T4" fmla="*/ 393 w 393"/>
                <a:gd name="T5" fmla="*/ 395 h 3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3" h="395">
                  <a:moveTo>
                    <a:pt x="0" y="0"/>
                  </a:moveTo>
                  <a:lnTo>
                    <a:pt x="393" y="0"/>
                  </a:lnTo>
                  <a:lnTo>
                    <a:pt x="393" y="395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10586" y="9483"/>
              <a:ext cx="101" cy="100"/>
            </a:xfrm>
            <a:custGeom>
              <a:avLst/>
              <a:gdLst>
                <a:gd name="T0" fmla="*/ 0 w 101"/>
                <a:gd name="T1" fmla="*/ 0 h 100"/>
                <a:gd name="T2" fmla="*/ 0 w 101"/>
                <a:gd name="T3" fmla="*/ 14 h 100"/>
                <a:gd name="T4" fmla="*/ 0 w 101"/>
                <a:gd name="T5" fmla="*/ 33 h 100"/>
                <a:gd name="T6" fmla="*/ 14 w 101"/>
                <a:gd name="T7" fmla="*/ 33 h 100"/>
                <a:gd name="T8" fmla="*/ 14 w 101"/>
                <a:gd name="T9" fmla="*/ 33 h 100"/>
                <a:gd name="T10" fmla="*/ 34 w 101"/>
                <a:gd name="T11" fmla="*/ 52 h 100"/>
                <a:gd name="T12" fmla="*/ 34 w 101"/>
                <a:gd name="T13" fmla="*/ 52 h 100"/>
                <a:gd name="T14" fmla="*/ 14 w 101"/>
                <a:gd name="T15" fmla="*/ 52 h 100"/>
                <a:gd name="T16" fmla="*/ 14 w 101"/>
                <a:gd name="T17" fmla="*/ 52 h 100"/>
                <a:gd name="T18" fmla="*/ 0 w 101"/>
                <a:gd name="T19" fmla="*/ 66 h 100"/>
                <a:gd name="T20" fmla="*/ 0 w 101"/>
                <a:gd name="T21" fmla="*/ 66 h 100"/>
                <a:gd name="T22" fmla="*/ 0 w 101"/>
                <a:gd name="T23" fmla="*/ 66 h 100"/>
                <a:gd name="T24" fmla="*/ 14 w 101"/>
                <a:gd name="T25" fmla="*/ 85 h 100"/>
                <a:gd name="T26" fmla="*/ 34 w 101"/>
                <a:gd name="T27" fmla="*/ 100 h 100"/>
                <a:gd name="T28" fmla="*/ 34 w 101"/>
                <a:gd name="T29" fmla="*/ 100 h 100"/>
                <a:gd name="T30" fmla="*/ 34 w 101"/>
                <a:gd name="T31" fmla="*/ 85 h 100"/>
                <a:gd name="T32" fmla="*/ 34 w 101"/>
                <a:gd name="T33" fmla="*/ 85 h 100"/>
                <a:gd name="T34" fmla="*/ 34 w 101"/>
                <a:gd name="T35" fmla="*/ 66 h 100"/>
                <a:gd name="T36" fmla="*/ 34 w 101"/>
                <a:gd name="T37" fmla="*/ 66 h 100"/>
                <a:gd name="T38" fmla="*/ 48 w 101"/>
                <a:gd name="T39" fmla="*/ 85 h 100"/>
                <a:gd name="T40" fmla="*/ 48 w 101"/>
                <a:gd name="T41" fmla="*/ 85 h 100"/>
                <a:gd name="T42" fmla="*/ 48 w 101"/>
                <a:gd name="T43" fmla="*/ 66 h 100"/>
                <a:gd name="T44" fmla="*/ 34 w 101"/>
                <a:gd name="T45" fmla="*/ 66 h 100"/>
                <a:gd name="T46" fmla="*/ 34 w 101"/>
                <a:gd name="T47" fmla="*/ 52 h 100"/>
                <a:gd name="T48" fmla="*/ 48 w 101"/>
                <a:gd name="T49" fmla="*/ 52 h 100"/>
                <a:gd name="T50" fmla="*/ 67 w 101"/>
                <a:gd name="T51" fmla="*/ 85 h 100"/>
                <a:gd name="T52" fmla="*/ 67 w 101"/>
                <a:gd name="T53" fmla="*/ 85 h 100"/>
                <a:gd name="T54" fmla="*/ 82 w 101"/>
                <a:gd name="T55" fmla="*/ 85 h 100"/>
                <a:gd name="T56" fmla="*/ 82 w 101"/>
                <a:gd name="T57" fmla="*/ 85 h 100"/>
                <a:gd name="T58" fmla="*/ 101 w 101"/>
                <a:gd name="T59" fmla="*/ 85 h 100"/>
                <a:gd name="T60" fmla="*/ 101 w 101"/>
                <a:gd name="T61" fmla="*/ 100 h 100"/>
                <a:gd name="T62" fmla="*/ 101 w 101"/>
                <a:gd name="T63" fmla="*/ 100 h 100"/>
                <a:gd name="T64" fmla="*/ 101 w 101"/>
                <a:gd name="T65" fmla="*/ 85 h 100"/>
                <a:gd name="T66" fmla="*/ 101 w 101"/>
                <a:gd name="T67" fmla="*/ 85 h 100"/>
                <a:gd name="T68" fmla="*/ 101 w 101"/>
                <a:gd name="T69" fmla="*/ 85 h 100"/>
                <a:gd name="T70" fmla="*/ 82 w 101"/>
                <a:gd name="T71" fmla="*/ 85 h 100"/>
                <a:gd name="T72" fmla="*/ 82 w 101"/>
                <a:gd name="T73" fmla="*/ 66 h 100"/>
                <a:gd name="T74" fmla="*/ 82 w 101"/>
                <a:gd name="T75" fmla="*/ 66 h 100"/>
                <a:gd name="T76" fmla="*/ 82 w 101"/>
                <a:gd name="T77" fmla="*/ 66 h 100"/>
                <a:gd name="T78" fmla="*/ 67 w 101"/>
                <a:gd name="T79" fmla="*/ 52 h 100"/>
                <a:gd name="T80" fmla="*/ 67 w 101"/>
                <a:gd name="T81" fmla="*/ 33 h 100"/>
                <a:gd name="T82" fmla="*/ 67 w 101"/>
                <a:gd name="T83" fmla="*/ 33 h 100"/>
                <a:gd name="T84" fmla="*/ 82 w 101"/>
                <a:gd name="T85" fmla="*/ 52 h 100"/>
                <a:gd name="T86" fmla="*/ 82 w 101"/>
                <a:gd name="T87" fmla="*/ 52 h 100"/>
                <a:gd name="T88" fmla="*/ 82 w 101"/>
                <a:gd name="T89" fmla="*/ 33 h 100"/>
                <a:gd name="T90" fmla="*/ 82 w 101"/>
                <a:gd name="T91" fmla="*/ 33 h 100"/>
                <a:gd name="T92" fmla="*/ 82 w 101"/>
                <a:gd name="T93" fmla="*/ 14 h 100"/>
                <a:gd name="T94" fmla="*/ 101 w 101"/>
                <a:gd name="T95" fmla="*/ 33 h 100"/>
                <a:gd name="T96" fmla="*/ 101 w 101"/>
                <a:gd name="T97" fmla="*/ 33 h 100"/>
                <a:gd name="T98" fmla="*/ 101 w 101"/>
                <a:gd name="T99" fmla="*/ 33 h 100"/>
                <a:gd name="T100" fmla="*/ 82 w 101"/>
                <a:gd name="T101" fmla="*/ 14 h 100"/>
                <a:gd name="T102" fmla="*/ 67 w 101"/>
                <a:gd name="T103" fmla="*/ 0 h 100"/>
                <a:gd name="T104" fmla="*/ 67 w 101"/>
                <a:gd name="T105" fmla="*/ 0 h 100"/>
                <a:gd name="T106" fmla="*/ 48 w 101"/>
                <a:gd name="T107" fmla="*/ 0 h 100"/>
                <a:gd name="T108" fmla="*/ 48 w 101"/>
                <a:gd name="T109" fmla="*/ 0 h 100"/>
                <a:gd name="T110" fmla="*/ 48 w 101"/>
                <a:gd name="T111" fmla="*/ 14 h 100"/>
                <a:gd name="T112" fmla="*/ 48 w 101"/>
                <a:gd name="T113" fmla="*/ 14 h 100"/>
                <a:gd name="T114" fmla="*/ 34 w 101"/>
                <a:gd name="T115" fmla="*/ 33 h 100"/>
                <a:gd name="T116" fmla="*/ 34 w 101"/>
                <a:gd name="T117" fmla="*/ 14 h 100"/>
                <a:gd name="T118" fmla="*/ 34 w 101"/>
                <a:gd name="T119" fmla="*/ 14 h 100"/>
                <a:gd name="T120" fmla="*/ 14 w 101"/>
                <a:gd name="T121" fmla="*/ 0 h 100"/>
                <a:gd name="T122" fmla="*/ 0 w 101"/>
                <a:gd name="T123" fmla="*/ 0 h 100"/>
                <a:gd name="T124" fmla="*/ 0 w 101"/>
                <a:gd name="T125" fmla="*/ 0 h 1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1" h="100">
                  <a:moveTo>
                    <a:pt x="0" y="0"/>
                  </a:moveTo>
                  <a:lnTo>
                    <a:pt x="0" y="14"/>
                  </a:lnTo>
                  <a:lnTo>
                    <a:pt x="0" y="33"/>
                  </a:lnTo>
                  <a:lnTo>
                    <a:pt x="14" y="33"/>
                  </a:lnTo>
                  <a:lnTo>
                    <a:pt x="34" y="52"/>
                  </a:lnTo>
                  <a:lnTo>
                    <a:pt x="14" y="52"/>
                  </a:lnTo>
                  <a:lnTo>
                    <a:pt x="0" y="66"/>
                  </a:lnTo>
                  <a:lnTo>
                    <a:pt x="14" y="85"/>
                  </a:lnTo>
                  <a:lnTo>
                    <a:pt x="34" y="100"/>
                  </a:lnTo>
                  <a:lnTo>
                    <a:pt x="34" y="85"/>
                  </a:lnTo>
                  <a:lnTo>
                    <a:pt x="34" y="66"/>
                  </a:lnTo>
                  <a:lnTo>
                    <a:pt x="48" y="85"/>
                  </a:lnTo>
                  <a:lnTo>
                    <a:pt x="48" y="66"/>
                  </a:lnTo>
                  <a:lnTo>
                    <a:pt x="34" y="66"/>
                  </a:lnTo>
                  <a:lnTo>
                    <a:pt x="34" y="52"/>
                  </a:lnTo>
                  <a:lnTo>
                    <a:pt x="48" y="52"/>
                  </a:lnTo>
                  <a:lnTo>
                    <a:pt x="67" y="85"/>
                  </a:lnTo>
                  <a:lnTo>
                    <a:pt x="82" y="85"/>
                  </a:lnTo>
                  <a:lnTo>
                    <a:pt x="101" y="85"/>
                  </a:lnTo>
                  <a:lnTo>
                    <a:pt x="101" y="100"/>
                  </a:lnTo>
                  <a:lnTo>
                    <a:pt x="101" y="85"/>
                  </a:lnTo>
                  <a:lnTo>
                    <a:pt x="82" y="85"/>
                  </a:lnTo>
                  <a:lnTo>
                    <a:pt x="82" y="66"/>
                  </a:lnTo>
                  <a:lnTo>
                    <a:pt x="67" y="52"/>
                  </a:lnTo>
                  <a:lnTo>
                    <a:pt x="67" y="33"/>
                  </a:lnTo>
                  <a:lnTo>
                    <a:pt x="82" y="52"/>
                  </a:lnTo>
                  <a:lnTo>
                    <a:pt x="82" y="33"/>
                  </a:lnTo>
                  <a:lnTo>
                    <a:pt x="82" y="14"/>
                  </a:lnTo>
                  <a:lnTo>
                    <a:pt x="101" y="33"/>
                  </a:lnTo>
                  <a:lnTo>
                    <a:pt x="82" y="14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48" y="14"/>
                  </a:lnTo>
                  <a:lnTo>
                    <a:pt x="34" y="33"/>
                  </a:lnTo>
                  <a:lnTo>
                    <a:pt x="34" y="14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 flipV="1">
              <a:off x="10586" y="9483"/>
              <a:ext cx="1" cy="14"/>
            </a:xfrm>
            <a:prstGeom prst="line">
              <a:avLst/>
            </a:prstGeom>
            <a:noFill/>
            <a:ln w="1206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10447" y="9345"/>
              <a:ext cx="106" cy="104"/>
            </a:xfrm>
            <a:custGeom>
              <a:avLst/>
              <a:gdLst>
                <a:gd name="T0" fmla="*/ 0 w 106"/>
                <a:gd name="T1" fmla="*/ 19 h 104"/>
                <a:gd name="T2" fmla="*/ 0 w 106"/>
                <a:gd name="T3" fmla="*/ 19 h 104"/>
                <a:gd name="T4" fmla="*/ 0 w 106"/>
                <a:gd name="T5" fmla="*/ 33 h 104"/>
                <a:gd name="T6" fmla="*/ 0 w 106"/>
                <a:gd name="T7" fmla="*/ 33 h 104"/>
                <a:gd name="T8" fmla="*/ 19 w 106"/>
                <a:gd name="T9" fmla="*/ 33 h 104"/>
                <a:gd name="T10" fmla="*/ 39 w 106"/>
                <a:gd name="T11" fmla="*/ 52 h 104"/>
                <a:gd name="T12" fmla="*/ 39 w 106"/>
                <a:gd name="T13" fmla="*/ 52 h 104"/>
                <a:gd name="T14" fmla="*/ 19 w 106"/>
                <a:gd name="T15" fmla="*/ 66 h 104"/>
                <a:gd name="T16" fmla="*/ 0 w 106"/>
                <a:gd name="T17" fmla="*/ 66 h 104"/>
                <a:gd name="T18" fmla="*/ 0 w 106"/>
                <a:gd name="T19" fmla="*/ 66 h 104"/>
                <a:gd name="T20" fmla="*/ 0 w 106"/>
                <a:gd name="T21" fmla="*/ 66 h 104"/>
                <a:gd name="T22" fmla="*/ 0 w 106"/>
                <a:gd name="T23" fmla="*/ 85 h 104"/>
                <a:gd name="T24" fmla="*/ 0 w 106"/>
                <a:gd name="T25" fmla="*/ 85 h 104"/>
                <a:gd name="T26" fmla="*/ 39 w 106"/>
                <a:gd name="T27" fmla="*/ 104 h 104"/>
                <a:gd name="T28" fmla="*/ 39 w 106"/>
                <a:gd name="T29" fmla="*/ 104 h 104"/>
                <a:gd name="T30" fmla="*/ 19 w 106"/>
                <a:gd name="T31" fmla="*/ 85 h 104"/>
                <a:gd name="T32" fmla="*/ 19 w 106"/>
                <a:gd name="T33" fmla="*/ 85 h 104"/>
                <a:gd name="T34" fmla="*/ 39 w 106"/>
                <a:gd name="T35" fmla="*/ 85 h 104"/>
                <a:gd name="T36" fmla="*/ 39 w 106"/>
                <a:gd name="T37" fmla="*/ 85 h 104"/>
                <a:gd name="T38" fmla="*/ 39 w 106"/>
                <a:gd name="T39" fmla="*/ 85 h 104"/>
                <a:gd name="T40" fmla="*/ 53 w 106"/>
                <a:gd name="T41" fmla="*/ 85 h 104"/>
                <a:gd name="T42" fmla="*/ 39 w 106"/>
                <a:gd name="T43" fmla="*/ 66 h 104"/>
                <a:gd name="T44" fmla="*/ 39 w 106"/>
                <a:gd name="T45" fmla="*/ 66 h 104"/>
                <a:gd name="T46" fmla="*/ 39 w 106"/>
                <a:gd name="T47" fmla="*/ 66 h 104"/>
                <a:gd name="T48" fmla="*/ 53 w 106"/>
                <a:gd name="T49" fmla="*/ 66 h 104"/>
                <a:gd name="T50" fmla="*/ 72 w 106"/>
                <a:gd name="T51" fmla="*/ 85 h 104"/>
                <a:gd name="T52" fmla="*/ 72 w 106"/>
                <a:gd name="T53" fmla="*/ 85 h 104"/>
                <a:gd name="T54" fmla="*/ 86 w 106"/>
                <a:gd name="T55" fmla="*/ 85 h 104"/>
                <a:gd name="T56" fmla="*/ 86 w 106"/>
                <a:gd name="T57" fmla="*/ 104 h 104"/>
                <a:gd name="T58" fmla="*/ 86 w 106"/>
                <a:gd name="T59" fmla="*/ 104 h 104"/>
                <a:gd name="T60" fmla="*/ 106 w 106"/>
                <a:gd name="T61" fmla="*/ 104 h 104"/>
                <a:gd name="T62" fmla="*/ 106 w 106"/>
                <a:gd name="T63" fmla="*/ 104 h 104"/>
                <a:gd name="T64" fmla="*/ 106 w 106"/>
                <a:gd name="T65" fmla="*/ 104 h 104"/>
                <a:gd name="T66" fmla="*/ 86 w 106"/>
                <a:gd name="T67" fmla="*/ 85 h 104"/>
                <a:gd name="T68" fmla="*/ 106 w 106"/>
                <a:gd name="T69" fmla="*/ 85 h 104"/>
                <a:gd name="T70" fmla="*/ 86 w 106"/>
                <a:gd name="T71" fmla="*/ 85 h 104"/>
                <a:gd name="T72" fmla="*/ 86 w 106"/>
                <a:gd name="T73" fmla="*/ 66 h 104"/>
                <a:gd name="T74" fmla="*/ 86 w 106"/>
                <a:gd name="T75" fmla="*/ 66 h 104"/>
                <a:gd name="T76" fmla="*/ 86 w 106"/>
                <a:gd name="T77" fmla="*/ 66 h 104"/>
                <a:gd name="T78" fmla="*/ 72 w 106"/>
                <a:gd name="T79" fmla="*/ 52 h 104"/>
                <a:gd name="T80" fmla="*/ 53 w 106"/>
                <a:gd name="T81" fmla="*/ 52 h 104"/>
                <a:gd name="T82" fmla="*/ 72 w 106"/>
                <a:gd name="T83" fmla="*/ 52 h 104"/>
                <a:gd name="T84" fmla="*/ 86 w 106"/>
                <a:gd name="T85" fmla="*/ 52 h 104"/>
                <a:gd name="T86" fmla="*/ 86 w 106"/>
                <a:gd name="T87" fmla="*/ 52 h 104"/>
                <a:gd name="T88" fmla="*/ 86 w 106"/>
                <a:gd name="T89" fmla="*/ 33 h 104"/>
                <a:gd name="T90" fmla="*/ 72 w 106"/>
                <a:gd name="T91" fmla="*/ 33 h 104"/>
                <a:gd name="T92" fmla="*/ 72 w 106"/>
                <a:gd name="T93" fmla="*/ 33 h 104"/>
                <a:gd name="T94" fmla="*/ 106 w 106"/>
                <a:gd name="T95" fmla="*/ 33 h 104"/>
                <a:gd name="T96" fmla="*/ 106 w 106"/>
                <a:gd name="T97" fmla="*/ 33 h 104"/>
                <a:gd name="T98" fmla="*/ 106 w 106"/>
                <a:gd name="T99" fmla="*/ 33 h 104"/>
                <a:gd name="T100" fmla="*/ 86 w 106"/>
                <a:gd name="T101" fmla="*/ 33 h 104"/>
                <a:gd name="T102" fmla="*/ 72 w 106"/>
                <a:gd name="T103" fmla="*/ 19 h 104"/>
                <a:gd name="T104" fmla="*/ 72 w 106"/>
                <a:gd name="T105" fmla="*/ 0 h 104"/>
                <a:gd name="T106" fmla="*/ 53 w 106"/>
                <a:gd name="T107" fmla="*/ 0 h 104"/>
                <a:gd name="T108" fmla="*/ 53 w 106"/>
                <a:gd name="T109" fmla="*/ 0 h 104"/>
                <a:gd name="T110" fmla="*/ 53 w 106"/>
                <a:gd name="T111" fmla="*/ 19 h 104"/>
                <a:gd name="T112" fmla="*/ 53 w 106"/>
                <a:gd name="T113" fmla="*/ 33 h 104"/>
                <a:gd name="T114" fmla="*/ 39 w 106"/>
                <a:gd name="T115" fmla="*/ 33 h 104"/>
                <a:gd name="T116" fmla="*/ 39 w 106"/>
                <a:gd name="T117" fmla="*/ 33 h 104"/>
                <a:gd name="T118" fmla="*/ 19 w 106"/>
                <a:gd name="T119" fmla="*/ 19 h 104"/>
                <a:gd name="T120" fmla="*/ 19 w 106"/>
                <a:gd name="T121" fmla="*/ 19 h 104"/>
                <a:gd name="T122" fmla="*/ 0 w 106"/>
                <a:gd name="T123" fmla="*/ 19 h 104"/>
                <a:gd name="T124" fmla="*/ 0 w 106"/>
                <a:gd name="T125" fmla="*/ 19 h 1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" h="104">
                  <a:moveTo>
                    <a:pt x="0" y="19"/>
                  </a:moveTo>
                  <a:lnTo>
                    <a:pt x="0" y="19"/>
                  </a:lnTo>
                  <a:lnTo>
                    <a:pt x="0" y="33"/>
                  </a:lnTo>
                  <a:lnTo>
                    <a:pt x="19" y="33"/>
                  </a:lnTo>
                  <a:lnTo>
                    <a:pt x="39" y="52"/>
                  </a:lnTo>
                  <a:lnTo>
                    <a:pt x="19" y="66"/>
                  </a:lnTo>
                  <a:lnTo>
                    <a:pt x="0" y="66"/>
                  </a:lnTo>
                  <a:lnTo>
                    <a:pt x="0" y="85"/>
                  </a:lnTo>
                  <a:lnTo>
                    <a:pt x="39" y="104"/>
                  </a:lnTo>
                  <a:lnTo>
                    <a:pt x="19" y="85"/>
                  </a:lnTo>
                  <a:lnTo>
                    <a:pt x="39" y="85"/>
                  </a:lnTo>
                  <a:lnTo>
                    <a:pt x="53" y="85"/>
                  </a:lnTo>
                  <a:lnTo>
                    <a:pt x="39" y="66"/>
                  </a:lnTo>
                  <a:lnTo>
                    <a:pt x="53" y="66"/>
                  </a:lnTo>
                  <a:lnTo>
                    <a:pt x="72" y="85"/>
                  </a:lnTo>
                  <a:lnTo>
                    <a:pt x="86" y="85"/>
                  </a:lnTo>
                  <a:lnTo>
                    <a:pt x="86" y="104"/>
                  </a:lnTo>
                  <a:lnTo>
                    <a:pt x="106" y="104"/>
                  </a:lnTo>
                  <a:lnTo>
                    <a:pt x="86" y="85"/>
                  </a:lnTo>
                  <a:lnTo>
                    <a:pt x="106" y="85"/>
                  </a:lnTo>
                  <a:lnTo>
                    <a:pt x="86" y="85"/>
                  </a:lnTo>
                  <a:lnTo>
                    <a:pt x="86" y="66"/>
                  </a:lnTo>
                  <a:lnTo>
                    <a:pt x="72" y="52"/>
                  </a:lnTo>
                  <a:lnTo>
                    <a:pt x="53" y="52"/>
                  </a:lnTo>
                  <a:lnTo>
                    <a:pt x="72" y="52"/>
                  </a:lnTo>
                  <a:lnTo>
                    <a:pt x="86" y="52"/>
                  </a:lnTo>
                  <a:lnTo>
                    <a:pt x="86" y="33"/>
                  </a:lnTo>
                  <a:lnTo>
                    <a:pt x="72" y="33"/>
                  </a:lnTo>
                  <a:lnTo>
                    <a:pt x="106" y="33"/>
                  </a:lnTo>
                  <a:lnTo>
                    <a:pt x="86" y="33"/>
                  </a:lnTo>
                  <a:lnTo>
                    <a:pt x="72" y="19"/>
                  </a:lnTo>
                  <a:lnTo>
                    <a:pt x="72" y="0"/>
                  </a:lnTo>
                  <a:lnTo>
                    <a:pt x="53" y="0"/>
                  </a:lnTo>
                  <a:lnTo>
                    <a:pt x="53" y="19"/>
                  </a:lnTo>
                  <a:lnTo>
                    <a:pt x="53" y="33"/>
                  </a:lnTo>
                  <a:lnTo>
                    <a:pt x="39" y="33"/>
                  </a:lnTo>
                  <a:lnTo>
                    <a:pt x="19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10299" y="9193"/>
              <a:ext cx="100" cy="99"/>
            </a:xfrm>
            <a:custGeom>
              <a:avLst/>
              <a:gdLst>
                <a:gd name="T0" fmla="*/ 0 w 100"/>
                <a:gd name="T1" fmla="*/ 33 h 99"/>
                <a:gd name="T2" fmla="*/ 14 w 100"/>
                <a:gd name="T3" fmla="*/ 33 h 99"/>
                <a:gd name="T4" fmla="*/ 33 w 100"/>
                <a:gd name="T5" fmla="*/ 47 h 99"/>
                <a:gd name="T6" fmla="*/ 14 w 100"/>
                <a:gd name="T7" fmla="*/ 66 h 99"/>
                <a:gd name="T8" fmla="*/ 0 w 100"/>
                <a:gd name="T9" fmla="*/ 66 h 99"/>
                <a:gd name="T10" fmla="*/ 0 w 100"/>
                <a:gd name="T11" fmla="*/ 85 h 99"/>
                <a:gd name="T12" fmla="*/ 33 w 100"/>
                <a:gd name="T13" fmla="*/ 99 h 99"/>
                <a:gd name="T14" fmla="*/ 14 w 100"/>
                <a:gd name="T15" fmla="*/ 99 h 99"/>
                <a:gd name="T16" fmla="*/ 33 w 100"/>
                <a:gd name="T17" fmla="*/ 85 h 99"/>
                <a:gd name="T18" fmla="*/ 33 w 100"/>
                <a:gd name="T19" fmla="*/ 85 h 99"/>
                <a:gd name="T20" fmla="*/ 48 w 100"/>
                <a:gd name="T21" fmla="*/ 85 h 99"/>
                <a:gd name="T22" fmla="*/ 33 w 100"/>
                <a:gd name="T23" fmla="*/ 66 h 99"/>
                <a:gd name="T24" fmla="*/ 67 w 100"/>
                <a:gd name="T25" fmla="*/ 85 h 99"/>
                <a:gd name="T26" fmla="*/ 67 w 100"/>
                <a:gd name="T27" fmla="*/ 85 h 99"/>
                <a:gd name="T28" fmla="*/ 81 w 100"/>
                <a:gd name="T29" fmla="*/ 99 h 99"/>
                <a:gd name="T30" fmla="*/ 100 w 100"/>
                <a:gd name="T31" fmla="*/ 99 h 99"/>
                <a:gd name="T32" fmla="*/ 100 w 100"/>
                <a:gd name="T33" fmla="*/ 99 h 99"/>
                <a:gd name="T34" fmla="*/ 100 w 100"/>
                <a:gd name="T35" fmla="*/ 85 h 99"/>
                <a:gd name="T36" fmla="*/ 81 w 100"/>
                <a:gd name="T37" fmla="*/ 85 h 99"/>
                <a:gd name="T38" fmla="*/ 81 w 100"/>
                <a:gd name="T39" fmla="*/ 66 h 99"/>
                <a:gd name="T40" fmla="*/ 48 w 100"/>
                <a:gd name="T41" fmla="*/ 47 h 99"/>
                <a:gd name="T42" fmla="*/ 81 w 100"/>
                <a:gd name="T43" fmla="*/ 47 h 99"/>
                <a:gd name="T44" fmla="*/ 81 w 100"/>
                <a:gd name="T45" fmla="*/ 47 h 99"/>
                <a:gd name="T46" fmla="*/ 67 w 100"/>
                <a:gd name="T47" fmla="*/ 33 h 99"/>
                <a:gd name="T48" fmla="*/ 100 w 100"/>
                <a:gd name="T49" fmla="*/ 33 h 99"/>
                <a:gd name="T50" fmla="*/ 81 w 100"/>
                <a:gd name="T51" fmla="*/ 33 h 99"/>
                <a:gd name="T52" fmla="*/ 67 w 100"/>
                <a:gd name="T53" fmla="*/ 14 h 99"/>
                <a:gd name="T54" fmla="*/ 48 w 100"/>
                <a:gd name="T55" fmla="*/ 0 h 99"/>
                <a:gd name="T56" fmla="*/ 48 w 100"/>
                <a:gd name="T57" fmla="*/ 33 h 99"/>
                <a:gd name="T58" fmla="*/ 33 w 100"/>
                <a:gd name="T59" fmla="*/ 33 h 99"/>
                <a:gd name="T60" fmla="*/ 14 w 100"/>
                <a:gd name="T61" fmla="*/ 33 h 99"/>
                <a:gd name="T62" fmla="*/ 0 w 100"/>
                <a:gd name="T63" fmla="*/ 14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0" h="99">
                  <a:moveTo>
                    <a:pt x="0" y="14"/>
                  </a:moveTo>
                  <a:lnTo>
                    <a:pt x="0" y="33"/>
                  </a:lnTo>
                  <a:lnTo>
                    <a:pt x="14" y="33"/>
                  </a:lnTo>
                  <a:lnTo>
                    <a:pt x="33" y="47"/>
                  </a:lnTo>
                  <a:lnTo>
                    <a:pt x="33" y="66"/>
                  </a:lnTo>
                  <a:lnTo>
                    <a:pt x="14" y="66"/>
                  </a:lnTo>
                  <a:lnTo>
                    <a:pt x="0" y="66"/>
                  </a:lnTo>
                  <a:lnTo>
                    <a:pt x="0" y="85"/>
                  </a:lnTo>
                  <a:lnTo>
                    <a:pt x="14" y="85"/>
                  </a:lnTo>
                  <a:lnTo>
                    <a:pt x="33" y="99"/>
                  </a:lnTo>
                  <a:lnTo>
                    <a:pt x="14" y="99"/>
                  </a:lnTo>
                  <a:lnTo>
                    <a:pt x="14" y="85"/>
                  </a:lnTo>
                  <a:lnTo>
                    <a:pt x="33" y="85"/>
                  </a:lnTo>
                  <a:lnTo>
                    <a:pt x="48" y="99"/>
                  </a:lnTo>
                  <a:lnTo>
                    <a:pt x="48" y="85"/>
                  </a:lnTo>
                  <a:lnTo>
                    <a:pt x="33" y="66"/>
                  </a:lnTo>
                  <a:lnTo>
                    <a:pt x="48" y="66"/>
                  </a:lnTo>
                  <a:lnTo>
                    <a:pt x="67" y="85"/>
                  </a:lnTo>
                  <a:lnTo>
                    <a:pt x="81" y="99"/>
                  </a:lnTo>
                  <a:lnTo>
                    <a:pt x="100" y="99"/>
                  </a:lnTo>
                  <a:lnTo>
                    <a:pt x="100" y="85"/>
                  </a:lnTo>
                  <a:lnTo>
                    <a:pt x="81" y="85"/>
                  </a:lnTo>
                  <a:lnTo>
                    <a:pt x="81" y="66"/>
                  </a:lnTo>
                  <a:lnTo>
                    <a:pt x="67" y="66"/>
                  </a:lnTo>
                  <a:lnTo>
                    <a:pt x="48" y="47"/>
                  </a:lnTo>
                  <a:lnTo>
                    <a:pt x="67" y="47"/>
                  </a:lnTo>
                  <a:lnTo>
                    <a:pt x="81" y="47"/>
                  </a:lnTo>
                  <a:lnTo>
                    <a:pt x="67" y="33"/>
                  </a:lnTo>
                  <a:lnTo>
                    <a:pt x="100" y="33"/>
                  </a:lnTo>
                  <a:lnTo>
                    <a:pt x="81" y="33"/>
                  </a:lnTo>
                  <a:lnTo>
                    <a:pt x="67" y="14"/>
                  </a:lnTo>
                  <a:lnTo>
                    <a:pt x="48" y="0"/>
                  </a:lnTo>
                  <a:lnTo>
                    <a:pt x="48" y="14"/>
                  </a:lnTo>
                  <a:lnTo>
                    <a:pt x="48" y="33"/>
                  </a:lnTo>
                  <a:lnTo>
                    <a:pt x="33" y="33"/>
                  </a:lnTo>
                  <a:lnTo>
                    <a:pt x="14" y="33"/>
                  </a:lnTo>
                  <a:lnTo>
                    <a:pt x="14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9159" y="9055"/>
              <a:ext cx="541" cy="442"/>
            </a:xfrm>
            <a:custGeom>
              <a:avLst/>
              <a:gdLst>
                <a:gd name="T0" fmla="*/ 0 w 541"/>
                <a:gd name="T1" fmla="*/ 237 h 442"/>
                <a:gd name="T2" fmla="*/ 67 w 541"/>
                <a:gd name="T3" fmla="*/ 185 h 442"/>
                <a:gd name="T4" fmla="*/ 67 w 541"/>
                <a:gd name="T5" fmla="*/ 185 h 442"/>
                <a:gd name="T6" fmla="*/ 67 w 541"/>
                <a:gd name="T7" fmla="*/ 185 h 442"/>
                <a:gd name="T8" fmla="*/ 67 w 541"/>
                <a:gd name="T9" fmla="*/ 204 h 442"/>
                <a:gd name="T10" fmla="*/ 67 w 541"/>
                <a:gd name="T11" fmla="*/ 237 h 442"/>
                <a:gd name="T12" fmla="*/ 67 w 541"/>
                <a:gd name="T13" fmla="*/ 271 h 442"/>
                <a:gd name="T14" fmla="*/ 86 w 541"/>
                <a:gd name="T15" fmla="*/ 309 h 442"/>
                <a:gd name="T16" fmla="*/ 100 w 541"/>
                <a:gd name="T17" fmla="*/ 342 h 442"/>
                <a:gd name="T18" fmla="*/ 134 w 541"/>
                <a:gd name="T19" fmla="*/ 356 h 442"/>
                <a:gd name="T20" fmla="*/ 172 w 541"/>
                <a:gd name="T21" fmla="*/ 375 h 442"/>
                <a:gd name="T22" fmla="*/ 206 w 541"/>
                <a:gd name="T23" fmla="*/ 356 h 442"/>
                <a:gd name="T24" fmla="*/ 220 w 541"/>
                <a:gd name="T25" fmla="*/ 342 h 442"/>
                <a:gd name="T26" fmla="*/ 239 w 541"/>
                <a:gd name="T27" fmla="*/ 309 h 442"/>
                <a:gd name="T28" fmla="*/ 239 w 541"/>
                <a:gd name="T29" fmla="*/ 256 h 442"/>
                <a:gd name="T30" fmla="*/ 239 w 541"/>
                <a:gd name="T31" fmla="*/ 204 h 442"/>
                <a:gd name="T32" fmla="*/ 220 w 541"/>
                <a:gd name="T33" fmla="*/ 152 h 442"/>
                <a:gd name="T34" fmla="*/ 220 w 541"/>
                <a:gd name="T35" fmla="*/ 104 h 442"/>
                <a:gd name="T36" fmla="*/ 239 w 541"/>
                <a:gd name="T37" fmla="*/ 52 h 442"/>
                <a:gd name="T38" fmla="*/ 273 w 541"/>
                <a:gd name="T39" fmla="*/ 19 h 442"/>
                <a:gd name="T40" fmla="*/ 320 w 541"/>
                <a:gd name="T41" fmla="*/ 0 h 442"/>
                <a:gd name="T42" fmla="*/ 392 w 541"/>
                <a:gd name="T43" fmla="*/ 0 h 442"/>
                <a:gd name="T44" fmla="*/ 440 w 541"/>
                <a:gd name="T45" fmla="*/ 19 h 442"/>
                <a:gd name="T46" fmla="*/ 493 w 541"/>
                <a:gd name="T47" fmla="*/ 52 h 442"/>
                <a:gd name="T48" fmla="*/ 526 w 541"/>
                <a:gd name="T49" fmla="*/ 119 h 442"/>
                <a:gd name="T50" fmla="*/ 541 w 541"/>
                <a:gd name="T51" fmla="*/ 152 h 442"/>
                <a:gd name="T52" fmla="*/ 541 w 541"/>
                <a:gd name="T53" fmla="*/ 152 h 442"/>
                <a:gd name="T54" fmla="*/ 507 w 541"/>
                <a:gd name="T55" fmla="*/ 185 h 442"/>
                <a:gd name="T56" fmla="*/ 474 w 541"/>
                <a:gd name="T57" fmla="*/ 223 h 442"/>
                <a:gd name="T58" fmla="*/ 474 w 541"/>
                <a:gd name="T59" fmla="*/ 223 h 442"/>
                <a:gd name="T60" fmla="*/ 474 w 541"/>
                <a:gd name="T61" fmla="*/ 185 h 442"/>
                <a:gd name="T62" fmla="*/ 474 w 541"/>
                <a:gd name="T63" fmla="*/ 138 h 442"/>
                <a:gd name="T64" fmla="*/ 459 w 541"/>
                <a:gd name="T65" fmla="*/ 104 h 442"/>
                <a:gd name="T66" fmla="*/ 426 w 541"/>
                <a:gd name="T67" fmla="*/ 66 h 442"/>
                <a:gd name="T68" fmla="*/ 392 w 541"/>
                <a:gd name="T69" fmla="*/ 52 h 442"/>
                <a:gd name="T70" fmla="*/ 359 w 541"/>
                <a:gd name="T71" fmla="*/ 66 h 442"/>
                <a:gd name="T72" fmla="*/ 320 w 541"/>
                <a:gd name="T73" fmla="*/ 104 h 442"/>
                <a:gd name="T74" fmla="*/ 320 w 541"/>
                <a:gd name="T75" fmla="*/ 138 h 442"/>
                <a:gd name="T76" fmla="*/ 320 w 541"/>
                <a:gd name="T77" fmla="*/ 185 h 442"/>
                <a:gd name="T78" fmla="*/ 320 w 541"/>
                <a:gd name="T79" fmla="*/ 237 h 442"/>
                <a:gd name="T80" fmla="*/ 340 w 541"/>
                <a:gd name="T81" fmla="*/ 290 h 442"/>
                <a:gd name="T82" fmla="*/ 340 w 541"/>
                <a:gd name="T83" fmla="*/ 342 h 442"/>
                <a:gd name="T84" fmla="*/ 306 w 541"/>
                <a:gd name="T85" fmla="*/ 394 h 442"/>
                <a:gd name="T86" fmla="*/ 253 w 541"/>
                <a:gd name="T87" fmla="*/ 428 h 442"/>
                <a:gd name="T88" fmla="*/ 206 w 541"/>
                <a:gd name="T89" fmla="*/ 442 h 442"/>
                <a:gd name="T90" fmla="*/ 134 w 541"/>
                <a:gd name="T91" fmla="*/ 428 h 442"/>
                <a:gd name="T92" fmla="*/ 100 w 541"/>
                <a:gd name="T93" fmla="*/ 409 h 442"/>
                <a:gd name="T94" fmla="*/ 86 w 541"/>
                <a:gd name="T95" fmla="*/ 394 h 442"/>
                <a:gd name="T96" fmla="*/ 52 w 541"/>
                <a:gd name="T97" fmla="*/ 356 h 442"/>
                <a:gd name="T98" fmla="*/ 33 w 541"/>
                <a:gd name="T99" fmla="*/ 342 h 442"/>
                <a:gd name="T100" fmla="*/ 0 w 541"/>
                <a:gd name="T101" fmla="*/ 290 h 442"/>
                <a:gd name="T102" fmla="*/ 0 w 541"/>
                <a:gd name="T103" fmla="*/ 256 h 442"/>
                <a:gd name="T104" fmla="*/ 0 w 541"/>
                <a:gd name="T105" fmla="*/ 237 h 4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41" h="442">
                  <a:moveTo>
                    <a:pt x="0" y="237"/>
                  </a:moveTo>
                  <a:lnTo>
                    <a:pt x="67" y="185"/>
                  </a:lnTo>
                  <a:lnTo>
                    <a:pt x="67" y="204"/>
                  </a:lnTo>
                  <a:lnTo>
                    <a:pt x="67" y="237"/>
                  </a:lnTo>
                  <a:lnTo>
                    <a:pt x="67" y="271"/>
                  </a:lnTo>
                  <a:lnTo>
                    <a:pt x="86" y="309"/>
                  </a:lnTo>
                  <a:lnTo>
                    <a:pt x="100" y="342"/>
                  </a:lnTo>
                  <a:lnTo>
                    <a:pt x="134" y="356"/>
                  </a:lnTo>
                  <a:lnTo>
                    <a:pt x="172" y="375"/>
                  </a:lnTo>
                  <a:lnTo>
                    <a:pt x="206" y="356"/>
                  </a:lnTo>
                  <a:lnTo>
                    <a:pt x="220" y="342"/>
                  </a:lnTo>
                  <a:lnTo>
                    <a:pt x="239" y="309"/>
                  </a:lnTo>
                  <a:lnTo>
                    <a:pt x="239" y="256"/>
                  </a:lnTo>
                  <a:lnTo>
                    <a:pt x="239" y="204"/>
                  </a:lnTo>
                  <a:lnTo>
                    <a:pt x="220" y="152"/>
                  </a:lnTo>
                  <a:lnTo>
                    <a:pt x="220" y="104"/>
                  </a:lnTo>
                  <a:lnTo>
                    <a:pt x="239" y="52"/>
                  </a:lnTo>
                  <a:lnTo>
                    <a:pt x="273" y="19"/>
                  </a:lnTo>
                  <a:lnTo>
                    <a:pt x="320" y="0"/>
                  </a:lnTo>
                  <a:lnTo>
                    <a:pt x="392" y="0"/>
                  </a:lnTo>
                  <a:lnTo>
                    <a:pt x="440" y="19"/>
                  </a:lnTo>
                  <a:lnTo>
                    <a:pt x="493" y="52"/>
                  </a:lnTo>
                  <a:lnTo>
                    <a:pt x="526" y="119"/>
                  </a:lnTo>
                  <a:lnTo>
                    <a:pt x="541" y="152"/>
                  </a:lnTo>
                  <a:lnTo>
                    <a:pt x="507" y="185"/>
                  </a:lnTo>
                  <a:lnTo>
                    <a:pt x="474" y="223"/>
                  </a:lnTo>
                  <a:lnTo>
                    <a:pt x="474" y="185"/>
                  </a:lnTo>
                  <a:lnTo>
                    <a:pt x="474" y="138"/>
                  </a:lnTo>
                  <a:lnTo>
                    <a:pt x="459" y="104"/>
                  </a:lnTo>
                  <a:lnTo>
                    <a:pt x="426" y="66"/>
                  </a:lnTo>
                  <a:lnTo>
                    <a:pt x="392" y="52"/>
                  </a:lnTo>
                  <a:lnTo>
                    <a:pt x="359" y="66"/>
                  </a:lnTo>
                  <a:lnTo>
                    <a:pt x="320" y="104"/>
                  </a:lnTo>
                  <a:lnTo>
                    <a:pt x="320" y="138"/>
                  </a:lnTo>
                  <a:lnTo>
                    <a:pt x="320" y="185"/>
                  </a:lnTo>
                  <a:lnTo>
                    <a:pt x="320" y="237"/>
                  </a:lnTo>
                  <a:lnTo>
                    <a:pt x="340" y="290"/>
                  </a:lnTo>
                  <a:lnTo>
                    <a:pt x="340" y="342"/>
                  </a:lnTo>
                  <a:lnTo>
                    <a:pt x="306" y="394"/>
                  </a:lnTo>
                  <a:lnTo>
                    <a:pt x="253" y="428"/>
                  </a:lnTo>
                  <a:lnTo>
                    <a:pt x="206" y="442"/>
                  </a:lnTo>
                  <a:lnTo>
                    <a:pt x="134" y="428"/>
                  </a:lnTo>
                  <a:lnTo>
                    <a:pt x="100" y="409"/>
                  </a:lnTo>
                  <a:lnTo>
                    <a:pt x="86" y="394"/>
                  </a:lnTo>
                  <a:lnTo>
                    <a:pt x="52" y="356"/>
                  </a:lnTo>
                  <a:lnTo>
                    <a:pt x="33" y="342"/>
                  </a:lnTo>
                  <a:lnTo>
                    <a:pt x="0" y="290"/>
                  </a:lnTo>
                  <a:lnTo>
                    <a:pt x="0" y="256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 flipH="1">
              <a:off x="9159" y="9278"/>
              <a:ext cx="52" cy="14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9379" y="9278"/>
              <a:ext cx="594" cy="580"/>
            </a:xfrm>
            <a:custGeom>
              <a:avLst/>
              <a:gdLst>
                <a:gd name="T0" fmla="*/ 393 w 594"/>
                <a:gd name="T1" fmla="*/ 0 h 580"/>
                <a:gd name="T2" fmla="*/ 426 w 594"/>
                <a:gd name="T3" fmla="*/ 33 h 580"/>
                <a:gd name="T4" fmla="*/ 474 w 594"/>
                <a:gd name="T5" fmla="*/ 86 h 580"/>
                <a:gd name="T6" fmla="*/ 527 w 594"/>
                <a:gd name="T7" fmla="*/ 171 h 580"/>
                <a:gd name="T8" fmla="*/ 580 w 594"/>
                <a:gd name="T9" fmla="*/ 205 h 580"/>
                <a:gd name="T10" fmla="*/ 594 w 594"/>
                <a:gd name="T11" fmla="*/ 238 h 580"/>
                <a:gd name="T12" fmla="*/ 594 w 594"/>
                <a:gd name="T13" fmla="*/ 238 h 580"/>
                <a:gd name="T14" fmla="*/ 560 w 594"/>
                <a:gd name="T15" fmla="*/ 257 h 580"/>
                <a:gd name="T16" fmla="*/ 527 w 594"/>
                <a:gd name="T17" fmla="*/ 305 h 580"/>
                <a:gd name="T18" fmla="*/ 527 w 594"/>
                <a:gd name="T19" fmla="*/ 305 h 580"/>
                <a:gd name="T20" fmla="*/ 527 w 594"/>
                <a:gd name="T21" fmla="*/ 271 h 580"/>
                <a:gd name="T22" fmla="*/ 508 w 594"/>
                <a:gd name="T23" fmla="*/ 257 h 580"/>
                <a:gd name="T24" fmla="*/ 493 w 594"/>
                <a:gd name="T25" fmla="*/ 205 h 580"/>
                <a:gd name="T26" fmla="*/ 460 w 594"/>
                <a:gd name="T27" fmla="*/ 171 h 580"/>
                <a:gd name="T28" fmla="*/ 441 w 594"/>
                <a:gd name="T29" fmla="*/ 133 h 580"/>
                <a:gd name="T30" fmla="*/ 407 w 594"/>
                <a:gd name="T31" fmla="*/ 100 h 580"/>
                <a:gd name="T32" fmla="*/ 407 w 594"/>
                <a:gd name="T33" fmla="*/ 100 h 580"/>
                <a:gd name="T34" fmla="*/ 321 w 594"/>
                <a:gd name="T35" fmla="*/ 171 h 580"/>
                <a:gd name="T36" fmla="*/ 287 w 594"/>
                <a:gd name="T37" fmla="*/ 205 h 580"/>
                <a:gd name="T38" fmla="*/ 287 w 594"/>
                <a:gd name="T39" fmla="*/ 219 h 580"/>
                <a:gd name="T40" fmla="*/ 321 w 594"/>
                <a:gd name="T41" fmla="*/ 238 h 580"/>
                <a:gd name="T42" fmla="*/ 321 w 594"/>
                <a:gd name="T43" fmla="*/ 257 h 580"/>
                <a:gd name="T44" fmla="*/ 359 w 594"/>
                <a:gd name="T45" fmla="*/ 290 h 580"/>
                <a:gd name="T46" fmla="*/ 393 w 594"/>
                <a:gd name="T47" fmla="*/ 305 h 580"/>
                <a:gd name="T48" fmla="*/ 407 w 594"/>
                <a:gd name="T49" fmla="*/ 324 h 580"/>
                <a:gd name="T50" fmla="*/ 426 w 594"/>
                <a:gd name="T51" fmla="*/ 357 h 580"/>
                <a:gd name="T52" fmla="*/ 426 w 594"/>
                <a:gd name="T53" fmla="*/ 357 h 580"/>
                <a:gd name="T54" fmla="*/ 359 w 594"/>
                <a:gd name="T55" fmla="*/ 409 h 580"/>
                <a:gd name="T56" fmla="*/ 359 w 594"/>
                <a:gd name="T57" fmla="*/ 409 h 580"/>
                <a:gd name="T58" fmla="*/ 359 w 594"/>
                <a:gd name="T59" fmla="*/ 390 h 580"/>
                <a:gd name="T60" fmla="*/ 321 w 594"/>
                <a:gd name="T61" fmla="*/ 343 h 580"/>
                <a:gd name="T62" fmla="*/ 287 w 594"/>
                <a:gd name="T63" fmla="*/ 290 h 580"/>
                <a:gd name="T64" fmla="*/ 254 w 594"/>
                <a:gd name="T65" fmla="*/ 257 h 580"/>
                <a:gd name="T66" fmla="*/ 254 w 594"/>
                <a:gd name="T67" fmla="*/ 257 h 580"/>
                <a:gd name="T68" fmla="*/ 254 w 594"/>
                <a:gd name="T69" fmla="*/ 257 h 580"/>
                <a:gd name="T70" fmla="*/ 172 w 594"/>
                <a:gd name="T71" fmla="*/ 305 h 580"/>
                <a:gd name="T72" fmla="*/ 100 w 594"/>
                <a:gd name="T73" fmla="*/ 357 h 580"/>
                <a:gd name="T74" fmla="*/ 100 w 594"/>
                <a:gd name="T75" fmla="*/ 357 h 580"/>
                <a:gd name="T76" fmla="*/ 120 w 594"/>
                <a:gd name="T77" fmla="*/ 390 h 580"/>
                <a:gd name="T78" fmla="*/ 153 w 594"/>
                <a:gd name="T79" fmla="*/ 442 h 580"/>
                <a:gd name="T80" fmla="*/ 206 w 594"/>
                <a:gd name="T81" fmla="*/ 476 h 580"/>
                <a:gd name="T82" fmla="*/ 220 w 594"/>
                <a:gd name="T83" fmla="*/ 509 h 580"/>
                <a:gd name="T84" fmla="*/ 254 w 594"/>
                <a:gd name="T85" fmla="*/ 528 h 580"/>
                <a:gd name="T86" fmla="*/ 254 w 594"/>
                <a:gd name="T87" fmla="*/ 528 h 580"/>
                <a:gd name="T88" fmla="*/ 206 w 594"/>
                <a:gd name="T89" fmla="*/ 580 h 580"/>
                <a:gd name="T90" fmla="*/ 206 w 594"/>
                <a:gd name="T91" fmla="*/ 580 h 580"/>
                <a:gd name="T92" fmla="*/ 172 w 594"/>
                <a:gd name="T93" fmla="*/ 547 h 580"/>
                <a:gd name="T94" fmla="*/ 153 w 594"/>
                <a:gd name="T95" fmla="*/ 509 h 580"/>
                <a:gd name="T96" fmla="*/ 120 w 594"/>
                <a:gd name="T97" fmla="*/ 476 h 580"/>
                <a:gd name="T98" fmla="*/ 67 w 594"/>
                <a:gd name="T99" fmla="*/ 409 h 580"/>
                <a:gd name="T100" fmla="*/ 0 w 594"/>
                <a:gd name="T101" fmla="*/ 324 h 580"/>
                <a:gd name="T102" fmla="*/ 0 w 594"/>
                <a:gd name="T103" fmla="*/ 324 h 580"/>
                <a:gd name="T104" fmla="*/ 19 w 594"/>
                <a:gd name="T105" fmla="*/ 305 h 580"/>
                <a:gd name="T106" fmla="*/ 86 w 594"/>
                <a:gd name="T107" fmla="*/ 271 h 580"/>
                <a:gd name="T108" fmla="*/ 172 w 594"/>
                <a:gd name="T109" fmla="*/ 205 h 580"/>
                <a:gd name="T110" fmla="*/ 220 w 594"/>
                <a:gd name="T111" fmla="*/ 152 h 580"/>
                <a:gd name="T112" fmla="*/ 287 w 594"/>
                <a:gd name="T113" fmla="*/ 100 h 580"/>
                <a:gd name="T114" fmla="*/ 321 w 594"/>
                <a:gd name="T115" fmla="*/ 67 h 580"/>
                <a:gd name="T116" fmla="*/ 359 w 594"/>
                <a:gd name="T117" fmla="*/ 33 h 580"/>
                <a:gd name="T118" fmla="*/ 393 w 594"/>
                <a:gd name="T119" fmla="*/ 0 h 5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94" h="580">
                  <a:moveTo>
                    <a:pt x="393" y="0"/>
                  </a:moveTo>
                  <a:lnTo>
                    <a:pt x="426" y="33"/>
                  </a:lnTo>
                  <a:lnTo>
                    <a:pt x="474" y="86"/>
                  </a:lnTo>
                  <a:lnTo>
                    <a:pt x="527" y="171"/>
                  </a:lnTo>
                  <a:lnTo>
                    <a:pt x="580" y="205"/>
                  </a:lnTo>
                  <a:lnTo>
                    <a:pt x="594" y="238"/>
                  </a:lnTo>
                  <a:lnTo>
                    <a:pt x="560" y="257"/>
                  </a:lnTo>
                  <a:lnTo>
                    <a:pt x="527" y="305"/>
                  </a:lnTo>
                  <a:lnTo>
                    <a:pt x="527" y="271"/>
                  </a:lnTo>
                  <a:lnTo>
                    <a:pt x="508" y="257"/>
                  </a:lnTo>
                  <a:lnTo>
                    <a:pt x="493" y="205"/>
                  </a:lnTo>
                  <a:lnTo>
                    <a:pt x="460" y="171"/>
                  </a:lnTo>
                  <a:lnTo>
                    <a:pt x="441" y="133"/>
                  </a:lnTo>
                  <a:lnTo>
                    <a:pt x="407" y="100"/>
                  </a:lnTo>
                  <a:lnTo>
                    <a:pt x="321" y="171"/>
                  </a:lnTo>
                  <a:lnTo>
                    <a:pt x="287" y="205"/>
                  </a:lnTo>
                  <a:lnTo>
                    <a:pt x="287" y="219"/>
                  </a:lnTo>
                  <a:lnTo>
                    <a:pt x="321" y="238"/>
                  </a:lnTo>
                  <a:lnTo>
                    <a:pt x="321" y="257"/>
                  </a:lnTo>
                  <a:lnTo>
                    <a:pt x="359" y="290"/>
                  </a:lnTo>
                  <a:lnTo>
                    <a:pt x="393" y="305"/>
                  </a:lnTo>
                  <a:lnTo>
                    <a:pt x="407" y="324"/>
                  </a:lnTo>
                  <a:lnTo>
                    <a:pt x="426" y="357"/>
                  </a:lnTo>
                  <a:lnTo>
                    <a:pt x="359" y="409"/>
                  </a:lnTo>
                  <a:lnTo>
                    <a:pt x="359" y="390"/>
                  </a:lnTo>
                  <a:lnTo>
                    <a:pt x="321" y="343"/>
                  </a:lnTo>
                  <a:lnTo>
                    <a:pt x="287" y="290"/>
                  </a:lnTo>
                  <a:lnTo>
                    <a:pt x="254" y="257"/>
                  </a:lnTo>
                  <a:lnTo>
                    <a:pt x="172" y="305"/>
                  </a:lnTo>
                  <a:lnTo>
                    <a:pt x="100" y="357"/>
                  </a:lnTo>
                  <a:lnTo>
                    <a:pt x="120" y="390"/>
                  </a:lnTo>
                  <a:lnTo>
                    <a:pt x="153" y="442"/>
                  </a:lnTo>
                  <a:lnTo>
                    <a:pt x="206" y="476"/>
                  </a:lnTo>
                  <a:lnTo>
                    <a:pt x="220" y="509"/>
                  </a:lnTo>
                  <a:lnTo>
                    <a:pt x="254" y="528"/>
                  </a:lnTo>
                  <a:lnTo>
                    <a:pt x="206" y="580"/>
                  </a:lnTo>
                  <a:lnTo>
                    <a:pt x="172" y="547"/>
                  </a:lnTo>
                  <a:lnTo>
                    <a:pt x="153" y="509"/>
                  </a:lnTo>
                  <a:lnTo>
                    <a:pt x="120" y="476"/>
                  </a:lnTo>
                  <a:lnTo>
                    <a:pt x="67" y="409"/>
                  </a:lnTo>
                  <a:lnTo>
                    <a:pt x="0" y="324"/>
                  </a:lnTo>
                  <a:lnTo>
                    <a:pt x="19" y="305"/>
                  </a:lnTo>
                  <a:lnTo>
                    <a:pt x="86" y="271"/>
                  </a:lnTo>
                  <a:lnTo>
                    <a:pt x="172" y="205"/>
                  </a:lnTo>
                  <a:lnTo>
                    <a:pt x="220" y="152"/>
                  </a:lnTo>
                  <a:lnTo>
                    <a:pt x="287" y="100"/>
                  </a:lnTo>
                  <a:lnTo>
                    <a:pt x="321" y="67"/>
                  </a:lnTo>
                  <a:lnTo>
                    <a:pt x="359" y="3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 flipH="1" flipV="1">
              <a:off x="9772" y="9278"/>
              <a:ext cx="33" cy="33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0112" y="10201"/>
              <a:ext cx="728" cy="732"/>
            </a:xfrm>
            <a:custGeom>
              <a:avLst/>
              <a:gdLst>
                <a:gd name="T0" fmla="*/ 335 w 728"/>
                <a:gd name="T1" fmla="*/ 152 h 732"/>
                <a:gd name="T2" fmla="*/ 287 w 728"/>
                <a:gd name="T3" fmla="*/ 185 h 732"/>
                <a:gd name="T4" fmla="*/ 201 w 728"/>
                <a:gd name="T5" fmla="*/ 257 h 732"/>
                <a:gd name="T6" fmla="*/ 100 w 728"/>
                <a:gd name="T7" fmla="*/ 323 h 732"/>
                <a:gd name="T8" fmla="*/ 48 w 728"/>
                <a:gd name="T9" fmla="*/ 356 h 732"/>
                <a:gd name="T10" fmla="*/ 14 w 728"/>
                <a:gd name="T11" fmla="*/ 323 h 732"/>
                <a:gd name="T12" fmla="*/ 0 w 728"/>
                <a:gd name="T13" fmla="*/ 290 h 732"/>
                <a:gd name="T14" fmla="*/ 81 w 728"/>
                <a:gd name="T15" fmla="*/ 257 h 732"/>
                <a:gd name="T16" fmla="*/ 148 w 728"/>
                <a:gd name="T17" fmla="*/ 219 h 732"/>
                <a:gd name="T18" fmla="*/ 287 w 728"/>
                <a:gd name="T19" fmla="*/ 119 h 732"/>
                <a:gd name="T20" fmla="*/ 335 w 728"/>
                <a:gd name="T21" fmla="*/ 66 h 732"/>
                <a:gd name="T22" fmla="*/ 407 w 728"/>
                <a:gd name="T23" fmla="*/ 33 h 732"/>
                <a:gd name="T24" fmla="*/ 441 w 728"/>
                <a:gd name="T25" fmla="*/ 0 h 732"/>
                <a:gd name="T26" fmla="*/ 441 w 728"/>
                <a:gd name="T27" fmla="*/ 0 h 732"/>
                <a:gd name="T28" fmla="*/ 474 w 728"/>
                <a:gd name="T29" fmla="*/ 33 h 732"/>
                <a:gd name="T30" fmla="*/ 508 w 728"/>
                <a:gd name="T31" fmla="*/ 85 h 732"/>
                <a:gd name="T32" fmla="*/ 508 w 728"/>
                <a:gd name="T33" fmla="*/ 85 h 732"/>
                <a:gd name="T34" fmla="*/ 388 w 728"/>
                <a:gd name="T35" fmla="*/ 257 h 732"/>
                <a:gd name="T36" fmla="*/ 287 w 728"/>
                <a:gd name="T37" fmla="*/ 423 h 732"/>
                <a:gd name="T38" fmla="*/ 287 w 728"/>
                <a:gd name="T39" fmla="*/ 423 h 732"/>
                <a:gd name="T40" fmla="*/ 374 w 728"/>
                <a:gd name="T41" fmla="*/ 390 h 732"/>
                <a:gd name="T42" fmla="*/ 455 w 728"/>
                <a:gd name="T43" fmla="*/ 356 h 732"/>
                <a:gd name="T44" fmla="*/ 556 w 728"/>
                <a:gd name="T45" fmla="*/ 304 h 732"/>
                <a:gd name="T46" fmla="*/ 661 w 728"/>
                <a:gd name="T47" fmla="*/ 257 h 732"/>
                <a:gd name="T48" fmla="*/ 661 w 728"/>
                <a:gd name="T49" fmla="*/ 257 h 732"/>
                <a:gd name="T50" fmla="*/ 694 w 728"/>
                <a:gd name="T51" fmla="*/ 290 h 732"/>
                <a:gd name="T52" fmla="*/ 728 w 728"/>
                <a:gd name="T53" fmla="*/ 337 h 732"/>
                <a:gd name="T54" fmla="*/ 728 w 728"/>
                <a:gd name="T55" fmla="*/ 337 h 732"/>
                <a:gd name="T56" fmla="*/ 661 w 728"/>
                <a:gd name="T57" fmla="*/ 390 h 732"/>
                <a:gd name="T58" fmla="*/ 594 w 728"/>
                <a:gd name="T59" fmla="*/ 461 h 732"/>
                <a:gd name="T60" fmla="*/ 488 w 728"/>
                <a:gd name="T61" fmla="*/ 561 h 732"/>
                <a:gd name="T62" fmla="*/ 441 w 728"/>
                <a:gd name="T63" fmla="*/ 613 h 732"/>
                <a:gd name="T64" fmla="*/ 407 w 728"/>
                <a:gd name="T65" fmla="*/ 680 h 732"/>
                <a:gd name="T66" fmla="*/ 374 w 728"/>
                <a:gd name="T67" fmla="*/ 699 h 732"/>
                <a:gd name="T68" fmla="*/ 374 w 728"/>
                <a:gd name="T69" fmla="*/ 732 h 732"/>
                <a:gd name="T70" fmla="*/ 374 w 728"/>
                <a:gd name="T71" fmla="*/ 732 h 732"/>
                <a:gd name="T72" fmla="*/ 287 w 728"/>
                <a:gd name="T73" fmla="*/ 632 h 732"/>
                <a:gd name="T74" fmla="*/ 287 w 728"/>
                <a:gd name="T75" fmla="*/ 632 h 732"/>
                <a:gd name="T76" fmla="*/ 388 w 728"/>
                <a:gd name="T77" fmla="*/ 561 h 732"/>
                <a:gd name="T78" fmla="*/ 474 w 728"/>
                <a:gd name="T79" fmla="*/ 475 h 732"/>
                <a:gd name="T80" fmla="*/ 522 w 728"/>
                <a:gd name="T81" fmla="*/ 409 h 732"/>
                <a:gd name="T82" fmla="*/ 575 w 728"/>
                <a:gd name="T83" fmla="*/ 356 h 732"/>
                <a:gd name="T84" fmla="*/ 575 w 728"/>
                <a:gd name="T85" fmla="*/ 356 h 732"/>
                <a:gd name="T86" fmla="*/ 388 w 728"/>
                <a:gd name="T87" fmla="*/ 442 h 732"/>
                <a:gd name="T88" fmla="*/ 201 w 728"/>
                <a:gd name="T89" fmla="*/ 528 h 732"/>
                <a:gd name="T90" fmla="*/ 201 w 728"/>
                <a:gd name="T91" fmla="*/ 528 h 732"/>
                <a:gd name="T92" fmla="*/ 148 w 728"/>
                <a:gd name="T93" fmla="*/ 475 h 732"/>
                <a:gd name="T94" fmla="*/ 187 w 728"/>
                <a:gd name="T95" fmla="*/ 409 h 732"/>
                <a:gd name="T96" fmla="*/ 254 w 728"/>
                <a:gd name="T97" fmla="*/ 290 h 732"/>
                <a:gd name="T98" fmla="*/ 321 w 728"/>
                <a:gd name="T99" fmla="*/ 185 h 732"/>
                <a:gd name="T100" fmla="*/ 335 w 728"/>
                <a:gd name="T101" fmla="*/ 152 h 7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28" h="732">
                  <a:moveTo>
                    <a:pt x="335" y="152"/>
                  </a:moveTo>
                  <a:lnTo>
                    <a:pt x="287" y="185"/>
                  </a:lnTo>
                  <a:lnTo>
                    <a:pt x="201" y="257"/>
                  </a:lnTo>
                  <a:lnTo>
                    <a:pt x="100" y="323"/>
                  </a:lnTo>
                  <a:lnTo>
                    <a:pt x="48" y="356"/>
                  </a:lnTo>
                  <a:lnTo>
                    <a:pt x="14" y="323"/>
                  </a:lnTo>
                  <a:lnTo>
                    <a:pt x="0" y="290"/>
                  </a:lnTo>
                  <a:lnTo>
                    <a:pt x="81" y="257"/>
                  </a:lnTo>
                  <a:lnTo>
                    <a:pt x="148" y="219"/>
                  </a:lnTo>
                  <a:lnTo>
                    <a:pt x="287" y="119"/>
                  </a:lnTo>
                  <a:lnTo>
                    <a:pt x="335" y="66"/>
                  </a:lnTo>
                  <a:lnTo>
                    <a:pt x="407" y="33"/>
                  </a:lnTo>
                  <a:lnTo>
                    <a:pt x="441" y="0"/>
                  </a:lnTo>
                  <a:lnTo>
                    <a:pt x="474" y="33"/>
                  </a:lnTo>
                  <a:lnTo>
                    <a:pt x="508" y="85"/>
                  </a:lnTo>
                  <a:lnTo>
                    <a:pt x="388" y="257"/>
                  </a:lnTo>
                  <a:lnTo>
                    <a:pt x="287" y="423"/>
                  </a:lnTo>
                  <a:lnTo>
                    <a:pt x="374" y="390"/>
                  </a:lnTo>
                  <a:lnTo>
                    <a:pt x="455" y="356"/>
                  </a:lnTo>
                  <a:lnTo>
                    <a:pt x="556" y="304"/>
                  </a:lnTo>
                  <a:lnTo>
                    <a:pt x="661" y="257"/>
                  </a:lnTo>
                  <a:lnTo>
                    <a:pt x="694" y="290"/>
                  </a:lnTo>
                  <a:lnTo>
                    <a:pt x="728" y="337"/>
                  </a:lnTo>
                  <a:lnTo>
                    <a:pt x="661" y="390"/>
                  </a:lnTo>
                  <a:lnTo>
                    <a:pt x="594" y="461"/>
                  </a:lnTo>
                  <a:lnTo>
                    <a:pt x="488" y="561"/>
                  </a:lnTo>
                  <a:lnTo>
                    <a:pt x="441" y="613"/>
                  </a:lnTo>
                  <a:lnTo>
                    <a:pt x="407" y="680"/>
                  </a:lnTo>
                  <a:lnTo>
                    <a:pt x="374" y="699"/>
                  </a:lnTo>
                  <a:lnTo>
                    <a:pt x="374" y="732"/>
                  </a:lnTo>
                  <a:lnTo>
                    <a:pt x="287" y="632"/>
                  </a:lnTo>
                  <a:lnTo>
                    <a:pt x="388" y="561"/>
                  </a:lnTo>
                  <a:lnTo>
                    <a:pt x="474" y="475"/>
                  </a:lnTo>
                  <a:lnTo>
                    <a:pt x="522" y="409"/>
                  </a:lnTo>
                  <a:lnTo>
                    <a:pt x="575" y="356"/>
                  </a:lnTo>
                  <a:lnTo>
                    <a:pt x="388" y="442"/>
                  </a:lnTo>
                  <a:lnTo>
                    <a:pt x="201" y="528"/>
                  </a:lnTo>
                  <a:lnTo>
                    <a:pt x="148" y="475"/>
                  </a:lnTo>
                  <a:lnTo>
                    <a:pt x="187" y="409"/>
                  </a:lnTo>
                  <a:lnTo>
                    <a:pt x="254" y="290"/>
                  </a:lnTo>
                  <a:lnTo>
                    <a:pt x="321" y="185"/>
                  </a:lnTo>
                  <a:lnTo>
                    <a:pt x="335" y="152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>
              <a:off x="9379" y="10848"/>
              <a:ext cx="100" cy="71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pic>
          <p:nvPicPr>
            <p:cNvPr id="67" name="Picture 6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3" y="9977"/>
              <a:ext cx="747" cy="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9805" y="9925"/>
              <a:ext cx="561" cy="547"/>
            </a:xfrm>
            <a:custGeom>
              <a:avLst/>
              <a:gdLst>
                <a:gd name="T0" fmla="*/ 0 w 561"/>
                <a:gd name="T1" fmla="*/ 190 h 547"/>
                <a:gd name="T2" fmla="*/ 15 w 561"/>
                <a:gd name="T3" fmla="*/ 190 h 547"/>
                <a:gd name="T4" fmla="*/ 101 w 561"/>
                <a:gd name="T5" fmla="*/ 157 h 547"/>
                <a:gd name="T6" fmla="*/ 187 w 561"/>
                <a:gd name="T7" fmla="*/ 119 h 547"/>
                <a:gd name="T8" fmla="*/ 269 w 561"/>
                <a:gd name="T9" fmla="*/ 86 h 547"/>
                <a:gd name="T10" fmla="*/ 355 w 561"/>
                <a:gd name="T11" fmla="*/ 52 h 547"/>
                <a:gd name="T12" fmla="*/ 508 w 561"/>
                <a:gd name="T13" fmla="*/ 0 h 547"/>
                <a:gd name="T14" fmla="*/ 508 w 561"/>
                <a:gd name="T15" fmla="*/ 0 h 547"/>
                <a:gd name="T16" fmla="*/ 561 w 561"/>
                <a:gd name="T17" fmla="*/ 71 h 547"/>
                <a:gd name="T18" fmla="*/ 561 w 561"/>
                <a:gd name="T19" fmla="*/ 71 h 547"/>
                <a:gd name="T20" fmla="*/ 475 w 561"/>
                <a:gd name="T21" fmla="*/ 204 h 547"/>
                <a:gd name="T22" fmla="*/ 441 w 561"/>
                <a:gd name="T23" fmla="*/ 257 h 547"/>
                <a:gd name="T24" fmla="*/ 407 w 561"/>
                <a:gd name="T25" fmla="*/ 323 h 547"/>
                <a:gd name="T26" fmla="*/ 355 w 561"/>
                <a:gd name="T27" fmla="*/ 409 h 547"/>
                <a:gd name="T28" fmla="*/ 321 w 561"/>
                <a:gd name="T29" fmla="*/ 495 h 547"/>
                <a:gd name="T30" fmla="*/ 307 w 561"/>
                <a:gd name="T31" fmla="*/ 533 h 547"/>
                <a:gd name="T32" fmla="*/ 288 w 561"/>
                <a:gd name="T33" fmla="*/ 547 h 547"/>
                <a:gd name="T34" fmla="*/ 288 w 561"/>
                <a:gd name="T35" fmla="*/ 547 h 547"/>
                <a:gd name="T36" fmla="*/ 221 w 561"/>
                <a:gd name="T37" fmla="*/ 461 h 547"/>
                <a:gd name="T38" fmla="*/ 221 w 561"/>
                <a:gd name="T39" fmla="*/ 461 h 547"/>
                <a:gd name="T40" fmla="*/ 235 w 561"/>
                <a:gd name="T41" fmla="*/ 447 h 547"/>
                <a:gd name="T42" fmla="*/ 288 w 561"/>
                <a:gd name="T43" fmla="*/ 376 h 547"/>
                <a:gd name="T44" fmla="*/ 321 w 561"/>
                <a:gd name="T45" fmla="*/ 290 h 547"/>
                <a:gd name="T46" fmla="*/ 321 w 561"/>
                <a:gd name="T47" fmla="*/ 290 h 547"/>
                <a:gd name="T48" fmla="*/ 269 w 561"/>
                <a:gd name="T49" fmla="*/ 223 h 547"/>
                <a:gd name="T50" fmla="*/ 235 w 561"/>
                <a:gd name="T51" fmla="*/ 171 h 547"/>
                <a:gd name="T52" fmla="*/ 235 w 561"/>
                <a:gd name="T53" fmla="*/ 171 h 547"/>
                <a:gd name="T54" fmla="*/ 134 w 561"/>
                <a:gd name="T55" fmla="*/ 204 h 547"/>
                <a:gd name="T56" fmla="*/ 48 w 561"/>
                <a:gd name="T57" fmla="*/ 257 h 547"/>
                <a:gd name="T58" fmla="*/ 48 w 561"/>
                <a:gd name="T59" fmla="*/ 257 h 547"/>
                <a:gd name="T60" fmla="*/ 0 w 561"/>
                <a:gd name="T61" fmla="*/ 204 h 547"/>
                <a:gd name="T62" fmla="*/ 0 w 561"/>
                <a:gd name="T63" fmla="*/ 190 h 5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61" h="547">
                  <a:moveTo>
                    <a:pt x="0" y="190"/>
                  </a:moveTo>
                  <a:lnTo>
                    <a:pt x="15" y="190"/>
                  </a:lnTo>
                  <a:lnTo>
                    <a:pt x="101" y="157"/>
                  </a:lnTo>
                  <a:lnTo>
                    <a:pt x="187" y="119"/>
                  </a:lnTo>
                  <a:lnTo>
                    <a:pt x="269" y="86"/>
                  </a:lnTo>
                  <a:lnTo>
                    <a:pt x="355" y="52"/>
                  </a:lnTo>
                  <a:lnTo>
                    <a:pt x="508" y="0"/>
                  </a:lnTo>
                  <a:lnTo>
                    <a:pt x="561" y="71"/>
                  </a:lnTo>
                  <a:lnTo>
                    <a:pt x="475" y="204"/>
                  </a:lnTo>
                  <a:lnTo>
                    <a:pt x="441" y="257"/>
                  </a:lnTo>
                  <a:lnTo>
                    <a:pt x="407" y="323"/>
                  </a:lnTo>
                  <a:lnTo>
                    <a:pt x="355" y="409"/>
                  </a:lnTo>
                  <a:lnTo>
                    <a:pt x="321" y="495"/>
                  </a:lnTo>
                  <a:lnTo>
                    <a:pt x="307" y="533"/>
                  </a:lnTo>
                  <a:lnTo>
                    <a:pt x="288" y="547"/>
                  </a:lnTo>
                  <a:lnTo>
                    <a:pt x="221" y="461"/>
                  </a:lnTo>
                  <a:lnTo>
                    <a:pt x="235" y="447"/>
                  </a:lnTo>
                  <a:lnTo>
                    <a:pt x="288" y="376"/>
                  </a:lnTo>
                  <a:lnTo>
                    <a:pt x="321" y="290"/>
                  </a:lnTo>
                  <a:lnTo>
                    <a:pt x="269" y="223"/>
                  </a:lnTo>
                  <a:lnTo>
                    <a:pt x="235" y="171"/>
                  </a:lnTo>
                  <a:lnTo>
                    <a:pt x="134" y="204"/>
                  </a:lnTo>
                  <a:lnTo>
                    <a:pt x="48" y="257"/>
                  </a:lnTo>
                  <a:lnTo>
                    <a:pt x="0" y="204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10093" y="9996"/>
              <a:ext cx="187" cy="186"/>
            </a:xfrm>
            <a:custGeom>
              <a:avLst/>
              <a:gdLst>
                <a:gd name="T0" fmla="*/ 0 w 187"/>
                <a:gd name="T1" fmla="*/ 86 h 186"/>
                <a:gd name="T2" fmla="*/ 187 w 187"/>
                <a:gd name="T3" fmla="*/ 0 h 186"/>
                <a:gd name="T4" fmla="*/ 187 w 187"/>
                <a:gd name="T5" fmla="*/ 0 h 186"/>
                <a:gd name="T6" fmla="*/ 119 w 187"/>
                <a:gd name="T7" fmla="*/ 86 h 186"/>
                <a:gd name="T8" fmla="*/ 67 w 187"/>
                <a:gd name="T9" fmla="*/ 186 h 186"/>
                <a:gd name="T10" fmla="*/ 86 w 187"/>
                <a:gd name="T11" fmla="*/ 186 h 186"/>
                <a:gd name="T12" fmla="*/ 33 w 187"/>
                <a:gd name="T13" fmla="*/ 119 h 186"/>
                <a:gd name="T14" fmla="*/ 0 w 187"/>
                <a:gd name="T15" fmla="*/ 86 h 1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7" h="186">
                  <a:moveTo>
                    <a:pt x="0" y="86"/>
                  </a:moveTo>
                  <a:lnTo>
                    <a:pt x="187" y="0"/>
                  </a:lnTo>
                  <a:lnTo>
                    <a:pt x="119" y="86"/>
                  </a:lnTo>
                  <a:lnTo>
                    <a:pt x="67" y="186"/>
                  </a:lnTo>
                  <a:lnTo>
                    <a:pt x="86" y="186"/>
                  </a:lnTo>
                  <a:lnTo>
                    <a:pt x="33" y="11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0" name="Line 67"/>
            <p:cNvSpPr>
              <a:spLocks noChangeShapeType="1"/>
            </p:cNvSpPr>
            <p:nvPr/>
          </p:nvSpPr>
          <p:spPr bwMode="auto">
            <a:xfrm flipH="1">
              <a:off x="10093" y="10030"/>
              <a:ext cx="86" cy="52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1" name="Freeform 68"/>
            <p:cNvSpPr>
              <a:spLocks/>
            </p:cNvSpPr>
            <p:nvPr/>
          </p:nvSpPr>
          <p:spPr bwMode="auto">
            <a:xfrm>
              <a:off x="9618" y="9621"/>
              <a:ext cx="561" cy="442"/>
            </a:xfrm>
            <a:custGeom>
              <a:avLst/>
              <a:gdLst>
                <a:gd name="T0" fmla="*/ 0 w 561"/>
                <a:gd name="T1" fmla="*/ 237 h 442"/>
                <a:gd name="T2" fmla="*/ 82 w 561"/>
                <a:gd name="T3" fmla="*/ 185 h 442"/>
                <a:gd name="T4" fmla="*/ 82 w 561"/>
                <a:gd name="T5" fmla="*/ 185 h 442"/>
                <a:gd name="T6" fmla="*/ 67 w 561"/>
                <a:gd name="T7" fmla="*/ 204 h 442"/>
                <a:gd name="T8" fmla="*/ 67 w 561"/>
                <a:gd name="T9" fmla="*/ 237 h 442"/>
                <a:gd name="T10" fmla="*/ 67 w 561"/>
                <a:gd name="T11" fmla="*/ 271 h 442"/>
                <a:gd name="T12" fmla="*/ 82 w 561"/>
                <a:gd name="T13" fmla="*/ 304 h 442"/>
                <a:gd name="T14" fmla="*/ 120 w 561"/>
                <a:gd name="T15" fmla="*/ 337 h 442"/>
                <a:gd name="T16" fmla="*/ 154 w 561"/>
                <a:gd name="T17" fmla="*/ 375 h 442"/>
                <a:gd name="T18" fmla="*/ 187 w 561"/>
                <a:gd name="T19" fmla="*/ 375 h 442"/>
                <a:gd name="T20" fmla="*/ 221 w 561"/>
                <a:gd name="T21" fmla="*/ 356 h 442"/>
                <a:gd name="T22" fmla="*/ 235 w 561"/>
                <a:gd name="T23" fmla="*/ 337 h 442"/>
                <a:gd name="T24" fmla="*/ 254 w 561"/>
                <a:gd name="T25" fmla="*/ 304 h 442"/>
                <a:gd name="T26" fmla="*/ 254 w 561"/>
                <a:gd name="T27" fmla="*/ 271 h 442"/>
                <a:gd name="T28" fmla="*/ 235 w 561"/>
                <a:gd name="T29" fmla="*/ 237 h 442"/>
                <a:gd name="T30" fmla="*/ 235 w 561"/>
                <a:gd name="T31" fmla="*/ 204 h 442"/>
                <a:gd name="T32" fmla="*/ 235 w 561"/>
                <a:gd name="T33" fmla="*/ 166 h 442"/>
                <a:gd name="T34" fmla="*/ 221 w 561"/>
                <a:gd name="T35" fmla="*/ 133 h 442"/>
                <a:gd name="T36" fmla="*/ 235 w 561"/>
                <a:gd name="T37" fmla="*/ 99 h 442"/>
                <a:gd name="T38" fmla="*/ 254 w 561"/>
                <a:gd name="T39" fmla="*/ 47 h 442"/>
                <a:gd name="T40" fmla="*/ 288 w 561"/>
                <a:gd name="T41" fmla="*/ 33 h 442"/>
                <a:gd name="T42" fmla="*/ 321 w 561"/>
                <a:gd name="T43" fmla="*/ 0 h 442"/>
                <a:gd name="T44" fmla="*/ 388 w 561"/>
                <a:gd name="T45" fmla="*/ 0 h 442"/>
                <a:gd name="T46" fmla="*/ 456 w 561"/>
                <a:gd name="T47" fmla="*/ 14 h 442"/>
                <a:gd name="T48" fmla="*/ 475 w 561"/>
                <a:gd name="T49" fmla="*/ 33 h 442"/>
                <a:gd name="T50" fmla="*/ 508 w 561"/>
                <a:gd name="T51" fmla="*/ 66 h 442"/>
                <a:gd name="T52" fmla="*/ 542 w 561"/>
                <a:gd name="T53" fmla="*/ 118 h 442"/>
                <a:gd name="T54" fmla="*/ 561 w 561"/>
                <a:gd name="T55" fmla="*/ 166 h 442"/>
                <a:gd name="T56" fmla="*/ 561 w 561"/>
                <a:gd name="T57" fmla="*/ 166 h 442"/>
                <a:gd name="T58" fmla="*/ 475 w 561"/>
                <a:gd name="T59" fmla="*/ 218 h 442"/>
                <a:gd name="T60" fmla="*/ 475 w 561"/>
                <a:gd name="T61" fmla="*/ 218 h 442"/>
                <a:gd name="T62" fmla="*/ 475 w 561"/>
                <a:gd name="T63" fmla="*/ 204 h 442"/>
                <a:gd name="T64" fmla="*/ 475 w 561"/>
                <a:gd name="T65" fmla="*/ 166 h 442"/>
                <a:gd name="T66" fmla="*/ 475 w 561"/>
                <a:gd name="T67" fmla="*/ 133 h 442"/>
                <a:gd name="T68" fmla="*/ 475 w 561"/>
                <a:gd name="T69" fmla="*/ 99 h 442"/>
                <a:gd name="T70" fmla="*/ 422 w 561"/>
                <a:gd name="T71" fmla="*/ 66 h 442"/>
                <a:gd name="T72" fmla="*/ 388 w 561"/>
                <a:gd name="T73" fmla="*/ 66 h 442"/>
                <a:gd name="T74" fmla="*/ 355 w 561"/>
                <a:gd name="T75" fmla="*/ 66 h 442"/>
                <a:gd name="T76" fmla="*/ 341 w 561"/>
                <a:gd name="T77" fmla="*/ 99 h 442"/>
                <a:gd name="T78" fmla="*/ 321 w 561"/>
                <a:gd name="T79" fmla="*/ 133 h 442"/>
                <a:gd name="T80" fmla="*/ 321 w 561"/>
                <a:gd name="T81" fmla="*/ 185 h 442"/>
                <a:gd name="T82" fmla="*/ 341 w 561"/>
                <a:gd name="T83" fmla="*/ 237 h 442"/>
                <a:gd name="T84" fmla="*/ 341 w 561"/>
                <a:gd name="T85" fmla="*/ 290 h 442"/>
                <a:gd name="T86" fmla="*/ 341 w 561"/>
                <a:gd name="T87" fmla="*/ 356 h 442"/>
                <a:gd name="T88" fmla="*/ 307 w 561"/>
                <a:gd name="T89" fmla="*/ 409 h 442"/>
                <a:gd name="T90" fmla="*/ 254 w 561"/>
                <a:gd name="T91" fmla="*/ 442 h 442"/>
                <a:gd name="T92" fmla="*/ 202 w 561"/>
                <a:gd name="T93" fmla="*/ 442 h 442"/>
                <a:gd name="T94" fmla="*/ 135 w 561"/>
                <a:gd name="T95" fmla="*/ 442 h 442"/>
                <a:gd name="T96" fmla="*/ 82 w 561"/>
                <a:gd name="T97" fmla="*/ 390 h 442"/>
                <a:gd name="T98" fmla="*/ 34 w 561"/>
                <a:gd name="T99" fmla="*/ 337 h 442"/>
                <a:gd name="T100" fmla="*/ 15 w 561"/>
                <a:gd name="T101" fmla="*/ 290 h 442"/>
                <a:gd name="T102" fmla="*/ 0 w 561"/>
                <a:gd name="T103" fmla="*/ 252 h 442"/>
                <a:gd name="T104" fmla="*/ 0 w 561"/>
                <a:gd name="T105" fmla="*/ 237 h 4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1" h="442">
                  <a:moveTo>
                    <a:pt x="0" y="237"/>
                  </a:moveTo>
                  <a:lnTo>
                    <a:pt x="82" y="185"/>
                  </a:lnTo>
                  <a:lnTo>
                    <a:pt x="67" y="204"/>
                  </a:lnTo>
                  <a:lnTo>
                    <a:pt x="67" y="237"/>
                  </a:lnTo>
                  <a:lnTo>
                    <a:pt x="67" y="271"/>
                  </a:lnTo>
                  <a:lnTo>
                    <a:pt x="82" y="304"/>
                  </a:lnTo>
                  <a:lnTo>
                    <a:pt x="120" y="337"/>
                  </a:lnTo>
                  <a:lnTo>
                    <a:pt x="154" y="375"/>
                  </a:lnTo>
                  <a:lnTo>
                    <a:pt x="187" y="375"/>
                  </a:lnTo>
                  <a:lnTo>
                    <a:pt x="221" y="356"/>
                  </a:lnTo>
                  <a:lnTo>
                    <a:pt x="235" y="337"/>
                  </a:lnTo>
                  <a:lnTo>
                    <a:pt x="254" y="304"/>
                  </a:lnTo>
                  <a:lnTo>
                    <a:pt x="254" y="271"/>
                  </a:lnTo>
                  <a:lnTo>
                    <a:pt x="235" y="237"/>
                  </a:lnTo>
                  <a:lnTo>
                    <a:pt x="235" y="204"/>
                  </a:lnTo>
                  <a:lnTo>
                    <a:pt x="235" y="166"/>
                  </a:lnTo>
                  <a:lnTo>
                    <a:pt x="221" y="133"/>
                  </a:lnTo>
                  <a:lnTo>
                    <a:pt x="235" y="99"/>
                  </a:lnTo>
                  <a:lnTo>
                    <a:pt x="254" y="47"/>
                  </a:lnTo>
                  <a:lnTo>
                    <a:pt x="288" y="33"/>
                  </a:lnTo>
                  <a:lnTo>
                    <a:pt x="321" y="0"/>
                  </a:lnTo>
                  <a:lnTo>
                    <a:pt x="388" y="0"/>
                  </a:lnTo>
                  <a:lnTo>
                    <a:pt x="456" y="14"/>
                  </a:lnTo>
                  <a:lnTo>
                    <a:pt x="475" y="33"/>
                  </a:lnTo>
                  <a:lnTo>
                    <a:pt x="508" y="66"/>
                  </a:lnTo>
                  <a:lnTo>
                    <a:pt x="542" y="118"/>
                  </a:lnTo>
                  <a:lnTo>
                    <a:pt x="561" y="166"/>
                  </a:lnTo>
                  <a:lnTo>
                    <a:pt x="475" y="218"/>
                  </a:lnTo>
                  <a:lnTo>
                    <a:pt x="475" y="204"/>
                  </a:lnTo>
                  <a:lnTo>
                    <a:pt x="475" y="166"/>
                  </a:lnTo>
                  <a:lnTo>
                    <a:pt x="475" y="133"/>
                  </a:lnTo>
                  <a:lnTo>
                    <a:pt x="475" y="99"/>
                  </a:lnTo>
                  <a:lnTo>
                    <a:pt x="422" y="66"/>
                  </a:lnTo>
                  <a:lnTo>
                    <a:pt x="388" y="66"/>
                  </a:lnTo>
                  <a:lnTo>
                    <a:pt x="355" y="66"/>
                  </a:lnTo>
                  <a:lnTo>
                    <a:pt x="341" y="99"/>
                  </a:lnTo>
                  <a:lnTo>
                    <a:pt x="321" y="133"/>
                  </a:lnTo>
                  <a:lnTo>
                    <a:pt x="321" y="185"/>
                  </a:lnTo>
                  <a:lnTo>
                    <a:pt x="341" y="237"/>
                  </a:lnTo>
                  <a:lnTo>
                    <a:pt x="341" y="290"/>
                  </a:lnTo>
                  <a:lnTo>
                    <a:pt x="341" y="356"/>
                  </a:lnTo>
                  <a:lnTo>
                    <a:pt x="307" y="409"/>
                  </a:lnTo>
                  <a:lnTo>
                    <a:pt x="254" y="442"/>
                  </a:lnTo>
                  <a:lnTo>
                    <a:pt x="202" y="442"/>
                  </a:lnTo>
                  <a:lnTo>
                    <a:pt x="135" y="442"/>
                  </a:lnTo>
                  <a:lnTo>
                    <a:pt x="82" y="390"/>
                  </a:lnTo>
                  <a:lnTo>
                    <a:pt x="34" y="337"/>
                  </a:lnTo>
                  <a:lnTo>
                    <a:pt x="15" y="290"/>
                  </a:lnTo>
                  <a:lnTo>
                    <a:pt x="0" y="2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 flipH="1">
              <a:off x="9618" y="9839"/>
              <a:ext cx="48" cy="19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>
              <a:off x="10093" y="10491"/>
              <a:ext cx="86" cy="85"/>
            </a:xfrm>
            <a:prstGeom prst="line">
              <a:avLst/>
            </a:prstGeom>
            <a:noFill/>
            <a:ln w="1206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4" name="Freeform 71"/>
            <p:cNvSpPr>
              <a:spLocks/>
            </p:cNvSpPr>
            <p:nvPr/>
          </p:nvSpPr>
          <p:spPr bwMode="auto">
            <a:xfrm>
              <a:off x="9211" y="10676"/>
              <a:ext cx="355" cy="309"/>
            </a:xfrm>
            <a:custGeom>
              <a:avLst/>
              <a:gdLst>
                <a:gd name="T0" fmla="*/ 0 w 355"/>
                <a:gd name="T1" fmla="*/ 0 h 309"/>
                <a:gd name="T2" fmla="*/ 48 w 355"/>
                <a:gd name="T3" fmla="*/ 72 h 309"/>
                <a:gd name="T4" fmla="*/ 101 w 355"/>
                <a:gd name="T5" fmla="*/ 138 h 309"/>
                <a:gd name="T6" fmla="*/ 235 w 355"/>
                <a:gd name="T7" fmla="*/ 243 h 309"/>
                <a:gd name="T8" fmla="*/ 307 w 355"/>
                <a:gd name="T9" fmla="*/ 290 h 309"/>
                <a:gd name="T10" fmla="*/ 355 w 355"/>
                <a:gd name="T11" fmla="*/ 309 h 3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5" h="309">
                  <a:moveTo>
                    <a:pt x="0" y="0"/>
                  </a:moveTo>
                  <a:lnTo>
                    <a:pt x="48" y="72"/>
                  </a:lnTo>
                  <a:lnTo>
                    <a:pt x="101" y="138"/>
                  </a:lnTo>
                  <a:lnTo>
                    <a:pt x="235" y="243"/>
                  </a:lnTo>
                  <a:lnTo>
                    <a:pt x="307" y="290"/>
                  </a:lnTo>
                  <a:lnTo>
                    <a:pt x="355" y="309"/>
                  </a:lnTo>
                </a:path>
              </a:pathLst>
            </a:custGeom>
            <a:noFill/>
            <a:ln w="12065">
              <a:solidFill>
                <a:srgbClr val="CC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5" name="Freeform 72"/>
            <p:cNvSpPr>
              <a:spLocks/>
            </p:cNvSpPr>
            <p:nvPr/>
          </p:nvSpPr>
          <p:spPr bwMode="auto">
            <a:xfrm>
              <a:off x="9226" y="10695"/>
              <a:ext cx="206" cy="186"/>
            </a:xfrm>
            <a:custGeom>
              <a:avLst/>
              <a:gdLst>
                <a:gd name="T0" fmla="*/ 0 w 206"/>
                <a:gd name="T1" fmla="*/ 0 h 186"/>
                <a:gd name="T2" fmla="*/ 52 w 206"/>
                <a:gd name="T3" fmla="*/ 67 h 186"/>
                <a:gd name="T4" fmla="*/ 105 w 206"/>
                <a:gd name="T5" fmla="*/ 119 h 186"/>
                <a:gd name="T6" fmla="*/ 153 w 206"/>
                <a:gd name="T7" fmla="*/ 138 h 186"/>
                <a:gd name="T8" fmla="*/ 206 w 206"/>
                <a:gd name="T9" fmla="*/ 18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6" h="186">
                  <a:moveTo>
                    <a:pt x="0" y="0"/>
                  </a:moveTo>
                  <a:lnTo>
                    <a:pt x="52" y="67"/>
                  </a:lnTo>
                  <a:lnTo>
                    <a:pt x="105" y="119"/>
                  </a:lnTo>
                  <a:lnTo>
                    <a:pt x="153" y="138"/>
                  </a:lnTo>
                  <a:lnTo>
                    <a:pt x="206" y="186"/>
                  </a:lnTo>
                </a:path>
              </a:pathLst>
            </a:custGeom>
            <a:noFill/>
            <a:ln w="12065">
              <a:solidFill>
                <a:srgbClr val="CC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6" name="Freeform 73"/>
            <p:cNvSpPr>
              <a:spLocks/>
            </p:cNvSpPr>
            <p:nvPr/>
          </p:nvSpPr>
          <p:spPr bwMode="auto">
            <a:xfrm>
              <a:off x="9259" y="10729"/>
              <a:ext cx="240" cy="223"/>
            </a:xfrm>
            <a:custGeom>
              <a:avLst/>
              <a:gdLst>
                <a:gd name="T0" fmla="*/ 0 w 240"/>
                <a:gd name="T1" fmla="*/ 0 h 223"/>
                <a:gd name="T2" fmla="*/ 72 w 240"/>
                <a:gd name="T3" fmla="*/ 66 h 223"/>
                <a:gd name="T4" fmla="*/ 139 w 240"/>
                <a:gd name="T5" fmla="*/ 152 h 223"/>
                <a:gd name="T6" fmla="*/ 139 w 240"/>
                <a:gd name="T7" fmla="*/ 138 h 223"/>
                <a:gd name="T8" fmla="*/ 139 w 240"/>
                <a:gd name="T9" fmla="*/ 138 h 223"/>
                <a:gd name="T10" fmla="*/ 153 w 240"/>
                <a:gd name="T11" fmla="*/ 138 h 223"/>
                <a:gd name="T12" fmla="*/ 187 w 240"/>
                <a:gd name="T13" fmla="*/ 171 h 223"/>
                <a:gd name="T14" fmla="*/ 240 w 240"/>
                <a:gd name="T15" fmla="*/ 223 h 2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0" h="223">
                  <a:moveTo>
                    <a:pt x="0" y="0"/>
                  </a:moveTo>
                  <a:lnTo>
                    <a:pt x="72" y="66"/>
                  </a:lnTo>
                  <a:lnTo>
                    <a:pt x="139" y="152"/>
                  </a:lnTo>
                  <a:lnTo>
                    <a:pt x="139" y="138"/>
                  </a:lnTo>
                  <a:lnTo>
                    <a:pt x="153" y="138"/>
                  </a:lnTo>
                  <a:lnTo>
                    <a:pt x="187" y="171"/>
                  </a:lnTo>
                  <a:lnTo>
                    <a:pt x="240" y="223"/>
                  </a:lnTo>
                </a:path>
              </a:pathLst>
            </a:custGeom>
            <a:noFill/>
            <a:ln w="12065">
              <a:solidFill>
                <a:srgbClr val="CC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 flipH="1">
              <a:off x="9499" y="10952"/>
              <a:ext cx="19" cy="1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6151218"/>
            <a:ext cx="978815" cy="57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5835768"/>
            <a:ext cx="962285" cy="8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562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9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8144" y="6280098"/>
            <a:ext cx="2044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La Croix </a:t>
            </a:r>
            <a:r>
              <a:rPr lang="fr-FR" sz="1600" dirty="0" smtClean="0"/>
              <a:t>en Lorraine</a:t>
            </a:r>
            <a:endParaRPr lang="fr-FR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936" y="10886"/>
            <a:ext cx="4657725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76056" y="4077072"/>
            <a:ext cx="234872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Graduel de St-Dié </a:t>
            </a:r>
            <a:r>
              <a:rPr lang="fr-FR" sz="1400" dirty="0" smtClean="0"/>
              <a:t>1503-13</a:t>
            </a:r>
            <a:r>
              <a:rPr lang="fr-FR" dirty="0" smtClean="0"/>
              <a:t> </a:t>
            </a:r>
          </a:p>
          <a:p>
            <a:r>
              <a:rPr lang="fr-FR" sz="1600" dirty="0" smtClean="0"/>
              <a:t>page des mines</a:t>
            </a:r>
            <a:endParaRPr lang="fr-FR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105" y="10886"/>
            <a:ext cx="4320895" cy="375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63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rancis\Desktop\sur les pas Ag\cass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val 8"/>
          <p:cNvSpPr>
            <a:spLocks noChangeArrowheads="1"/>
          </p:cNvSpPr>
          <p:nvPr/>
        </p:nvSpPr>
        <p:spPr bwMode="auto">
          <a:xfrm>
            <a:off x="3995738" y="1773238"/>
            <a:ext cx="936625" cy="1008062"/>
          </a:xfrm>
          <a:prstGeom prst="ellipse">
            <a:avLst/>
          </a:prstGeom>
          <a:noFill/>
          <a:ln w="222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 dirty="0">
              <a:latin typeface="Times New Roman" pitchFamily="18" charset="0"/>
            </a:endParaRPr>
          </a:p>
        </p:txBody>
      </p:sp>
      <p:sp>
        <p:nvSpPr>
          <p:cNvPr id="10244" name="Oval 8"/>
          <p:cNvSpPr>
            <a:spLocks noChangeArrowheads="1"/>
          </p:cNvSpPr>
          <p:nvPr/>
        </p:nvSpPr>
        <p:spPr bwMode="auto">
          <a:xfrm>
            <a:off x="4356100" y="3933825"/>
            <a:ext cx="936625" cy="10080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 dirty="0">
              <a:latin typeface="Times New Roman" pitchFamily="18" charset="0"/>
            </a:endParaRPr>
          </a:p>
        </p:txBody>
      </p:sp>
      <p:sp>
        <p:nvSpPr>
          <p:cNvPr id="10245" name="Oval 8"/>
          <p:cNvSpPr>
            <a:spLocks noChangeArrowheads="1"/>
          </p:cNvSpPr>
          <p:nvPr/>
        </p:nvSpPr>
        <p:spPr bwMode="auto">
          <a:xfrm>
            <a:off x="4932363" y="1989138"/>
            <a:ext cx="935037" cy="1008062"/>
          </a:xfrm>
          <a:prstGeom prst="ellipse">
            <a:avLst/>
          </a:prstGeom>
          <a:noFill/>
          <a:ln w="222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 dirty="0">
              <a:latin typeface="Times New Roman" pitchFamily="18" charset="0"/>
            </a:endParaRPr>
          </a:p>
        </p:txBody>
      </p:sp>
      <p:sp>
        <p:nvSpPr>
          <p:cNvPr id="10246" name="Oval 8"/>
          <p:cNvSpPr>
            <a:spLocks noChangeArrowheads="1"/>
          </p:cNvSpPr>
          <p:nvPr/>
        </p:nvSpPr>
        <p:spPr bwMode="auto">
          <a:xfrm>
            <a:off x="755576" y="3356992"/>
            <a:ext cx="1223962" cy="11525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 dirty="0">
              <a:latin typeface="Times New Roman" pitchFamily="18" charset="0"/>
            </a:endParaRPr>
          </a:p>
        </p:txBody>
      </p:sp>
      <p:sp>
        <p:nvSpPr>
          <p:cNvPr id="10247" name="Oval 8"/>
          <p:cNvSpPr>
            <a:spLocks noChangeArrowheads="1"/>
          </p:cNvSpPr>
          <p:nvPr/>
        </p:nvSpPr>
        <p:spPr bwMode="auto">
          <a:xfrm rot="20541186">
            <a:off x="5052073" y="4094508"/>
            <a:ext cx="3093823" cy="1905734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 dirty="0">
              <a:latin typeface="Times New Roman" pitchFamily="18" charset="0"/>
            </a:endParaRPr>
          </a:p>
        </p:txBody>
      </p:sp>
      <p:pic>
        <p:nvPicPr>
          <p:cNvPr id="9" name="Picture 2" descr="C:\Users\Francis\Desktop\présentations en cours\sur les pas Ag\la Bouloi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579" y="931821"/>
            <a:ext cx="3273422" cy="217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411760" y="609329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Paramètres : relief – distance - climat</a:t>
            </a:r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251520" y="6021288"/>
            <a:ext cx="57606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9512" y="609329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1 000 m</a:t>
            </a:r>
            <a:endParaRPr lang="fr-FR" sz="1100" dirty="0"/>
          </a:p>
        </p:txBody>
      </p:sp>
      <p:sp>
        <p:nvSpPr>
          <p:cNvPr id="3" name="ZoneTexte 2"/>
          <p:cNvSpPr txBox="1"/>
          <p:nvPr/>
        </p:nvSpPr>
        <p:spPr>
          <a:xfrm>
            <a:off x="7236296" y="6021288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Vallée 20 km</a:t>
            </a:r>
          </a:p>
          <a:p>
            <a:r>
              <a:rPr lang="fr-FR" dirty="0" smtClean="0"/>
              <a:t>Territoire 100 km2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51520" y="0"/>
            <a:ext cx="8568952" cy="5486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585132" y="35332"/>
            <a:ext cx="764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District de la Haute-Moselle     Période : 1550 – 1835  argent – cuivre - fer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60647"/>
            <a:ext cx="9144000" cy="649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9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francis\Mes documents\SAFEMM\images\mod lettr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963" y="105603"/>
            <a:ext cx="4860032" cy="647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28600" y="3810000"/>
            <a:ext cx="3665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Histoire minière de la vallée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839913" y="2108200"/>
            <a:ext cx="2305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Étude des textes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495425"/>
            <a:ext cx="34782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Recherche archéologique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696913" y="1857375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219200" y="2133600"/>
            <a:ext cx="381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grpSp>
        <p:nvGrpSpPr>
          <p:cNvPr id="50184" name="Group 8"/>
          <p:cNvGrpSpPr>
            <a:grpSpLocks noChangeAspect="1"/>
          </p:cNvGrpSpPr>
          <p:nvPr/>
        </p:nvGrpSpPr>
        <p:grpSpPr bwMode="auto">
          <a:xfrm>
            <a:off x="0" y="0"/>
            <a:ext cx="1185863" cy="1371600"/>
            <a:chOff x="9125" y="8969"/>
            <a:chExt cx="1921" cy="2221"/>
          </a:xfrm>
        </p:grpSpPr>
        <p:sp>
          <p:nvSpPr>
            <p:cNvPr id="50187" name="AutoShape 9"/>
            <p:cNvSpPr>
              <a:spLocks noChangeAspect="1" noChangeArrowheads="1" noTextEdit="1"/>
            </p:cNvSpPr>
            <p:nvPr/>
          </p:nvSpPr>
          <p:spPr bwMode="auto">
            <a:xfrm>
              <a:off x="9125" y="8969"/>
              <a:ext cx="1921" cy="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88" name="Freeform 10"/>
            <p:cNvSpPr>
              <a:spLocks/>
            </p:cNvSpPr>
            <p:nvPr/>
          </p:nvSpPr>
          <p:spPr bwMode="auto">
            <a:xfrm>
              <a:off x="10893" y="8988"/>
              <a:ext cx="100" cy="219"/>
            </a:xfrm>
            <a:custGeom>
              <a:avLst/>
              <a:gdLst>
                <a:gd name="T0" fmla="*/ 0 w 100"/>
                <a:gd name="T1" fmla="*/ 0 h 219"/>
                <a:gd name="T2" fmla="*/ 100 w 100"/>
                <a:gd name="T3" fmla="*/ 86 h 219"/>
                <a:gd name="T4" fmla="*/ 81 w 100"/>
                <a:gd name="T5" fmla="*/ 219 h 219"/>
                <a:gd name="T6" fmla="*/ 14 w 100"/>
                <a:gd name="T7" fmla="*/ 205 h 219"/>
                <a:gd name="T8" fmla="*/ 0 w 100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219">
                  <a:moveTo>
                    <a:pt x="0" y="0"/>
                  </a:moveTo>
                  <a:lnTo>
                    <a:pt x="100" y="86"/>
                  </a:lnTo>
                  <a:lnTo>
                    <a:pt x="81" y="219"/>
                  </a:lnTo>
                  <a:lnTo>
                    <a:pt x="14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89" name="Freeform 11"/>
            <p:cNvSpPr>
              <a:spLocks/>
            </p:cNvSpPr>
            <p:nvPr/>
          </p:nvSpPr>
          <p:spPr bwMode="auto">
            <a:xfrm>
              <a:off x="10893" y="8988"/>
              <a:ext cx="100" cy="219"/>
            </a:xfrm>
            <a:custGeom>
              <a:avLst/>
              <a:gdLst>
                <a:gd name="T0" fmla="*/ 0 w 100"/>
                <a:gd name="T1" fmla="*/ 0 h 219"/>
                <a:gd name="T2" fmla="*/ 100 w 100"/>
                <a:gd name="T3" fmla="*/ 86 h 219"/>
                <a:gd name="T4" fmla="*/ 81 w 100"/>
                <a:gd name="T5" fmla="*/ 219 h 219"/>
                <a:gd name="T6" fmla="*/ 14 w 100"/>
                <a:gd name="T7" fmla="*/ 205 h 219"/>
                <a:gd name="T8" fmla="*/ 0 w 100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219">
                  <a:moveTo>
                    <a:pt x="0" y="0"/>
                  </a:moveTo>
                  <a:lnTo>
                    <a:pt x="100" y="86"/>
                  </a:lnTo>
                  <a:lnTo>
                    <a:pt x="81" y="219"/>
                  </a:lnTo>
                  <a:lnTo>
                    <a:pt x="14" y="20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65">
              <a:solidFill>
                <a:srgbClr val="CC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0" name="Freeform 12"/>
            <p:cNvSpPr>
              <a:spLocks/>
            </p:cNvSpPr>
            <p:nvPr/>
          </p:nvSpPr>
          <p:spPr bwMode="auto">
            <a:xfrm>
              <a:off x="9245" y="9055"/>
              <a:ext cx="1748" cy="2049"/>
            </a:xfrm>
            <a:custGeom>
              <a:avLst/>
              <a:gdLst>
                <a:gd name="T0" fmla="*/ 0 w 1748"/>
                <a:gd name="T1" fmla="*/ 0 h 2049"/>
                <a:gd name="T2" fmla="*/ 0 w 1748"/>
                <a:gd name="T3" fmla="*/ 19 h 2049"/>
                <a:gd name="T4" fmla="*/ 0 w 1748"/>
                <a:gd name="T5" fmla="*/ 66 h 2049"/>
                <a:gd name="T6" fmla="*/ 0 w 1748"/>
                <a:gd name="T7" fmla="*/ 185 h 2049"/>
                <a:gd name="T8" fmla="*/ 0 w 1748"/>
                <a:gd name="T9" fmla="*/ 547 h 2049"/>
                <a:gd name="T10" fmla="*/ 0 w 1748"/>
                <a:gd name="T11" fmla="*/ 975 h 2049"/>
                <a:gd name="T12" fmla="*/ 0 w 1748"/>
                <a:gd name="T13" fmla="*/ 1436 h 2049"/>
                <a:gd name="T14" fmla="*/ 0 w 1748"/>
                <a:gd name="T15" fmla="*/ 1436 h 2049"/>
                <a:gd name="T16" fmla="*/ 0 w 1748"/>
                <a:gd name="T17" fmla="*/ 1502 h 2049"/>
                <a:gd name="T18" fmla="*/ 14 w 1748"/>
                <a:gd name="T19" fmla="*/ 1536 h 2049"/>
                <a:gd name="T20" fmla="*/ 14 w 1748"/>
                <a:gd name="T21" fmla="*/ 1569 h 2049"/>
                <a:gd name="T22" fmla="*/ 48 w 1748"/>
                <a:gd name="T23" fmla="*/ 1655 h 2049"/>
                <a:gd name="T24" fmla="*/ 86 w 1748"/>
                <a:gd name="T25" fmla="*/ 1726 h 2049"/>
                <a:gd name="T26" fmla="*/ 100 w 1748"/>
                <a:gd name="T27" fmla="*/ 1740 h 2049"/>
                <a:gd name="T28" fmla="*/ 134 w 1748"/>
                <a:gd name="T29" fmla="*/ 1793 h 2049"/>
                <a:gd name="T30" fmla="*/ 254 w 1748"/>
                <a:gd name="T31" fmla="*/ 1897 h 2049"/>
                <a:gd name="T32" fmla="*/ 321 w 1748"/>
                <a:gd name="T33" fmla="*/ 1930 h 2049"/>
                <a:gd name="T34" fmla="*/ 407 w 1748"/>
                <a:gd name="T35" fmla="*/ 1983 h 2049"/>
                <a:gd name="T36" fmla="*/ 527 w 1748"/>
                <a:gd name="T37" fmla="*/ 2016 h 2049"/>
                <a:gd name="T38" fmla="*/ 661 w 1748"/>
                <a:gd name="T39" fmla="*/ 2030 h 2049"/>
                <a:gd name="T40" fmla="*/ 795 w 1748"/>
                <a:gd name="T41" fmla="*/ 2049 h 2049"/>
                <a:gd name="T42" fmla="*/ 867 w 1748"/>
                <a:gd name="T43" fmla="*/ 2049 h 2049"/>
                <a:gd name="T44" fmla="*/ 948 w 1748"/>
                <a:gd name="T45" fmla="*/ 2049 h 2049"/>
                <a:gd name="T46" fmla="*/ 1068 w 1748"/>
                <a:gd name="T47" fmla="*/ 2049 h 2049"/>
                <a:gd name="T48" fmla="*/ 1188 w 1748"/>
                <a:gd name="T49" fmla="*/ 2030 h 2049"/>
                <a:gd name="T50" fmla="*/ 1308 w 1748"/>
                <a:gd name="T51" fmla="*/ 1983 h 2049"/>
                <a:gd name="T52" fmla="*/ 1423 w 1748"/>
                <a:gd name="T53" fmla="*/ 1930 h 2049"/>
                <a:gd name="T54" fmla="*/ 1528 w 1748"/>
                <a:gd name="T55" fmla="*/ 1864 h 2049"/>
                <a:gd name="T56" fmla="*/ 1629 w 1748"/>
                <a:gd name="T57" fmla="*/ 1778 h 2049"/>
                <a:gd name="T58" fmla="*/ 1681 w 1748"/>
                <a:gd name="T59" fmla="*/ 1693 h 2049"/>
                <a:gd name="T60" fmla="*/ 1715 w 1748"/>
                <a:gd name="T61" fmla="*/ 1607 h 2049"/>
                <a:gd name="T62" fmla="*/ 1748 w 1748"/>
                <a:gd name="T63" fmla="*/ 1483 h 2049"/>
                <a:gd name="T64" fmla="*/ 1748 w 1748"/>
                <a:gd name="T65" fmla="*/ 1483 h 2049"/>
                <a:gd name="T66" fmla="*/ 1748 w 1748"/>
                <a:gd name="T67" fmla="*/ 1093 h 2049"/>
                <a:gd name="T68" fmla="*/ 1748 w 1748"/>
                <a:gd name="T69" fmla="*/ 732 h 2049"/>
                <a:gd name="T70" fmla="*/ 1748 w 1748"/>
                <a:gd name="T71" fmla="*/ 394 h 2049"/>
                <a:gd name="T72" fmla="*/ 1748 w 1748"/>
                <a:gd name="T73" fmla="*/ 19 h 2049"/>
                <a:gd name="T74" fmla="*/ 1748 w 1748"/>
                <a:gd name="T75" fmla="*/ 19 h 2049"/>
                <a:gd name="T76" fmla="*/ 1629 w 1748"/>
                <a:gd name="T77" fmla="*/ 33 h 2049"/>
                <a:gd name="T78" fmla="*/ 1528 w 1748"/>
                <a:gd name="T79" fmla="*/ 52 h 2049"/>
                <a:gd name="T80" fmla="*/ 1442 w 1748"/>
                <a:gd name="T81" fmla="*/ 52 h 2049"/>
                <a:gd name="T82" fmla="*/ 1375 w 1748"/>
                <a:gd name="T83" fmla="*/ 52 h 2049"/>
                <a:gd name="T84" fmla="*/ 1241 w 1748"/>
                <a:gd name="T85" fmla="*/ 66 h 2049"/>
                <a:gd name="T86" fmla="*/ 1154 w 1748"/>
                <a:gd name="T87" fmla="*/ 66 h 2049"/>
                <a:gd name="T88" fmla="*/ 1087 w 1748"/>
                <a:gd name="T89" fmla="*/ 85 h 2049"/>
                <a:gd name="T90" fmla="*/ 915 w 1748"/>
                <a:gd name="T91" fmla="*/ 85 h 2049"/>
                <a:gd name="T92" fmla="*/ 781 w 1748"/>
                <a:gd name="T93" fmla="*/ 85 h 2049"/>
                <a:gd name="T94" fmla="*/ 642 w 1748"/>
                <a:gd name="T95" fmla="*/ 66 h 2049"/>
                <a:gd name="T96" fmla="*/ 560 w 1748"/>
                <a:gd name="T97" fmla="*/ 66 h 2049"/>
                <a:gd name="T98" fmla="*/ 493 w 1748"/>
                <a:gd name="T99" fmla="*/ 52 h 2049"/>
                <a:gd name="T100" fmla="*/ 373 w 1748"/>
                <a:gd name="T101" fmla="*/ 52 h 2049"/>
                <a:gd name="T102" fmla="*/ 254 w 1748"/>
                <a:gd name="T103" fmla="*/ 33 h 2049"/>
                <a:gd name="T104" fmla="*/ 153 w 1748"/>
                <a:gd name="T105" fmla="*/ 33 h 2049"/>
                <a:gd name="T106" fmla="*/ 48 w 1748"/>
                <a:gd name="T107" fmla="*/ 0 h 2049"/>
                <a:gd name="T108" fmla="*/ 0 w 1748"/>
                <a:gd name="T109" fmla="*/ 0 h 20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48" h="2049">
                  <a:moveTo>
                    <a:pt x="0" y="0"/>
                  </a:moveTo>
                  <a:lnTo>
                    <a:pt x="0" y="19"/>
                  </a:lnTo>
                  <a:lnTo>
                    <a:pt x="0" y="66"/>
                  </a:lnTo>
                  <a:lnTo>
                    <a:pt x="0" y="185"/>
                  </a:lnTo>
                  <a:lnTo>
                    <a:pt x="0" y="547"/>
                  </a:lnTo>
                  <a:lnTo>
                    <a:pt x="0" y="975"/>
                  </a:lnTo>
                  <a:lnTo>
                    <a:pt x="0" y="1436"/>
                  </a:lnTo>
                  <a:lnTo>
                    <a:pt x="0" y="1502"/>
                  </a:lnTo>
                  <a:lnTo>
                    <a:pt x="14" y="1536"/>
                  </a:lnTo>
                  <a:lnTo>
                    <a:pt x="14" y="1569"/>
                  </a:lnTo>
                  <a:lnTo>
                    <a:pt x="48" y="1655"/>
                  </a:lnTo>
                  <a:lnTo>
                    <a:pt x="86" y="1726"/>
                  </a:lnTo>
                  <a:lnTo>
                    <a:pt x="100" y="1740"/>
                  </a:lnTo>
                  <a:lnTo>
                    <a:pt x="134" y="1793"/>
                  </a:lnTo>
                  <a:lnTo>
                    <a:pt x="254" y="1897"/>
                  </a:lnTo>
                  <a:lnTo>
                    <a:pt x="321" y="1930"/>
                  </a:lnTo>
                  <a:lnTo>
                    <a:pt x="407" y="1983"/>
                  </a:lnTo>
                  <a:lnTo>
                    <a:pt x="527" y="2016"/>
                  </a:lnTo>
                  <a:lnTo>
                    <a:pt x="661" y="2030"/>
                  </a:lnTo>
                  <a:lnTo>
                    <a:pt x="795" y="2049"/>
                  </a:lnTo>
                  <a:lnTo>
                    <a:pt x="867" y="2049"/>
                  </a:lnTo>
                  <a:lnTo>
                    <a:pt x="948" y="2049"/>
                  </a:lnTo>
                  <a:lnTo>
                    <a:pt x="1068" y="2049"/>
                  </a:lnTo>
                  <a:lnTo>
                    <a:pt x="1188" y="2030"/>
                  </a:lnTo>
                  <a:lnTo>
                    <a:pt x="1308" y="1983"/>
                  </a:lnTo>
                  <a:lnTo>
                    <a:pt x="1423" y="1930"/>
                  </a:lnTo>
                  <a:lnTo>
                    <a:pt x="1528" y="1864"/>
                  </a:lnTo>
                  <a:lnTo>
                    <a:pt x="1629" y="1778"/>
                  </a:lnTo>
                  <a:lnTo>
                    <a:pt x="1681" y="1693"/>
                  </a:lnTo>
                  <a:lnTo>
                    <a:pt x="1715" y="1607"/>
                  </a:lnTo>
                  <a:lnTo>
                    <a:pt x="1748" y="1483"/>
                  </a:lnTo>
                  <a:lnTo>
                    <a:pt x="1748" y="1093"/>
                  </a:lnTo>
                  <a:lnTo>
                    <a:pt x="1748" y="732"/>
                  </a:lnTo>
                  <a:lnTo>
                    <a:pt x="1748" y="394"/>
                  </a:lnTo>
                  <a:lnTo>
                    <a:pt x="1748" y="19"/>
                  </a:lnTo>
                  <a:lnTo>
                    <a:pt x="1629" y="33"/>
                  </a:lnTo>
                  <a:lnTo>
                    <a:pt x="1528" y="52"/>
                  </a:lnTo>
                  <a:lnTo>
                    <a:pt x="1442" y="52"/>
                  </a:lnTo>
                  <a:lnTo>
                    <a:pt x="1375" y="52"/>
                  </a:lnTo>
                  <a:lnTo>
                    <a:pt x="1241" y="66"/>
                  </a:lnTo>
                  <a:lnTo>
                    <a:pt x="1154" y="66"/>
                  </a:lnTo>
                  <a:lnTo>
                    <a:pt x="1087" y="85"/>
                  </a:lnTo>
                  <a:lnTo>
                    <a:pt x="915" y="85"/>
                  </a:lnTo>
                  <a:lnTo>
                    <a:pt x="781" y="85"/>
                  </a:lnTo>
                  <a:lnTo>
                    <a:pt x="642" y="66"/>
                  </a:lnTo>
                  <a:lnTo>
                    <a:pt x="560" y="66"/>
                  </a:lnTo>
                  <a:lnTo>
                    <a:pt x="493" y="52"/>
                  </a:lnTo>
                  <a:lnTo>
                    <a:pt x="373" y="52"/>
                  </a:lnTo>
                  <a:lnTo>
                    <a:pt x="254" y="33"/>
                  </a:lnTo>
                  <a:lnTo>
                    <a:pt x="153" y="33"/>
                  </a:ln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1" name="Line 13"/>
            <p:cNvSpPr>
              <a:spLocks noChangeShapeType="1"/>
            </p:cNvSpPr>
            <p:nvPr/>
          </p:nvSpPr>
          <p:spPr bwMode="auto">
            <a:xfrm flipH="1" flipV="1">
              <a:off x="9245" y="9055"/>
              <a:ext cx="14" cy="52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2" name="Freeform 14"/>
            <p:cNvSpPr>
              <a:spLocks/>
            </p:cNvSpPr>
            <p:nvPr/>
          </p:nvSpPr>
          <p:spPr bwMode="auto">
            <a:xfrm>
              <a:off x="9144" y="8988"/>
              <a:ext cx="1749" cy="2050"/>
            </a:xfrm>
            <a:custGeom>
              <a:avLst/>
              <a:gdLst>
                <a:gd name="T0" fmla="*/ 0 w 1749"/>
                <a:gd name="T1" fmla="*/ 0 h 2050"/>
                <a:gd name="T2" fmla="*/ 0 w 1749"/>
                <a:gd name="T3" fmla="*/ 14 h 2050"/>
                <a:gd name="T4" fmla="*/ 0 w 1749"/>
                <a:gd name="T5" fmla="*/ 67 h 2050"/>
                <a:gd name="T6" fmla="*/ 0 w 1749"/>
                <a:gd name="T7" fmla="*/ 186 h 2050"/>
                <a:gd name="T8" fmla="*/ 0 w 1749"/>
                <a:gd name="T9" fmla="*/ 547 h 2050"/>
                <a:gd name="T10" fmla="*/ 0 w 1749"/>
                <a:gd name="T11" fmla="*/ 970 h 2050"/>
                <a:gd name="T12" fmla="*/ 0 w 1749"/>
                <a:gd name="T13" fmla="*/ 1417 h 2050"/>
                <a:gd name="T14" fmla="*/ 0 w 1749"/>
                <a:gd name="T15" fmla="*/ 1417 h 2050"/>
                <a:gd name="T16" fmla="*/ 15 w 1749"/>
                <a:gd name="T17" fmla="*/ 1536 h 2050"/>
                <a:gd name="T18" fmla="*/ 15 w 1749"/>
                <a:gd name="T19" fmla="*/ 1588 h 2050"/>
                <a:gd name="T20" fmla="*/ 48 w 1749"/>
                <a:gd name="T21" fmla="*/ 1636 h 2050"/>
                <a:gd name="T22" fmla="*/ 82 w 1749"/>
                <a:gd name="T23" fmla="*/ 1707 h 2050"/>
                <a:gd name="T24" fmla="*/ 134 w 1749"/>
                <a:gd name="T25" fmla="*/ 1774 h 2050"/>
                <a:gd name="T26" fmla="*/ 254 w 1749"/>
                <a:gd name="T27" fmla="*/ 1879 h 2050"/>
                <a:gd name="T28" fmla="*/ 321 w 1749"/>
                <a:gd name="T29" fmla="*/ 1912 h 2050"/>
                <a:gd name="T30" fmla="*/ 407 w 1749"/>
                <a:gd name="T31" fmla="*/ 1964 h 2050"/>
                <a:gd name="T32" fmla="*/ 522 w 1749"/>
                <a:gd name="T33" fmla="*/ 1997 h 2050"/>
                <a:gd name="T34" fmla="*/ 661 w 1749"/>
                <a:gd name="T35" fmla="*/ 2031 h 2050"/>
                <a:gd name="T36" fmla="*/ 795 w 1749"/>
                <a:gd name="T37" fmla="*/ 2050 h 2050"/>
                <a:gd name="T38" fmla="*/ 862 w 1749"/>
                <a:gd name="T39" fmla="*/ 2031 h 2050"/>
                <a:gd name="T40" fmla="*/ 949 w 1749"/>
                <a:gd name="T41" fmla="*/ 2031 h 2050"/>
                <a:gd name="T42" fmla="*/ 1068 w 1749"/>
                <a:gd name="T43" fmla="*/ 2031 h 2050"/>
                <a:gd name="T44" fmla="*/ 1188 w 1749"/>
                <a:gd name="T45" fmla="*/ 2012 h 2050"/>
                <a:gd name="T46" fmla="*/ 1303 w 1749"/>
                <a:gd name="T47" fmla="*/ 1964 h 2050"/>
                <a:gd name="T48" fmla="*/ 1423 w 1749"/>
                <a:gd name="T49" fmla="*/ 1912 h 2050"/>
                <a:gd name="T50" fmla="*/ 1524 w 1749"/>
                <a:gd name="T51" fmla="*/ 1845 h 2050"/>
                <a:gd name="T52" fmla="*/ 1629 w 1749"/>
                <a:gd name="T53" fmla="*/ 1760 h 2050"/>
                <a:gd name="T54" fmla="*/ 1677 w 1749"/>
                <a:gd name="T55" fmla="*/ 1674 h 2050"/>
                <a:gd name="T56" fmla="*/ 1710 w 1749"/>
                <a:gd name="T57" fmla="*/ 1588 h 2050"/>
                <a:gd name="T58" fmla="*/ 1749 w 1749"/>
                <a:gd name="T59" fmla="*/ 1470 h 2050"/>
                <a:gd name="T60" fmla="*/ 1749 w 1749"/>
                <a:gd name="T61" fmla="*/ 1470 h 2050"/>
                <a:gd name="T62" fmla="*/ 1749 w 1749"/>
                <a:gd name="T63" fmla="*/ 1075 h 2050"/>
                <a:gd name="T64" fmla="*/ 1749 w 1749"/>
                <a:gd name="T65" fmla="*/ 732 h 2050"/>
                <a:gd name="T66" fmla="*/ 1749 w 1749"/>
                <a:gd name="T67" fmla="*/ 390 h 2050"/>
                <a:gd name="T68" fmla="*/ 1749 w 1749"/>
                <a:gd name="T69" fmla="*/ 0 h 2050"/>
                <a:gd name="T70" fmla="*/ 1749 w 1749"/>
                <a:gd name="T71" fmla="*/ 0 h 2050"/>
                <a:gd name="T72" fmla="*/ 1629 w 1749"/>
                <a:gd name="T73" fmla="*/ 14 h 2050"/>
                <a:gd name="T74" fmla="*/ 1524 w 1749"/>
                <a:gd name="T75" fmla="*/ 33 h 2050"/>
                <a:gd name="T76" fmla="*/ 1442 w 1749"/>
                <a:gd name="T77" fmla="*/ 33 h 2050"/>
                <a:gd name="T78" fmla="*/ 1375 w 1749"/>
                <a:gd name="T79" fmla="*/ 48 h 2050"/>
                <a:gd name="T80" fmla="*/ 1236 w 1749"/>
                <a:gd name="T81" fmla="*/ 48 h 2050"/>
                <a:gd name="T82" fmla="*/ 1155 w 1749"/>
                <a:gd name="T83" fmla="*/ 48 h 2050"/>
                <a:gd name="T84" fmla="*/ 1083 w 1749"/>
                <a:gd name="T85" fmla="*/ 67 h 2050"/>
                <a:gd name="T86" fmla="*/ 915 w 1749"/>
                <a:gd name="T87" fmla="*/ 67 h 2050"/>
                <a:gd name="T88" fmla="*/ 781 w 1749"/>
                <a:gd name="T89" fmla="*/ 67 h 2050"/>
                <a:gd name="T90" fmla="*/ 642 w 1749"/>
                <a:gd name="T91" fmla="*/ 48 h 2050"/>
                <a:gd name="T92" fmla="*/ 508 w 1749"/>
                <a:gd name="T93" fmla="*/ 48 h 2050"/>
                <a:gd name="T94" fmla="*/ 374 w 1749"/>
                <a:gd name="T95" fmla="*/ 33 h 2050"/>
                <a:gd name="T96" fmla="*/ 254 w 1749"/>
                <a:gd name="T97" fmla="*/ 14 h 2050"/>
                <a:gd name="T98" fmla="*/ 149 w 1749"/>
                <a:gd name="T99" fmla="*/ 14 h 2050"/>
                <a:gd name="T100" fmla="*/ 48 w 1749"/>
                <a:gd name="T101" fmla="*/ 0 h 2050"/>
                <a:gd name="T102" fmla="*/ 0 w 1749"/>
                <a:gd name="T103" fmla="*/ 0 h 20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49" h="2050">
                  <a:moveTo>
                    <a:pt x="0" y="0"/>
                  </a:moveTo>
                  <a:lnTo>
                    <a:pt x="0" y="14"/>
                  </a:lnTo>
                  <a:lnTo>
                    <a:pt x="0" y="67"/>
                  </a:lnTo>
                  <a:lnTo>
                    <a:pt x="0" y="186"/>
                  </a:lnTo>
                  <a:lnTo>
                    <a:pt x="0" y="547"/>
                  </a:lnTo>
                  <a:lnTo>
                    <a:pt x="0" y="970"/>
                  </a:lnTo>
                  <a:lnTo>
                    <a:pt x="0" y="1417"/>
                  </a:lnTo>
                  <a:lnTo>
                    <a:pt x="15" y="1536"/>
                  </a:lnTo>
                  <a:lnTo>
                    <a:pt x="15" y="1588"/>
                  </a:lnTo>
                  <a:lnTo>
                    <a:pt x="48" y="1636"/>
                  </a:lnTo>
                  <a:lnTo>
                    <a:pt x="82" y="1707"/>
                  </a:lnTo>
                  <a:lnTo>
                    <a:pt x="134" y="1774"/>
                  </a:lnTo>
                  <a:lnTo>
                    <a:pt x="254" y="1879"/>
                  </a:lnTo>
                  <a:lnTo>
                    <a:pt x="321" y="1912"/>
                  </a:lnTo>
                  <a:lnTo>
                    <a:pt x="407" y="1964"/>
                  </a:lnTo>
                  <a:lnTo>
                    <a:pt x="522" y="1997"/>
                  </a:lnTo>
                  <a:lnTo>
                    <a:pt x="661" y="2031"/>
                  </a:lnTo>
                  <a:lnTo>
                    <a:pt x="795" y="2050"/>
                  </a:lnTo>
                  <a:lnTo>
                    <a:pt x="862" y="2031"/>
                  </a:lnTo>
                  <a:lnTo>
                    <a:pt x="949" y="2031"/>
                  </a:lnTo>
                  <a:lnTo>
                    <a:pt x="1068" y="2031"/>
                  </a:lnTo>
                  <a:lnTo>
                    <a:pt x="1188" y="2012"/>
                  </a:lnTo>
                  <a:lnTo>
                    <a:pt x="1303" y="1964"/>
                  </a:lnTo>
                  <a:lnTo>
                    <a:pt x="1423" y="1912"/>
                  </a:lnTo>
                  <a:lnTo>
                    <a:pt x="1524" y="1845"/>
                  </a:lnTo>
                  <a:lnTo>
                    <a:pt x="1629" y="1760"/>
                  </a:lnTo>
                  <a:lnTo>
                    <a:pt x="1677" y="1674"/>
                  </a:lnTo>
                  <a:lnTo>
                    <a:pt x="1710" y="1588"/>
                  </a:lnTo>
                  <a:lnTo>
                    <a:pt x="1749" y="1470"/>
                  </a:lnTo>
                  <a:lnTo>
                    <a:pt x="1749" y="1075"/>
                  </a:lnTo>
                  <a:lnTo>
                    <a:pt x="1749" y="732"/>
                  </a:lnTo>
                  <a:lnTo>
                    <a:pt x="1749" y="390"/>
                  </a:lnTo>
                  <a:lnTo>
                    <a:pt x="1749" y="0"/>
                  </a:lnTo>
                  <a:lnTo>
                    <a:pt x="1629" y="14"/>
                  </a:lnTo>
                  <a:lnTo>
                    <a:pt x="1524" y="33"/>
                  </a:lnTo>
                  <a:lnTo>
                    <a:pt x="1442" y="33"/>
                  </a:lnTo>
                  <a:lnTo>
                    <a:pt x="1375" y="48"/>
                  </a:lnTo>
                  <a:lnTo>
                    <a:pt x="1236" y="48"/>
                  </a:lnTo>
                  <a:lnTo>
                    <a:pt x="1155" y="48"/>
                  </a:lnTo>
                  <a:lnTo>
                    <a:pt x="1083" y="67"/>
                  </a:lnTo>
                  <a:lnTo>
                    <a:pt x="915" y="67"/>
                  </a:lnTo>
                  <a:lnTo>
                    <a:pt x="781" y="67"/>
                  </a:lnTo>
                  <a:lnTo>
                    <a:pt x="642" y="48"/>
                  </a:lnTo>
                  <a:lnTo>
                    <a:pt x="508" y="48"/>
                  </a:lnTo>
                  <a:lnTo>
                    <a:pt x="374" y="33"/>
                  </a:lnTo>
                  <a:lnTo>
                    <a:pt x="254" y="14"/>
                  </a:lnTo>
                  <a:lnTo>
                    <a:pt x="149" y="14"/>
                  </a:ln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3" name="Line 15"/>
            <p:cNvSpPr>
              <a:spLocks noChangeShapeType="1"/>
            </p:cNvSpPr>
            <p:nvPr/>
          </p:nvSpPr>
          <p:spPr bwMode="auto">
            <a:xfrm flipH="1" flipV="1">
              <a:off x="9144" y="8988"/>
              <a:ext cx="15" cy="48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4" name="Freeform 16"/>
            <p:cNvSpPr>
              <a:spLocks/>
            </p:cNvSpPr>
            <p:nvPr/>
          </p:nvSpPr>
          <p:spPr bwMode="auto">
            <a:xfrm>
              <a:off x="10093" y="10030"/>
              <a:ext cx="167" cy="152"/>
            </a:xfrm>
            <a:custGeom>
              <a:avLst/>
              <a:gdLst>
                <a:gd name="T0" fmla="*/ 0 w 167"/>
                <a:gd name="T1" fmla="*/ 52 h 152"/>
                <a:gd name="T2" fmla="*/ 33 w 167"/>
                <a:gd name="T3" fmla="*/ 99 h 152"/>
                <a:gd name="T4" fmla="*/ 67 w 167"/>
                <a:gd name="T5" fmla="*/ 152 h 152"/>
                <a:gd name="T6" fmla="*/ 67 w 167"/>
                <a:gd name="T7" fmla="*/ 152 h 152"/>
                <a:gd name="T8" fmla="*/ 119 w 167"/>
                <a:gd name="T9" fmla="*/ 66 h 152"/>
                <a:gd name="T10" fmla="*/ 167 w 167"/>
                <a:gd name="T11" fmla="*/ 0 h 152"/>
                <a:gd name="T12" fmla="*/ 167 w 167"/>
                <a:gd name="T13" fmla="*/ 0 h 152"/>
                <a:gd name="T14" fmla="*/ 67 w 167"/>
                <a:gd name="T15" fmla="*/ 33 h 152"/>
                <a:gd name="T16" fmla="*/ 19 w 167"/>
                <a:gd name="T17" fmla="*/ 52 h 152"/>
                <a:gd name="T18" fmla="*/ 0 w 167"/>
                <a:gd name="T19" fmla="*/ 52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7" h="152">
                  <a:moveTo>
                    <a:pt x="0" y="52"/>
                  </a:moveTo>
                  <a:lnTo>
                    <a:pt x="33" y="99"/>
                  </a:lnTo>
                  <a:lnTo>
                    <a:pt x="67" y="152"/>
                  </a:lnTo>
                  <a:lnTo>
                    <a:pt x="119" y="66"/>
                  </a:lnTo>
                  <a:lnTo>
                    <a:pt x="167" y="0"/>
                  </a:lnTo>
                  <a:lnTo>
                    <a:pt x="67" y="33"/>
                  </a:lnTo>
                  <a:lnTo>
                    <a:pt x="19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CC"/>
            </a:solidFill>
            <a:ln w="12065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5" name="Line 17"/>
            <p:cNvSpPr>
              <a:spLocks noChangeShapeType="1"/>
            </p:cNvSpPr>
            <p:nvPr/>
          </p:nvSpPr>
          <p:spPr bwMode="auto">
            <a:xfrm flipH="1" flipV="1">
              <a:off x="10093" y="10082"/>
              <a:ext cx="33" cy="66"/>
            </a:xfrm>
            <a:prstGeom prst="line">
              <a:avLst/>
            </a:prstGeom>
            <a:noFill/>
            <a:ln w="1206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6" name="Line 18"/>
            <p:cNvSpPr>
              <a:spLocks noChangeShapeType="1"/>
            </p:cNvSpPr>
            <p:nvPr/>
          </p:nvSpPr>
          <p:spPr bwMode="auto">
            <a:xfrm>
              <a:off x="10907" y="9002"/>
              <a:ext cx="86" cy="72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7" name="Freeform 19"/>
            <p:cNvSpPr>
              <a:spLocks/>
            </p:cNvSpPr>
            <p:nvPr/>
          </p:nvSpPr>
          <p:spPr bwMode="auto">
            <a:xfrm>
              <a:off x="10160" y="9207"/>
              <a:ext cx="560" cy="618"/>
            </a:xfrm>
            <a:custGeom>
              <a:avLst/>
              <a:gdLst>
                <a:gd name="T0" fmla="*/ 0 w 560"/>
                <a:gd name="T1" fmla="*/ 0 h 618"/>
                <a:gd name="T2" fmla="*/ 560 w 560"/>
                <a:gd name="T3" fmla="*/ 547 h 618"/>
                <a:gd name="T4" fmla="*/ 326 w 560"/>
                <a:gd name="T5" fmla="*/ 618 h 618"/>
                <a:gd name="T6" fmla="*/ 139 w 560"/>
                <a:gd name="T7" fmla="*/ 480 h 618"/>
                <a:gd name="T8" fmla="*/ 33 w 560"/>
                <a:gd name="T9" fmla="*/ 309 h 618"/>
                <a:gd name="T10" fmla="*/ 0 w 560"/>
                <a:gd name="T11" fmla="*/ 0 h 6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0" h="618">
                  <a:moveTo>
                    <a:pt x="0" y="0"/>
                  </a:moveTo>
                  <a:lnTo>
                    <a:pt x="560" y="547"/>
                  </a:lnTo>
                  <a:lnTo>
                    <a:pt x="326" y="618"/>
                  </a:lnTo>
                  <a:lnTo>
                    <a:pt x="139" y="480"/>
                  </a:lnTo>
                  <a:lnTo>
                    <a:pt x="33" y="3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8" name="Freeform 20"/>
            <p:cNvSpPr>
              <a:spLocks/>
            </p:cNvSpPr>
            <p:nvPr/>
          </p:nvSpPr>
          <p:spPr bwMode="auto">
            <a:xfrm>
              <a:off x="10160" y="9207"/>
              <a:ext cx="546" cy="618"/>
            </a:xfrm>
            <a:custGeom>
              <a:avLst/>
              <a:gdLst>
                <a:gd name="T0" fmla="*/ 0 w 546"/>
                <a:gd name="T1" fmla="*/ 0 h 618"/>
                <a:gd name="T2" fmla="*/ 546 w 546"/>
                <a:gd name="T3" fmla="*/ 547 h 618"/>
                <a:gd name="T4" fmla="*/ 326 w 546"/>
                <a:gd name="T5" fmla="*/ 618 h 618"/>
                <a:gd name="T6" fmla="*/ 139 w 546"/>
                <a:gd name="T7" fmla="*/ 480 h 618"/>
                <a:gd name="T8" fmla="*/ 33 w 546"/>
                <a:gd name="T9" fmla="*/ 309 h 618"/>
                <a:gd name="T10" fmla="*/ 0 w 546"/>
                <a:gd name="T11" fmla="*/ 0 h 6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618">
                  <a:moveTo>
                    <a:pt x="0" y="0"/>
                  </a:moveTo>
                  <a:lnTo>
                    <a:pt x="546" y="547"/>
                  </a:lnTo>
                  <a:lnTo>
                    <a:pt x="326" y="618"/>
                  </a:lnTo>
                  <a:lnTo>
                    <a:pt x="139" y="480"/>
                  </a:lnTo>
                  <a:lnTo>
                    <a:pt x="33" y="30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06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199" name="Freeform 21"/>
            <p:cNvSpPr>
              <a:spLocks/>
            </p:cNvSpPr>
            <p:nvPr/>
          </p:nvSpPr>
          <p:spPr bwMode="auto">
            <a:xfrm>
              <a:off x="10227" y="9121"/>
              <a:ext cx="546" cy="580"/>
            </a:xfrm>
            <a:custGeom>
              <a:avLst/>
              <a:gdLst>
                <a:gd name="T0" fmla="*/ 0 w 546"/>
                <a:gd name="T1" fmla="*/ 157 h 580"/>
                <a:gd name="T2" fmla="*/ 33 w 546"/>
                <a:gd name="T3" fmla="*/ 190 h 580"/>
                <a:gd name="T4" fmla="*/ 153 w 546"/>
                <a:gd name="T5" fmla="*/ 309 h 580"/>
                <a:gd name="T6" fmla="*/ 426 w 546"/>
                <a:gd name="T7" fmla="*/ 580 h 580"/>
                <a:gd name="T8" fmla="*/ 426 w 546"/>
                <a:gd name="T9" fmla="*/ 580 h 580"/>
                <a:gd name="T10" fmla="*/ 441 w 546"/>
                <a:gd name="T11" fmla="*/ 547 h 580"/>
                <a:gd name="T12" fmla="*/ 479 w 546"/>
                <a:gd name="T13" fmla="*/ 514 h 580"/>
                <a:gd name="T14" fmla="*/ 512 w 546"/>
                <a:gd name="T15" fmla="*/ 462 h 580"/>
                <a:gd name="T16" fmla="*/ 527 w 546"/>
                <a:gd name="T17" fmla="*/ 428 h 580"/>
                <a:gd name="T18" fmla="*/ 546 w 546"/>
                <a:gd name="T19" fmla="*/ 395 h 580"/>
                <a:gd name="T20" fmla="*/ 546 w 546"/>
                <a:gd name="T21" fmla="*/ 395 h 580"/>
                <a:gd name="T22" fmla="*/ 340 w 546"/>
                <a:gd name="T23" fmla="*/ 190 h 580"/>
                <a:gd name="T24" fmla="*/ 153 w 546"/>
                <a:gd name="T25" fmla="*/ 0 h 580"/>
                <a:gd name="T26" fmla="*/ 153 w 546"/>
                <a:gd name="T27" fmla="*/ 0 h 580"/>
                <a:gd name="T28" fmla="*/ 0 w 546"/>
                <a:gd name="T29" fmla="*/ 0 h 580"/>
                <a:gd name="T30" fmla="*/ 0 w 546"/>
                <a:gd name="T31" fmla="*/ 0 h 580"/>
                <a:gd name="T32" fmla="*/ 0 w 546"/>
                <a:gd name="T33" fmla="*/ 105 h 580"/>
                <a:gd name="T34" fmla="*/ 0 w 546"/>
                <a:gd name="T35" fmla="*/ 157 h 5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6" h="580">
                  <a:moveTo>
                    <a:pt x="0" y="157"/>
                  </a:moveTo>
                  <a:lnTo>
                    <a:pt x="33" y="190"/>
                  </a:lnTo>
                  <a:lnTo>
                    <a:pt x="153" y="309"/>
                  </a:lnTo>
                  <a:lnTo>
                    <a:pt x="426" y="580"/>
                  </a:lnTo>
                  <a:lnTo>
                    <a:pt x="441" y="547"/>
                  </a:lnTo>
                  <a:lnTo>
                    <a:pt x="479" y="514"/>
                  </a:lnTo>
                  <a:lnTo>
                    <a:pt x="512" y="462"/>
                  </a:lnTo>
                  <a:lnTo>
                    <a:pt x="527" y="428"/>
                  </a:lnTo>
                  <a:lnTo>
                    <a:pt x="546" y="395"/>
                  </a:lnTo>
                  <a:lnTo>
                    <a:pt x="340" y="190"/>
                  </a:lnTo>
                  <a:lnTo>
                    <a:pt x="153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0000"/>
            </a:solidFill>
            <a:ln w="1206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0" name="Line 22"/>
            <p:cNvSpPr>
              <a:spLocks noChangeShapeType="1"/>
            </p:cNvSpPr>
            <p:nvPr/>
          </p:nvSpPr>
          <p:spPr bwMode="auto">
            <a:xfrm flipH="1">
              <a:off x="10227" y="9278"/>
              <a:ext cx="19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1" name="Freeform 23"/>
            <p:cNvSpPr>
              <a:spLocks/>
            </p:cNvSpPr>
            <p:nvPr/>
          </p:nvSpPr>
          <p:spPr bwMode="auto">
            <a:xfrm>
              <a:off x="10366" y="9074"/>
              <a:ext cx="455" cy="475"/>
            </a:xfrm>
            <a:custGeom>
              <a:avLst/>
              <a:gdLst>
                <a:gd name="T0" fmla="*/ 0 w 455"/>
                <a:gd name="T1" fmla="*/ 33 h 475"/>
                <a:gd name="T2" fmla="*/ 440 w 455"/>
                <a:gd name="T3" fmla="*/ 475 h 475"/>
                <a:gd name="T4" fmla="*/ 455 w 455"/>
                <a:gd name="T5" fmla="*/ 0 h 475"/>
                <a:gd name="T6" fmla="*/ 0 w 455"/>
                <a:gd name="T7" fmla="*/ 33 h 4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5" h="475">
                  <a:moveTo>
                    <a:pt x="0" y="33"/>
                  </a:moveTo>
                  <a:lnTo>
                    <a:pt x="440" y="475"/>
                  </a:lnTo>
                  <a:lnTo>
                    <a:pt x="455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2" name="Freeform 24"/>
            <p:cNvSpPr>
              <a:spLocks/>
            </p:cNvSpPr>
            <p:nvPr/>
          </p:nvSpPr>
          <p:spPr bwMode="auto">
            <a:xfrm>
              <a:off x="10366" y="9074"/>
              <a:ext cx="455" cy="475"/>
            </a:xfrm>
            <a:custGeom>
              <a:avLst/>
              <a:gdLst>
                <a:gd name="T0" fmla="*/ 0 w 455"/>
                <a:gd name="T1" fmla="*/ 33 h 475"/>
                <a:gd name="T2" fmla="*/ 455 w 455"/>
                <a:gd name="T3" fmla="*/ 475 h 475"/>
                <a:gd name="T4" fmla="*/ 455 w 455"/>
                <a:gd name="T5" fmla="*/ 0 h 475"/>
                <a:gd name="T6" fmla="*/ 0 w 455"/>
                <a:gd name="T7" fmla="*/ 33 h 4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5" h="475">
                  <a:moveTo>
                    <a:pt x="0" y="33"/>
                  </a:moveTo>
                  <a:lnTo>
                    <a:pt x="455" y="475"/>
                  </a:lnTo>
                  <a:lnTo>
                    <a:pt x="455" y="0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1206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3" name="Freeform 25"/>
            <p:cNvSpPr>
              <a:spLocks/>
            </p:cNvSpPr>
            <p:nvPr/>
          </p:nvSpPr>
          <p:spPr bwMode="auto">
            <a:xfrm>
              <a:off x="10227" y="9140"/>
              <a:ext cx="426" cy="647"/>
            </a:xfrm>
            <a:custGeom>
              <a:avLst/>
              <a:gdLst>
                <a:gd name="T0" fmla="*/ 0 w 426"/>
                <a:gd name="T1" fmla="*/ 0 h 647"/>
                <a:gd name="T2" fmla="*/ 0 w 426"/>
                <a:gd name="T3" fmla="*/ 152 h 647"/>
                <a:gd name="T4" fmla="*/ 0 w 426"/>
                <a:gd name="T5" fmla="*/ 224 h 647"/>
                <a:gd name="T6" fmla="*/ 0 w 426"/>
                <a:gd name="T7" fmla="*/ 309 h 647"/>
                <a:gd name="T8" fmla="*/ 0 w 426"/>
                <a:gd name="T9" fmla="*/ 309 h 647"/>
                <a:gd name="T10" fmla="*/ 19 w 426"/>
                <a:gd name="T11" fmla="*/ 357 h 647"/>
                <a:gd name="T12" fmla="*/ 33 w 426"/>
                <a:gd name="T13" fmla="*/ 395 h 647"/>
                <a:gd name="T14" fmla="*/ 53 w 426"/>
                <a:gd name="T15" fmla="*/ 443 h 647"/>
                <a:gd name="T16" fmla="*/ 86 w 426"/>
                <a:gd name="T17" fmla="*/ 495 h 647"/>
                <a:gd name="T18" fmla="*/ 105 w 426"/>
                <a:gd name="T19" fmla="*/ 528 h 647"/>
                <a:gd name="T20" fmla="*/ 139 w 426"/>
                <a:gd name="T21" fmla="*/ 561 h 647"/>
                <a:gd name="T22" fmla="*/ 187 w 426"/>
                <a:gd name="T23" fmla="*/ 599 h 647"/>
                <a:gd name="T24" fmla="*/ 239 w 426"/>
                <a:gd name="T25" fmla="*/ 633 h 647"/>
                <a:gd name="T26" fmla="*/ 273 w 426"/>
                <a:gd name="T27" fmla="*/ 633 h 647"/>
                <a:gd name="T28" fmla="*/ 292 w 426"/>
                <a:gd name="T29" fmla="*/ 647 h 647"/>
                <a:gd name="T30" fmla="*/ 292 w 426"/>
                <a:gd name="T31" fmla="*/ 647 h 647"/>
                <a:gd name="T32" fmla="*/ 306 w 426"/>
                <a:gd name="T33" fmla="*/ 633 h 647"/>
                <a:gd name="T34" fmla="*/ 340 w 426"/>
                <a:gd name="T35" fmla="*/ 614 h 647"/>
                <a:gd name="T36" fmla="*/ 373 w 426"/>
                <a:gd name="T37" fmla="*/ 599 h 647"/>
                <a:gd name="T38" fmla="*/ 407 w 426"/>
                <a:gd name="T39" fmla="*/ 561 h 647"/>
                <a:gd name="T40" fmla="*/ 426 w 426"/>
                <a:gd name="T41" fmla="*/ 561 h 647"/>
                <a:gd name="T42" fmla="*/ 426 w 426"/>
                <a:gd name="T43" fmla="*/ 561 h 647"/>
                <a:gd name="T44" fmla="*/ 206 w 426"/>
                <a:gd name="T45" fmla="*/ 343 h 647"/>
                <a:gd name="T46" fmla="*/ 0 w 426"/>
                <a:gd name="T47" fmla="*/ 138 h 6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6" h="647">
                  <a:moveTo>
                    <a:pt x="0" y="0"/>
                  </a:moveTo>
                  <a:lnTo>
                    <a:pt x="0" y="152"/>
                  </a:lnTo>
                  <a:lnTo>
                    <a:pt x="0" y="224"/>
                  </a:lnTo>
                  <a:lnTo>
                    <a:pt x="0" y="309"/>
                  </a:lnTo>
                  <a:lnTo>
                    <a:pt x="19" y="357"/>
                  </a:lnTo>
                  <a:lnTo>
                    <a:pt x="33" y="395"/>
                  </a:lnTo>
                  <a:lnTo>
                    <a:pt x="53" y="443"/>
                  </a:lnTo>
                  <a:lnTo>
                    <a:pt x="86" y="495"/>
                  </a:lnTo>
                  <a:lnTo>
                    <a:pt x="105" y="528"/>
                  </a:lnTo>
                  <a:lnTo>
                    <a:pt x="139" y="561"/>
                  </a:lnTo>
                  <a:lnTo>
                    <a:pt x="187" y="599"/>
                  </a:lnTo>
                  <a:lnTo>
                    <a:pt x="239" y="633"/>
                  </a:lnTo>
                  <a:lnTo>
                    <a:pt x="273" y="633"/>
                  </a:lnTo>
                  <a:lnTo>
                    <a:pt x="292" y="647"/>
                  </a:lnTo>
                  <a:lnTo>
                    <a:pt x="306" y="633"/>
                  </a:lnTo>
                  <a:lnTo>
                    <a:pt x="340" y="614"/>
                  </a:lnTo>
                  <a:lnTo>
                    <a:pt x="373" y="599"/>
                  </a:lnTo>
                  <a:lnTo>
                    <a:pt x="407" y="561"/>
                  </a:lnTo>
                  <a:lnTo>
                    <a:pt x="426" y="561"/>
                  </a:lnTo>
                  <a:lnTo>
                    <a:pt x="206" y="343"/>
                  </a:lnTo>
                  <a:lnTo>
                    <a:pt x="0" y="138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4" name="Line 26"/>
            <p:cNvSpPr>
              <a:spLocks noChangeShapeType="1"/>
            </p:cNvSpPr>
            <p:nvPr/>
          </p:nvSpPr>
          <p:spPr bwMode="auto">
            <a:xfrm flipV="1">
              <a:off x="10227" y="9278"/>
              <a:ext cx="1" cy="14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5" name="Line 27"/>
            <p:cNvSpPr>
              <a:spLocks noChangeShapeType="1"/>
            </p:cNvSpPr>
            <p:nvPr/>
          </p:nvSpPr>
          <p:spPr bwMode="auto">
            <a:xfrm>
              <a:off x="10227" y="9326"/>
              <a:ext cx="53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6" name="Line 28"/>
            <p:cNvSpPr>
              <a:spLocks noChangeShapeType="1"/>
            </p:cNvSpPr>
            <p:nvPr/>
          </p:nvSpPr>
          <p:spPr bwMode="auto">
            <a:xfrm>
              <a:off x="10227" y="9364"/>
              <a:ext cx="72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7" name="Line 29"/>
            <p:cNvSpPr>
              <a:spLocks noChangeShapeType="1"/>
            </p:cNvSpPr>
            <p:nvPr/>
          </p:nvSpPr>
          <p:spPr bwMode="auto">
            <a:xfrm>
              <a:off x="10227" y="9378"/>
              <a:ext cx="105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8" name="Line 30"/>
            <p:cNvSpPr>
              <a:spLocks noChangeShapeType="1"/>
            </p:cNvSpPr>
            <p:nvPr/>
          </p:nvSpPr>
          <p:spPr bwMode="auto">
            <a:xfrm>
              <a:off x="10227" y="9411"/>
              <a:ext cx="139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09" name="Line 31"/>
            <p:cNvSpPr>
              <a:spLocks noChangeShapeType="1"/>
            </p:cNvSpPr>
            <p:nvPr/>
          </p:nvSpPr>
          <p:spPr bwMode="auto">
            <a:xfrm>
              <a:off x="10227" y="9449"/>
              <a:ext cx="153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0" name="Line 32"/>
            <p:cNvSpPr>
              <a:spLocks noChangeShapeType="1"/>
            </p:cNvSpPr>
            <p:nvPr/>
          </p:nvSpPr>
          <p:spPr bwMode="auto">
            <a:xfrm>
              <a:off x="10227" y="9464"/>
              <a:ext cx="187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1" name="Line 33"/>
            <p:cNvSpPr>
              <a:spLocks noChangeShapeType="1"/>
            </p:cNvSpPr>
            <p:nvPr/>
          </p:nvSpPr>
          <p:spPr bwMode="auto">
            <a:xfrm>
              <a:off x="10246" y="9497"/>
              <a:ext cx="201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2" name="Line 34"/>
            <p:cNvSpPr>
              <a:spLocks noChangeShapeType="1"/>
            </p:cNvSpPr>
            <p:nvPr/>
          </p:nvSpPr>
          <p:spPr bwMode="auto">
            <a:xfrm>
              <a:off x="10260" y="9535"/>
              <a:ext cx="226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3" name="Line 35"/>
            <p:cNvSpPr>
              <a:spLocks noChangeShapeType="1"/>
            </p:cNvSpPr>
            <p:nvPr/>
          </p:nvSpPr>
          <p:spPr bwMode="auto">
            <a:xfrm>
              <a:off x="10260" y="9568"/>
              <a:ext cx="240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4" name="Line 36"/>
            <p:cNvSpPr>
              <a:spLocks noChangeShapeType="1"/>
            </p:cNvSpPr>
            <p:nvPr/>
          </p:nvSpPr>
          <p:spPr bwMode="auto">
            <a:xfrm>
              <a:off x="10280" y="9583"/>
              <a:ext cx="253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5" name="Line 37"/>
            <p:cNvSpPr>
              <a:spLocks noChangeShapeType="1"/>
            </p:cNvSpPr>
            <p:nvPr/>
          </p:nvSpPr>
          <p:spPr bwMode="auto">
            <a:xfrm>
              <a:off x="10313" y="9621"/>
              <a:ext cx="254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6" name="Line 38"/>
            <p:cNvSpPr>
              <a:spLocks noChangeShapeType="1"/>
            </p:cNvSpPr>
            <p:nvPr/>
          </p:nvSpPr>
          <p:spPr bwMode="auto">
            <a:xfrm>
              <a:off x="10332" y="9654"/>
              <a:ext cx="268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7" name="Line 39"/>
            <p:cNvSpPr>
              <a:spLocks noChangeShapeType="1"/>
            </p:cNvSpPr>
            <p:nvPr/>
          </p:nvSpPr>
          <p:spPr bwMode="auto">
            <a:xfrm>
              <a:off x="10347" y="9668"/>
              <a:ext cx="273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8" name="Line 40"/>
            <p:cNvSpPr>
              <a:spLocks noChangeShapeType="1"/>
            </p:cNvSpPr>
            <p:nvPr/>
          </p:nvSpPr>
          <p:spPr bwMode="auto">
            <a:xfrm>
              <a:off x="10380" y="9701"/>
              <a:ext cx="254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19" name="Line 41"/>
            <p:cNvSpPr>
              <a:spLocks noChangeShapeType="1"/>
            </p:cNvSpPr>
            <p:nvPr/>
          </p:nvSpPr>
          <p:spPr bwMode="auto">
            <a:xfrm>
              <a:off x="10433" y="9739"/>
              <a:ext cx="167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0" name="Line 42"/>
            <p:cNvSpPr>
              <a:spLocks noChangeShapeType="1"/>
            </p:cNvSpPr>
            <p:nvPr/>
          </p:nvSpPr>
          <p:spPr bwMode="auto">
            <a:xfrm>
              <a:off x="10447" y="9754"/>
              <a:ext cx="120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1" name="Line 43"/>
            <p:cNvSpPr>
              <a:spLocks noChangeShapeType="1"/>
            </p:cNvSpPr>
            <p:nvPr/>
          </p:nvSpPr>
          <p:spPr bwMode="auto">
            <a:xfrm>
              <a:off x="10739" y="9464"/>
              <a:ext cx="15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2" name="Line 44"/>
            <p:cNvSpPr>
              <a:spLocks noChangeShapeType="1"/>
            </p:cNvSpPr>
            <p:nvPr/>
          </p:nvSpPr>
          <p:spPr bwMode="auto">
            <a:xfrm>
              <a:off x="10706" y="9430"/>
              <a:ext cx="48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3" name="Line 45"/>
            <p:cNvSpPr>
              <a:spLocks noChangeShapeType="1"/>
            </p:cNvSpPr>
            <p:nvPr/>
          </p:nvSpPr>
          <p:spPr bwMode="auto">
            <a:xfrm>
              <a:off x="10668" y="9411"/>
              <a:ext cx="86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4" name="Line 46"/>
            <p:cNvSpPr>
              <a:spLocks noChangeShapeType="1"/>
            </p:cNvSpPr>
            <p:nvPr/>
          </p:nvSpPr>
          <p:spPr bwMode="auto">
            <a:xfrm>
              <a:off x="10634" y="9378"/>
              <a:ext cx="120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5" name="Line 47"/>
            <p:cNvSpPr>
              <a:spLocks noChangeShapeType="1"/>
            </p:cNvSpPr>
            <p:nvPr/>
          </p:nvSpPr>
          <p:spPr bwMode="auto">
            <a:xfrm>
              <a:off x="10600" y="9345"/>
              <a:ext cx="154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6" name="Line 48"/>
            <p:cNvSpPr>
              <a:spLocks noChangeShapeType="1"/>
            </p:cNvSpPr>
            <p:nvPr/>
          </p:nvSpPr>
          <p:spPr bwMode="auto">
            <a:xfrm>
              <a:off x="10586" y="9326"/>
              <a:ext cx="187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7" name="Line 49"/>
            <p:cNvSpPr>
              <a:spLocks noChangeShapeType="1"/>
            </p:cNvSpPr>
            <p:nvPr/>
          </p:nvSpPr>
          <p:spPr bwMode="auto">
            <a:xfrm>
              <a:off x="10567" y="9292"/>
              <a:ext cx="187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8" name="Line 50"/>
            <p:cNvSpPr>
              <a:spLocks noChangeShapeType="1"/>
            </p:cNvSpPr>
            <p:nvPr/>
          </p:nvSpPr>
          <p:spPr bwMode="auto">
            <a:xfrm>
              <a:off x="10519" y="9259"/>
              <a:ext cx="235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29" name="Line 51"/>
            <p:cNvSpPr>
              <a:spLocks noChangeShapeType="1"/>
            </p:cNvSpPr>
            <p:nvPr/>
          </p:nvSpPr>
          <p:spPr bwMode="auto">
            <a:xfrm>
              <a:off x="10500" y="9240"/>
              <a:ext cx="254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0" name="Line 52"/>
            <p:cNvSpPr>
              <a:spLocks noChangeShapeType="1"/>
            </p:cNvSpPr>
            <p:nvPr/>
          </p:nvSpPr>
          <p:spPr bwMode="auto">
            <a:xfrm>
              <a:off x="10466" y="9207"/>
              <a:ext cx="288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1" name="Line 53"/>
            <p:cNvSpPr>
              <a:spLocks noChangeShapeType="1"/>
            </p:cNvSpPr>
            <p:nvPr/>
          </p:nvSpPr>
          <p:spPr bwMode="auto">
            <a:xfrm>
              <a:off x="10433" y="9193"/>
              <a:ext cx="340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2" name="Line 54"/>
            <p:cNvSpPr>
              <a:spLocks noChangeShapeType="1"/>
            </p:cNvSpPr>
            <p:nvPr/>
          </p:nvSpPr>
          <p:spPr bwMode="auto">
            <a:xfrm>
              <a:off x="10414" y="9159"/>
              <a:ext cx="359" cy="1"/>
            </a:xfrm>
            <a:prstGeom prst="line">
              <a:avLst/>
            </a:prstGeom>
            <a:noFill/>
            <a:ln w="1206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3" name="Freeform 55"/>
            <p:cNvSpPr>
              <a:spLocks/>
            </p:cNvSpPr>
            <p:nvPr/>
          </p:nvSpPr>
          <p:spPr bwMode="auto">
            <a:xfrm>
              <a:off x="10653" y="9516"/>
              <a:ext cx="120" cy="185"/>
            </a:xfrm>
            <a:custGeom>
              <a:avLst/>
              <a:gdLst>
                <a:gd name="T0" fmla="*/ 0 w 120"/>
                <a:gd name="T1" fmla="*/ 185 h 185"/>
                <a:gd name="T2" fmla="*/ 15 w 120"/>
                <a:gd name="T3" fmla="*/ 152 h 185"/>
                <a:gd name="T4" fmla="*/ 53 w 120"/>
                <a:gd name="T5" fmla="*/ 138 h 185"/>
                <a:gd name="T6" fmla="*/ 67 w 120"/>
                <a:gd name="T7" fmla="*/ 105 h 185"/>
                <a:gd name="T8" fmla="*/ 86 w 120"/>
                <a:gd name="T9" fmla="*/ 67 h 185"/>
                <a:gd name="T10" fmla="*/ 101 w 120"/>
                <a:gd name="T11" fmla="*/ 33 h 185"/>
                <a:gd name="T12" fmla="*/ 120 w 120"/>
                <a:gd name="T13" fmla="*/ 0 h 1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85">
                  <a:moveTo>
                    <a:pt x="0" y="185"/>
                  </a:moveTo>
                  <a:lnTo>
                    <a:pt x="15" y="152"/>
                  </a:lnTo>
                  <a:lnTo>
                    <a:pt x="53" y="138"/>
                  </a:lnTo>
                  <a:lnTo>
                    <a:pt x="67" y="105"/>
                  </a:lnTo>
                  <a:lnTo>
                    <a:pt x="86" y="67"/>
                  </a:lnTo>
                  <a:lnTo>
                    <a:pt x="101" y="33"/>
                  </a:lnTo>
                  <a:lnTo>
                    <a:pt x="120" y="0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4" name="Freeform 56"/>
            <p:cNvSpPr>
              <a:spLocks/>
            </p:cNvSpPr>
            <p:nvPr/>
          </p:nvSpPr>
          <p:spPr bwMode="auto">
            <a:xfrm>
              <a:off x="10227" y="9121"/>
              <a:ext cx="546" cy="395"/>
            </a:xfrm>
            <a:custGeom>
              <a:avLst/>
              <a:gdLst>
                <a:gd name="T0" fmla="*/ 0 w 546"/>
                <a:gd name="T1" fmla="*/ 0 h 395"/>
                <a:gd name="T2" fmla="*/ 153 w 546"/>
                <a:gd name="T3" fmla="*/ 0 h 395"/>
                <a:gd name="T4" fmla="*/ 153 w 546"/>
                <a:gd name="T5" fmla="*/ 0 h 395"/>
                <a:gd name="T6" fmla="*/ 340 w 546"/>
                <a:gd name="T7" fmla="*/ 190 h 395"/>
                <a:gd name="T8" fmla="*/ 546 w 546"/>
                <a:gd name="T9" fmla="*/ 395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6" h="395">
                  <a:moveTo>
                    <a:pt x="0" y="0"/>
                  </a:moveTo>
                  <a:lnTo>
                    <a:pt x="153" y="0"/>
                  </a:lnTo>
                  <a:lnTo>
                    <a:pt x="340" y="190"/>
                  </a:lnTo>
                  <a:lnTo>
                    <a:pt x="546" y="395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5" name="Freeform 57"/>
            <p:cNvSpPr>
              <a:spLocks/>
            </p:cNvSpPr>
            <p:nvPr/>
          </p:nvSpPr>
          <p:spPr bwMode="auto">
            <a:xfrm>
              <a:off x="10380" y="9121"/>
              <a:ext cx="393" cy="376"/>
            </a:xfrm>
            <a:custGeom>
              <a:avLst/>
              <a:gdLst>
                <a:gd name="T0" fmla="*/ 0 w 393"/>
                <a:gd name="T1" fmla="*/ 0 h 376"/>
                <a:gd name="T2" fmla="*/ 393 w 393"/>
                <a:gd name="T3" fmla="*/ 0 h 376"/>
                <a:gd name="T4" fmla="*/ 393 w 393"/>
                <a:gd name="T5" fmla="*/ 376 h 376"/>
                <a:gd name="T6" fmla="*/ 393 w 393"/>
                <a:gd name="T7" fmla="*/ 376 h 3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3" h="376">
                  <a:moveTo>
                    <a:pt x="0" y="0"/>
                  </a:moveTo>
                  <a:lnTo>
                    <a:pt x="393" y="0"/>
                  </a:lnTo>
                  <a:lnTo>
                    <a:pt x="393" y="376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6" name="Freeform 58"/>
            <p:cNvSpPr>
              <a:spLocks/>
            </p:cNvSpPr>
            <p:nvPr/>
          </p:nvSpPr>
          <p:spPr bwMode="auto">
            <a:xfrm>
              <a:off x="10380" y="9121"/>
              <a:ext cx="393" cy="395"/>
            </a:xfrm>
            <a:custGeom>
              <a:avLst/>
              <a:gdLst>
                <a:gd name="T0" fmla="*/ 0 w 393"/>
                <a:gd name="T1" fmla="*/ 0 h 395"/>
                <a:gd name="T2" fmla="*/ 393 w 393"/>
                <a:gd name="T3" fmla="*/ 0 h 395"/>
                <a:gd name="T4" fmla="*/ 393 w 393"/>
                <a:gd name="T5" fmla="*/ 395 h 3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3" h="395">
                  <a:moveTo>
                    <a:pt x="0" y="0"/>
                  </a:moveTo>
                  <a:lnTo>
                    <a:pt x="393" y="0"/>
                  </a:lnTo>
                  <a:lnTo>
                    <a:pt x="393" y="395"/>
                  </a:lnTo>
                </a:path>
              </a:pathLst>
            </a:custGeom>
            <a:noFill/>
            <a:ln w="1206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7" name="Freeform 59"/>
            <p:cNvSpPr>
              <a:spLocks/>
            </p:cNvSpPr>
            <p:nvPr/>
          </p:nvSpPr>
          <p:spPr bwMode="auto">
            <a:xfrm>
              <a:off x="10586" y="9483"/>
              <a:ext cx="101" cy="100"/>
            </a:xfrm>
            <a:custGeom>
              <a:avLst/>
              <a:gdLst>
                <a:gd name="T0" fmla="*/ 0 w 101"/>
                <a:gd name="T1" fmla="*/ 0 h 100"/>
                <a:gd name="T2" fmla="*/ 0 w 101"/>
                <a:gd name="T3" fmla="*/ 14 h 100"/>
                <a:gd name="T4" fmla="*/ 0 w 101"/>
                <a:gd name="T5" fmla="*/ 33 h 100"/>
                <a:gd name="T6" fmla="*/ 14 w 101"/>
                <a:gd name="T7" fmla="*/ 33 h 100"/>
                <a:gd name="T8" fmla="*/ 14 w 101"/>
                <a:gd name="T9" fmla="*/ 33 h 100"/>
                <a:gd name="T10" fmla="*/ 34 w 101"/>
                <a:gd name="T11" fmla="*/ 52 h 100"/>
                <a:gd name="T12" fmla="*/ 34 w 101"/>
                <a:gd name="T13" fmla="*/ 52 h 100"/>
                <a:gd name="T14" fmla="*/ 14 w 101"/>
                <a:gd name="T15" fmla="*/ 52 h 100"/>
                <a:gd name="T16" fmla="*/ 14 w 101"/>
                <a:gd name="T17" fmla="*/ 52 h 100"/>
                <a:gd name="T18" fmla="*/ 0 w 101"/>
                <a:gd name="T19" fmla="*/ 66 h 100"/>
                <a:gd name="T20" fmla="*/ 0 w 101"/>
                <a:gd name="T21" fmla="*/ 66 h 100"/>
                <a:gd name="T22" fmla="*/ 0 w 101"/>
                <a:gd name="T23" fmla="*/ 66 h 100"/>
                <a:gd name="T24" fmla="*/ 14 w 101"/>
                <a:gd name="T25" fmla="*/ 85 h 100"/>
                <a:gd name="T26" fmla="*/ 34 w 101"/>
                <a:gd name="T27" fmla="*/ 100 h 100"/>
                <a:gd name="T28" fmla="*/ 34 w 101"/>
                <a:gd name="T29" fmla="*/ 100 h 100"/>
                <a:gd name="T30" fmla="*/ 34 w 101"/>
                <a:gd name="T31" fmla="*/ 85 h 100"/>
                <a:gd name="T32" fmla="*/ 34 w 101"/>
                <a:gd name="T33" fmla="*/ 85 h 100"/>
                <a:gd name="T34" fmla="*/ 34 w 101"/>
                <a:gd name="T35" fmla="*/ 66 h 100"/>
                <a:gd name="T36" fmla="*/ 34 w 101"/>
                <a:gd name="T37" fmla="*/ 66 h 100"/>
                <a:gd name="T38" fmla="*/ 48 w 101"/>
                <a:gd name="T39" fmla="*/ 85 h 100"/>
                <a:gd name="T40" fmla="*/ 48 w 101"/>
                <a:gd name="T41" fmla="*/ 85 h 100"/>
                <a:gd name="T42" fmla="*/ 48 w 101"/>
                <a:gd name="T43" fmla="*/ 66 h 100"/>
                <a:gd name="T44" fmla="*/ 34 w 101"/>
                <a:gd name="T45" fmla="*/ 66 h 100"/>
                <a:gd name="T46" fmla="*/ 34 w 101"/>
                <a:gd name="T47" fmla="*/ 52 h 100"/>
                <a:gd name="T48" fmla="*/ 48 w 101"/>
                <a:gd name="T49" fmla="*/ 52 h 100"/>
                <a:gd name="T50" fmla="*/ 67 w 101"/>
                <a:gd name="T51" fmla="*/ 85 h 100"/>
                <a:gd name="T52" fmla="*/ 67 w 101"/>
                <a:gd name="T53" fmla="*/ 85 h 100"/>
                <a:gd name="T54" fmla="*/ 82 w 101"/>
                <a:gd name="T55" fmla="*/ 85 h 100"/>
                <a:gd name="T56" fmla="*/ 82 w 101"/>
                <a:gd name="T57" fmla="*/ 85 h 100"/>
                <a:gd name="T58" fmla="*/ 101 w 101"/>
                <a:gd name="T59" fmla="*/ 85 h 100"/>
                <a:gd name="T60" fmla="*/ 101 w 101"/>
                <a:gd name="T61" fmla="*/ 100 h 100"/>
                <a:gd name="T62" fmla="*/ 101 w 101"/>
                <a:gd name="T63" fmla="*/ 100 h 100"/>
                <a:gd name="T64" fmla="*/ 101 w 101"/>
                <a:gd name="T65" fmla="*/ 85 h 100"/>
                <a:gd name="T66" fmla="*/ 101 w 101"/>
                <a:gd name="T67" fmla="*/ 85 h 100"/>
                <a:gd name="T68" fmla="*/ 101 w 101"/>
                <a:gd name="T69" fmla="*/ 85 h 100"/>
                <a:gd name="T70" fmla="*/ 82 w 101"/>
                <a:gd name="T71" fmla="*/ 85 h 100"/>
                <a:gd name="T72" fmla="*/ 82 w 101"/>
                <a:gd name="T73" fmla="*/ 66 h 100"/>
                <a:gd name="T74" fmla="*/ 82 w 101"/>
                <a:gd name="T75" fmla="*/ 66 h 100"/>
                <a:gd name="T76" fmla="*/ 82 w 101"/>
                <a:gd name="T77" fmla="*/ 66 h 100"/>
                <a:gd name="T78" fmla="*/ 67 w 101"/>
                <a:gd name="T79" fmla="*/ 52 h 100"/>
                <a:gd name="T80" fmla="*/ 67 w 101"/>
                <a:gd name="T81" fmla="*/ 33 h 100"/>
                <a:gd name="T82" fmla="*/ 67 w 101"/>
                <a:gd name="T83" fmla="*/ 33 h 100"/>
                <a:gd name="T84" fmla="*/ 82 w 101"/>
                <a:gd name="T85" fmla="*/ 52 h 100"/>
                <a:gd name="T86" fmla="*/ 82 w 101"/>
                <a:gd name="T87" fmla="*/ 52 h 100"/>
                <a:gd name="T88" fmla="*/ 82 w 101"/>
                <a:gd name="T89" fmla="*/ 33 h 100"/>
                <a:gd name="T90" fmla="*/ 82 w 101"/>
                <a:gd name="T91" fmla="*/ 33 h 100"/>
                <a:gd name="T92" fmla="*/ 82 w 101"/>
                <a:gd name="T93" fmla="*/ 14 h 100"/>
                <a:gd name="T94" fmla="*/ 101 w 101"/>
                <a:gd name="T95" fmla="*/ 33 h 100"/>
                <a:gd name="T96" fmla="*/ 101 w 101"/>
                <a:gd name="T97" fmla="*/ 33 h 100"/>
                <a:gd name="T98" fmla="*/ 101 w 101"/>
                <a:gd name="T99" fmla="*/ 33 h 100"/>
                <a:gd name="T100" fmla="*/ 82 w 101"/>
                <a:gd name="T101" fmla="*/ 14 h 100"/>
                <a:gd name="T102" fmla="*/ 67 w 101"/>
                <a:gd name="T103" fmla="*/ 0 h 100"/>
                <a:gd name="T104" fmla="*/ 67 w 101"/>
                <a:gd name="T105" fmla="*/ 0 h 100"/>
                <a:gd name="T106" fmla="*/ 48 w 101"/>
                <a:gd name="T107" fmla="*/ 0 h 100"/>
                <a:gd name="T108" fmla="*/ 48 w 101"/>
                <a:gd name="T109" fmla="*/ 0 h 100"/>
                <a:gd name="T110" fmla="*/ 48 w 101"/>
                <a:gd name="T111" fmla="*/ 14 h 100"/>
                <a:gd name="T112" fmla="*/ 48 w 101"/>
                <a:gd name="T113" fmla="*/ 14 h 100"/>
                <a:gd name="T114" fmla="*/ 34 w 101"/>
                <a:gd name="T115" fmla="*/ 33 h 100"/>
                <a:gd name="T116" fmla="*/ 34 w 101"/>
                <a:gd name="T117" fmla="*/ 14 h 100"/>
                <a:gd name="T118" fmla="*/ 34 w 101"/>
                <a:gd name="T119" fmla="*/ 14 h 100"/>
                <a:gd name="T120" fmla="*/ 14 w 101"/>
                <a:gd name="T121" fmla="*/ 0 h 100"/>
                <a:gd name="T122" fmla="*/ 0 w 101"/>
                <a:gd name="T123" fmla="*/ 0 h 100"/>
                <a:gd name="T124" fmla="*/ 0 w 101"/>
                <a:gd name="T125" fmla="*/ 0 h 1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1" h="100">
                  <a:moveTo>
                    <a:pt x="0" y="0"/>
                  </a:moveTo>
                  <a:lnTo>
                    <a:pt x="0" y="14"/>
                  </a:lnTo>
                  <a:lnTo>
                    <a:pt x="0" y="33"/>
                  </a:lnTo>
                  <a:lnTo>
                    <a:pt x="14" y="33"/>
                  </a:lnTo>
                  <a:lnTo>
                    <a:pt x="34" y="52"/>
                  </a:lnTo>
                  <a:lnTo>
                    <a:pt x="14" y="52"/>
                  </a:lnTo>
                  <a:lnTo>
                    <a:pt x="0" y="66"/>
                  </a:lnTo>
                  <a:lnTo>
                    <a:pt x="14" y="85"/>
                  </a:lnTo>
                  <a:lnTo>
                    <a:pt x="34" y="100"/>
                  </a:lnTo>
                  <a:lnTo>
                    <a:pt x="34" y="85"/>
                  </a:lnTo>
                  <a:lnTo>
                    <a:pt x="34" y="66"/>
                  </a:lnTo>
                  <a:lnTo>
                    <a:pt x="48" y="85"/>
                  </a:lnTo>
                  <a:lnTo>
                    <a:pt x="48" y="66"/>
                  </a:lnTo>
                  <a:lnTo>
                    <a:pt x="34" y="66"/>
                  </a:lnTo>
                  <a:lnTo>
                    <a:pt x="34" y="52"/>
                  </a:lnTo>
                  <a:lnTo>
                    <a:pt x="48" y="52"/>
                  </a:lnTo>
                  <a:lnTo>
                    <a:pt x="67" y="85"/>
                  </a:lnTo>
                  <a:lnTo>
                    <a:pt x="82" y="85"/>
                  </a:lnTo>
                  <a:lnTo>
                    <a:pt x="101" y="85"/>
                  </a:lnTo>
                  <a:lnTo>
                    <a:pt x="101" y="100"/>
                  </a:lnTo>
                  <a:lnTo>
                    <a:pt x="101" y="85"/>
                  </a:lnTo>
                  <a:lnTo>
                    <a:pt x="82" y="85"/>
                  </a:lnTo>
                  <a:lnTo>
                    <a:pt x="82" y="66"/>
                  </a:lnTo>
                  <a:lnTo>
                    <a:pt x="67" y="52"/>
                  </a:lnTo>
                  <a:lnTo>
                    <a:pt x="67" y="33"/>
                  </a:lnTo>
                  <a:lnTo>
                    <a:pt x="82" y="52"/>
                  </a:lnTo>
                  <a:lnTo>
                    <a:pt x="82" y="33"/>
                  </a:lnTo>
                  <a:lnTo>
                    <a:pt x="82" y="14"/>
                  </a:lnTo>
                  <a:lnTo>
                    <a:pt x="101" y="33"/>
                  </a:lnTo>
                  <a:lnTo>
                    <a:pt x="82" y="14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48" y="14"/>
                  </a:lnTo>
                  <a:lnTo>
                    <a:pt x="34" y="33"/>
                  </a:lnTo>
                  <a:lnTo>
                    <a:pt x="34" y="14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8" name="Line 60"/>
            <p:cNvSpPr>
              <a:spLocks noChangeShapeType="1"/>
            </p:cNvSpPr>
            <p:nvPr/>
          </p:nvSpPr>
          <p:spPr bwMode="auto">
            <a:xfrm flipV="1">
              <a:off x="10586" y="9483"/>
              <a:ext cx="1" cy="14"/>
            </a:xfrm>
            <a:prstGeom prst="line">
              <a:avLst/>
            </a:prstGeom>
            <a:noFill/>
            <a:ln w="1206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39" name="Freeform 61"/>
            <p:cNvSpPr>
              <a:spLocks/>
            </p:cNvSpPr>
            <p:nvPr/>
          </p:nvSpPr>
          <p:spPr bwMode="auto">
            <a:xfrm>
              <a:off x="10447" y="9345"/>
              <a:ext cx="106" cy="104"/>
            </a:xfrm>
            <a:custGeom>
              <a:avLst/>
              <a:gdLst>
                <a:gd name="T0" fmla="*/ 0 w 106"/>
                <a:gd name="T1" fmla="*/ 19 h 104"/>
                <a:gd name="T2" fmla="*/ 0 w 106"/>
                <a:gd name="T3" fmla="*/ 19 h 104"/>
                <a:gd name="T4" fmla="*/ 0 w 106"/>
                <a:gd name="T5" fmla="*/ 33 h 104"/>
                <a:gd name="T6" fmla="*/ 0 w 106"/>
                <a:gd name="T7" fmla="*/ 33 h 104"/>
                <a:gd name="T8" fmla="*/ 19 w 106"/>
                <a:gd name="T9" fmla="*/ 33 h 104"/>
                <a:gd name="T10" fmla="*/ 39 w 106"/>
                <a:gd name="T11" fmla="*/ 52 h 104"/>
                <a:gd name="T12" fmla="*/ 39 w 106"/>
                <a:gd name="T13" fmla="*/ 52 h 104"/>
                <a:gd name="T14" fmla="*/ 19 w 106"/>
                <a:gd name="T15" fmla="*/ 66 h 104"/>
                <a:gd name="T16" fmla="*/ 0 w 106"/>
                <a:gd name="T17" fmla="*/ 66 h 104"/>
                <a:gd name="T18" fmla="*/ 0 w 106"/>
                <a:gd name="T19" fmla="*/ 66 h 104"/>
                <a:gd name="T20" fmla="*/ 0 w 106"/>
                <a:gd name="T21" fmla="*/ 66 h 104"/>
                <a:gd name="T22" fmla="*/ 0 w 106"/>
                <a:gd name="T23" fmla="*/ 85 h 104"/>
                <a:gd name="T24" fmla="*/ 0 w 106"/>
                <a:gd name="T25" fmla="*/ 85 h 104"/>
                <a:gd name="T26" fmla="*/ 39 w 106"/>
                <a:gd name="T27" fmla="*/ 104 h 104"/>
                <a:gd name="T28" fmla="*/ 39 w 106"/>
                <a:gd name="T29" fmla="*/ 104 h 104"/>
                <a:gd name="T30" fmla="*/ 19 w 106"/>
                <a:gd name="T31" fmla="*/ 85 h 104"/>
                <a:gd name="T32" fmla="*/ 19 w 106"/>
                <a:gd name="T33" fmla="*/ 85 h 104"/>
                <a:gd name="T34" fmla="*/ 39 w 106"/>
                <a:gd name="T35" fmla="*/ 85 h 104"/>
                <a:gd name="T36" fmla="*/ 39 w 106"/>
                <a:gd name="T37" fmla="*/ 85 h 104"/>
                <a:gd name="T38" fmla="*/ 39 w 106"/>
                <a:gd name="T39" fmla="*/ 85 h 104"/>
                <a:gd name="T40" fmla="*/ 53 w 106"/>
                <a:gd name="T41" fmla="*/ 85 h 104"/>
                <a:gd name="T42" fmla="*/ 39 w 106"/>
                <a:gd name="T43" fmla="*/ 66 h 104"/>
                <a:gd name="T44" fmla="*/ 39 w 106"/>
                <a:gd name="T45" fmla="*/ 66 h 104"/>
                <a:gd name="T46" fmla="*/ 39 w 106"/>
                <a:gd name="T47" fmla="*/ 66 h 104"/>
                <a:gd name="T48" fmla="*/ 53 w 106"/>
                <a:gd name="T49" fmla="*/ 66 h 104"/>
                <a:gd name="T50" fmla="*/ 72 w 106"/>
                <a:gd name="T51" fmla="*/ 85 h 104"/>
                <a:gd name="T52" fmla="*/ 72 w 106"/>
                <a:gd name="T53" fmla="*/ 85 h 104"/>
                <a:gd name="T54" fmla="*/ 86 w 106"/>
                <a:gd name="T55" fmla="*/ 85 h 104"/>
                <a:gd name="T56" fmla="*/ 86 w 106"/>
                <a:gd name="T57" fmla="*/ 104 h 104"/>
                <a:gd name="T58" fmla="*/ 86 w 106"/>
                <a:gd name="T59" fmla="*/ 104 h 104"/>
                <a:gd name="T60" fmla="*/ 106 w 106"/>
                <a:gd name="T61" fmla="*/ 104 h 104"/>
                <a:gd name="T62" fmla="*/ 106 w 106"/>
                <a:gd name="T63" fmla="*/ 104 h 104"/>
                <a:gd name="T64" fmla="*/ 106 w 106"/>
                <a:gd name="T65" fmla="*/ 104 h 104"/>
                <a:gd name="T66" fmla="*/ 86 w 106"/>
                <a:gd name="T67" fmla="*/ 85 h 104"/>
                <a:gd name="T68" fmla="*/ 106 w 106"/>
                <a:gd name="T69" fmla="*/ 85 h 104"/>
                <a:gd name="T70" fmla="*/ 86 w 106"/>
                <a:gd name="T71" fmla="*/ 85 h 104"/>
                <a:gd name="T72" fmla="*/ 86 w 106"/>
                <a:gd name="T73" fmla="*/ 66 h 104"/>
                <a:gd name="T74" fmla="*/ 86 w 106"/>
                <a:gd name="T75" fmla="*/ 66 h 104"/>
                <a:gd name="T76" fmla="*/ 86 w 106"/>
                <a:gd name="T77" fmla="*/ 66 h 104"/>
                <a:gd name="T78" fmla="*/ 72 w 106"/>
                <a:gd name="T79" fmla="*/ 52 h 104"/>
                <a:gd name="T80" fmla="*/ 53 w 106"/>
                <a:gd name="T81" fmla="*/ 52 h 104"/>
                <a:gd name="T82" fmla="*/ 72 w 106"/>
                <a:gd name="T83" fmla="*/ 52 h 104"/>
                <a:gd name="T84" fmla="*/ 86 w 106"/>
                <a:gd name="T85" fmla="*/ 52 h 104"/>
                <a:gd name="T86" fmla="*/ 86 w 106"/>
                <a:gd name="T87" fmla="*/ 52 h 104"/>
                <a:gd name="T88" fmla="*/ 86 w 106"/>
                <a:gd name="T89" fmla="*/ 33 h 104"/>
                <a:gd name="T90" fmla="*/ 72 w 106"/>
                <a:gd name="T91" fmla="*/ 33 h 104"/>
                <a:gd name="T92" fmla="*/ 72 w 106"/>
                <a:gd name="T93" fmla="*/ 33 h 104"/>
                <a:gd name="T94" fmla="*/ 106 w 106"/>
                <a:gd name="T95" fmla="*/ 33 h 104"/>
                <a:gd name="T96" fmla="*/ 106 w 106"/>
                <a:gd name="T97" fmla="*/ 33 h 104"/>
                <a:gd name="T98" fmla="*/ 106 w 106"/>
                <a:gd name="T99" fmla="*/ 33 h 104"/>
                <a:gd name="T100" fmla="*/ 86 w 106"/>
                <a:gd name="T101" fmla="*/ 33 h 104"/>
                <a:gd name="T102" fmla="*/ 72 w 106"/>
                <a:gd name="T103" fmla="*/ 19 h 104"/>
                <a:gd name="T104" fmla="*/ 72 w 106"/>
                <a:gd name="T105" fmla="*/ 0 h 104"/>
                <a:gd name="T106" fmla="*/ 53 w 106"/>
                <a:gd name="T107" fmla="*/ 0 h 104"/>
                <a:gd name="T108" fmla="*/ 53 w 106"/>
                <a:gd name="T109" fmla="*/ 0 h 104"/>
                <a:gd name="T110" fmla="*/ 53 w 106"/>
                <a:gd name="T111" fmla="*/ 19 h 104"/>
                <a:gd name="T112" fmla="*/ 53 w 106"/>
                <a:gd name="T113" fmla="*/ 33 h 104"/>
                <a:gd name="T114" fmla="*/ 39 w 106"/>
                <a:gd name="T115" fmla="*/ 33 h 104"/>
                <a:gd name="T116" fmla="*/ 39 w 106"/>
                <a:gd name="T117" fmla="*/ 33 h 104"/>
                <a:gd name="T118" fmla="*/ 19 w 106"/>
                <a:gd name="T119" fmla="*/ 19 h 104"/>
                <a:gd name="T120" fmla="*/ 19 w 106"/>
                <a:gd name="T121" fmla="*/ 19 h 104"/>
                <a:gd name="T122" fmla="*/ 0 w 106"/>
                <a:gd name="T123" fmla="*/ 19 h 104"/>
                <a:gd name="T124" fmla="*/ 0 w 106"/>
                <a:gd name="T125" fmla="*/ 19 h 1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" h="104">
                  <a:moveTo>
                    <a:pt x="0" y="19"/>
                  </a:moveTo>
                  <a:lnTo>
                    <a:pt x="0" y="19"/>
                  </a:lnTo>
                  <a:lnTo>
                    <a:pt x="0" y="33"/>
                  </a:lnTo>
                  <a:lnTo>
                    <a:pt x="19" y="33"/>
                  </a:lnTo>
                  <a:lnTo>
                    <a:pt x="39" y="52"/>
                  </a:lnTo>
                  <a:lnTo>
                    <a:pt x="19" y="66"/>
                  </a:lnTo>
                  <a:lnTo>
                    <a:pt x="0" y="66"/>
                  </a:lnTo>
                  <a:lnTo>
                    <a:pt x="0" y="85"/>
                  </a:lnTo>
                  <a:lnTo>
                    <a:pt x="39" y="104"/>
                  </a:lnTo>
                  <a:lnTo>
                    <a:pt x="19" y="85"/>
                  </a:lnTo>
                  <a:lnTo>
                    <a:pt x="39" y="85"/>
                  </a:lnTo>
                  <a:lnTo>
                    <a:pt x="53" y="85"/>
                  </a:lnTo>
                  <a:lnTo>
                    <a:pt x="39" y="66"/>
                  </a:lnTo>
                  <a:lnTo>
                    <a:pt x="53" y="66"/>
                  </a:lnTo>
                  <a:lnTo>
                    <a:pt x="72" y="85"/>
                  </a:lnTo>
                  <a:lnTo>
                    <a:pt x="86" y="85"/>
                  </a:lnTo>
                  <a:lnTo>
                    <a:pt x="86" y="104"/>
                  </a:lnTo>
                  <a:lnTo>
                    <a:pt x="106" y="104"/>
                  </a:lnTo>
                  <a:lnTo>
                    <a:pt x="86" y="85"/>
                  </a:lnTo>
                  <a:lnTo>
                    <a:pt x="106" y="85"/>
                  </a:lnTo>
                  <a:lnTo>
                    <a:pt x="86" y="85"/>
                  </a:lnTo>
                  <a:lnTo>
                    <a:pt x="86" y="66"/>
                  </a:lnTo>
                  <a:lnTo>
                    <a:pt x="72" y="52"/>
                  </a:lnTo>
                  <a:lnTo>
                    <a:pt x="53" y="52"/>
                  </a:lnTo>
                  <a:lnTo>
                    <a:pt x="72" y="52"/>
                  </a:lnTo>
                  <a:lnTo>
                    <a:pt x="86" y="52"/>
                  </a:lnTo>
                  <a:lnTo>
                    <a:pt x="86" y="33"/>
                  </a:lnTo>
                  <a:lnTo>
                    <a:pt x="72" y="33"/>
                  </a:lnTo>
                  <a:lnTo>
                    <a:pt x="106" y="33"/>
                  </a:lnTo>
                  <a:lnTo>
                    <a:pt x="86" y="33"/>
                  </a:lnTo>
                  <a:lnTo>
                    <a:pt x="72" y="19"/>
                  </a:lnTo>
                  <a:lnTo>
                    <a:pt x="72" y="0"/>
                  </a:lnTo>
                  <a:lnTo>
                    <a:pt x="53" y="0"/>
                  </a:lnTo>
                  <a:lnTo>
                    <a:pt x="53" y="19"/>
                  </a:lnTo>
                  <a:lnTo>
                    <a:pt x="53" y="33"/>
                  </a:lnTo>
                  <a:lnTo>
                    <a:pt x="39" y="33"/>
                  </a:lnTo>
                  <a:lnTo>
                    <a:pt x="19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40" name="Freeform 62"/>
            <p:cNvSpPr>
              <a:spLocks/>
            </p:cNvSpPr>
            <p:nvPr/>
          </p:nvSpPr>
          <p:spPr bwMode="auto">
            <a:xfrm>
              <a:off x="10299" y="9193"/>
              <a:ext cx="100" cy="99"/>
            </a:xfrm>
            <a:custGeom>
              <a:avLst/>
              <a:gdLst>
                <a:gd name="T0" fmla="*/ 0 w 100"/>
                <a:gd name="T1" fmla="*/ 33 h 99"/>
                <a:gd name="T2" fmla="*/ 14 w 100"/>
                <a:gd name="T3" fmla="*/ 33 h 99"/>
                <a:gd name="T4" fmla="*/ 33 w 100"/>
                <a:gd name="T5" fmla="*/ 47 h 99"/>
                <a:gd name="T6" fmla="*/ 14 w 100"/>
                <a:gd name="T7" fmla="*/ 66 h 99"/>
                <a:gd name="T8" fmla="*/ 0 w 100"/>
                <a:gd name="T9" fmla="*/ 66 h 99"/>
                <a:gd name="T10" fmla="*/ 0 w 100"/>
                <a:gd name="T11" fmla="*/ 85 h 99"/>
                <a:gd name="T12" fmla="*/ 33 w 100"/>
                <a:gd name="T13" fmla="*/ 99 h 99"/>
                <a:gd name="T14" fmla="*/ 14 w 100"/>
                <a:gd name="T15" fmla="*/ 99 h 99"/>
                <a:gd name="T16" fmla="*/ 33 w 100"/>
                <a:gd name="T17" fmla="*/ 85 h 99"/>
                <a:gd name="T18" fmla="*/ 33 w 100"/>
                <a:gd name="T19" fmla="*/ 85 h 99"/>
                <a:gd name="T20" fmla="*/ 48 w 100"/>
                <a:gd name="T21" fmla="*/ 85 h 99"/>
                <a:gd name="T22" fmla="*/ 33 w 100"/>
                <a:gd name="T23" fmla="*/ 66 h 99"/>
                <a:gd name="T24" fmla="*/ 67 w 100"/>
                <a:gd name="T25" fmla="*/ 85 h 99"/>
                <a:gd name="T26" fmla="*/ 67 w 100"/>
                <a:gd name="T27" fmla="*/ 85 h 99"/>
                <a:gd name="T28" fmla="*/ 81 w 100"/>
                <a:gd name="T29" fmla="*/ 99 h 99"/>
                <a:gd name="T30" fmla="*/ 100 w 100"/>
                <a:gd name="T31" fmla="*/ 99 h 99"/>
                <a:gd name="T32" fmla="*/ 100 w 100"/>
                <a:gd name="T33" fmla="*/ 99 h 99"/>
                <a:gd name="T34" fmla="*/ 100 w 100"/>
                <a:gd name="T35" fmla="*/ 85 h 99"/>
                <a:gd name="T36" fmla="*/ 81 w 100"/>
                <a:gd name="T37" fmla="*/ 85 h 99"/>
                <a:gd name="T38" fmla="*/ 81 w 100"/>
                <a:gd name="T39" fmla="*/ 66 h 99"/>
                <a:gd name="T40" fmla="*/ 48 w 100"/>
                <a:gd name="T41" fmla="*/ 47 h 99"/>
                <a:gd name="T42" fmla="*/ 81 w 100"/>
                <a:gd name="T43" fmla="*/ 47 h 99"/>
                <a:gd name="T44" fmla="*/ 81 w 100"/>
                <a:gd name="T45" fmla="*/ 47 h 99"/>
                <a:gd name="T46" fmla="*/ 67 w 100"/>
                <a:gd name="T47" fmla="*/ 33 h 99"/>
                <a:gd name="T48" fmla="*/ 100 w 100"/>
                <a:gd name="T49" fmla="*/ 33 h 99"/>
                <a:gd name="T50" fmla="*/ 81 w 100"/>
                <a:gd name="T51" fmla="*/ 33 h 99"/>
                <a:gd name="T52" fmla="*/ 67 w 100"/>
                <a:gd name="T53" fmla="*/ 14 h 99"/>
                <a:gd name="T54" fmla="*/ 48 w 100"/>
                <a:gd name="T55" fmla="*/ 0 h 99"/>
                <a:gd name="T56" fmla="*/ 48 w 100"/>
                <a:gd name="T57" fmla="*/ 33 h 99"/>
                <a:gd name="T58" fmla="*/ 33 w 100"/>
                <a:gd name="T59" fmla="*/ 33 h 99"/>
                <a:gd name="T60" fmla="*/ 14 w 100"/>
                <a:gd name="T61" fmla="*/ 33 h 99"/>
                <a:gd name="T62" fmla="*/ 0 w 100"/>
                <a:gd name="T63" fmla="*/ 14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0" h="99">
                  <a:moveTo>
                    <a:pt x="0" y="14"/>
                  </a:moveTo>
                  <a:lnTo>
                    <a:pt x="0" y="33"/>
                  </a:lnTo>
                  <a:lnTo>
                    <a:pt x="14" y="33"/>
                  </a:lnTo>
                  <a:lnTo>
                    <a:pt x="33" y="47"/>
                  </a:lnTo>
                  <a:lnTo>
                    <a:pt x="33" y="66"/>
                  </a:lnTo>
                  <a:lnTo>
                    <a:pt x="14" y="66"/>
                  </a:lnTo>
                  <a:lnTo>
                    <a:pt x="0" y="66"/>
                  </a:lnTo>
                  <a:lnTo>
                    <a:pt x="0" y="85"/>
                  </a:lnTo>
                  <a:lnTo>
                    <a:pt x="14" y="85"/>
                  </a:lnTo>
                  <a:lnTo>
                    <a:pt x="33" y="99"/>
                  </a:lnTo>
                  <a:lnTo>
                    <a:pt x="14" y="99"/>
                  </a:lnTo>
                  <a:lnTo>
                    <a:pt x="14" y="85"/>
                  </a:lnTo>
                  <a:lnTo>
                    <a:pt x="33" y="85"/>
                  </a:lnTo>
                  <a:lnTo>
                    <a:pt x="48" y="99"/>
                  </a:lnTo>
                  <a:lnTo>
                    <a:pt x="48" y="85"/>
                  </a:lnTo>
                  <a:lnTo>
                    <a:pt x="33" y="66"/>
                  </a:lnTo>
                  <a:lnTo>
                    <a:pt x="48" y="66"/>
                  </a:lnTo>
                  <a:lnTo>
                    <a:pt x="67" y="85"/>
                  </a:lnTo>
                  <a:lnTo>
                    <a:pt x="81" y="99"/>
                  </a:lnTo>
                  <a:lnTo>
                    <a:pt x="100" y="99"/>
                  </a:lnTo>
                  <a:lnTo>
                    <a:pt x="100" y="85"/>
                  </a:lnTo>
                  <a:lnTo>
                    <a:pt x="81" y="85"/>
                  </a:lnTo>
                  <a:lnTo>
                    <a:pt x="81" y="66"/>
                  </a:lnTo>
                  <a:lnTo>
                    <a:pt x="67" y="66"/>
                  </a:lnTo>
                  <a:lnTo>
                    <a:pt x="48" y="47"/>
                  </a:lnTo>
                  <a:lnTo>
                    <a:pt x="67" y="47"/>
                  </a:lnTo>
                  <a:lnTo>
                    <a:pt x="81" y="47"/>
                  </a:lnTo>
                  <a:lnTo>
                    <a:pt x="67" y="33"/>
                  </a:lnTo>
                  <a:lnTo>
                    <a:pt x="100" y="33"/>
                  </a:lnTo>
                  <a:lnTo>
                    <a:pt x="81" y="33"/>
                  </a:lnTo>
                  <a:lnTo>
                    <a:pt x="67" y="14"/>
                  </a:lnTo>
                  <a:lnTo>
                    <a:pt x="48" y="0"/>
                  </a:lnTo>
                  <a:lnTo>
                    <a:pt x="48" y="14"/>
                  </a:lnTo>
                  <a:lnTo>
                    <a:pt x="48" y="33"/>
                  </a:lnTo>
                  <a:lnTo>
                    <a:pt x="33" y="33"/>
                  </a:lnTo>
                  <a:lnTo>
                    <a:pt x="14" y="33"/>
                  </a:lnTo>
                  <a:lnTo>
                    <a:pt x="14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41" name="Freeform 63"/>
            <p:cNvSpPr>
              <a:spLocks/>
            </p:cNvSpPr>
            <p:nvPr/>
          </p:nvSpPr>
          <p:spPr bwMode="auto">
            <a:xfrm>
              <a:off x="9159" y="9055"/>
              <a:ext cx="541" cy="442"/>
            </a:xfrm>
            <a:custGeom>
              <a:avLst/>
              <a:gdLst>
                <a:gd name="T0" fmla="*/ 0 w 541"/>
                <a:gd name="T1" fmla="*/ 237 h 442"/>
                <a:gd name="T2" fmla="*/ 67 w 541"/>
                <a:gd name="T3" fmla="*/ 185 h 442"/>
                <a:gd name="T4" fmla="*/ 67 w 541"/>
                <a:gd name="T5" fmla="*/ 185 h 442"/>
                <a:gd name="T6" fmla="*/ 67 w 541"/>
                <a:gd name="T7" fmla="*/ 185 h 442"/>
                <a:gd name="T8" fmla="*/ 67 w 541"/>
                <a:gd name="T9" fmla="*/ 204 h 442"/>
                <a:gd name="T10" fmla="*/ 67 w 541"/>
                <a:gd name="T11" fmla="*/ 237 h 442"/>
                <a:gd name="T12" fmla="*/ 67 w 541"/>
                <a:gd name="T13" fmla="*/ 271 h 442"/>
                <a:gd name="T14" fmla="*/ 86 w 541"/>
                <a:gd name="T15" fmla="*/ 309 h 442"/>
                <a:gd name="T16" fmla="*/ 100 w 541"/>
                <a:gd name="T17" fmla="*/ 342 h 442"/>
                <a:gd name="T18" fmla="*/ 134 w 541"/>
                <a:gd name="T19" fmla="*/ 356 h 442"/>
                <a:gd name="T20" fmla="*/ 172 w 541"/>
                <a:gd name="T21" fmla="*/ 375 h 442"/>
                <a:gd name="T22" fmla="*/ 206 w 541"/>
                <a:gd name="T23" fmla="*/ 356 h 442"/>
                <a:gd name="T24" fmla="*/ 220 w 541"/>
                <a:gd name="T25" fmla="*/ 342 h 442"/>
                <a:gd name="T26" fmla="*/ 239 w 541"/>
                <a:gd name="T27" fmla="*/ 309 h 442"/>
                <a:gd name="T28" fmla="*/ 239 w 541"/>
                <a:gd name="T29" fmla="*/ 256 h 442"/>
                <a:gd name="T30" fmla="*/ 239 w 541"/>
                <a:gd name="T31" fmla="*/ 204 h 442"/>
                <a:gd name="T32" fmla="*/ 220 w 541"/>
                <a:gd name="T33" fmla="*/ 152 h 442"/>
                <a:gd name="T34" fmla="*/ 220 w 541"/>
                <a:gd name="T35" fmla="*/ 104 h 442"/>
                <a:gd name="T36" fmla="*/ 239 w 541"/>
                <a:gd name="T37" fmla="*/ 52 h 442"/>
                <a:gd name="T38" fmla="*/ 273 w 541"/>
                <a:gd name="T39" fmla="*/ 19 h 442"/>
                <a:gd name="T40" fmla="*/ 320 w 541"/>
                <a:gd name="T41" fmla="*/ 0 h 442"/>
                <a:gd name="T42" fmla="*/ 392 w 541"/>
                <a:gd name="T43" fmla="*/ 0 h 442"/>
                <a:gd name="T44" fmla="*/ 440 w 541"/>
                <a:gd name="T45" fmla="*/ 19 h 442"/>
                <a:gd name="T46" fmla="*/ 493 w 541"/>
                <a:gd name="T47" fmla="*/ 52 h 442"/>
                <a:gd name="T48" fmla="*/ 526 w 541"/>
                <a:gd name="T49" fmla="*/ 119 h 442"/>
                <a:gd name="T50" fmla="*/ 541 w 541"/>
                <a:gd name="T51" fmla="*/ 152 h 442"/>
                <a:gd name="T52" fmla="*/ 541 w 541"/>
                <a:gd name="T53" fmla="*/ 152 h 442"/>
                <a:gd name="T54" fmla="*/ 507 w 541"/>
                <a:gd name="T55" fmla="*/ 185 h 442"/>
                <a:gd name="T56" fmla="*/ 474 w 541"/>
                <a:gd name="T57" fmla="*/ 223 h 442"/>
                <a:gd name="T58" fmla="*/ 474 w 541"/>
                <a:gd name="T59" fmla="*/ 223 h 442"/>
                <a:gd name="T60" fmla="*/ 474 w 541"/>
                <a:gd name="T61" fmla="*/ 185 h 442"/>
                <a:gd name="T62" fmla="*/ 474 w 541"/>
                <a:gd name="T63" fmla="*/ 138 h 442"/>
                <a:gd name="T64" fmla="*/ 459 w 541"/>
                <a:gd name="T65" fmla="*/ 104 h 442"/>
                <a:gd name="T66" fmla="*/ 426 w 541"/>
                <a:gd name="T67" fmla="*/ 66 h 442"/>
                <a:gd name="T68" fmla="*/ 392 w 541"/>
                <a:gd name="T69" fmla="*/ 52 h 442"/>
                <a:gd name="T70" fmla="*/ 359 w 541"/>
                <a:gd name="T71" fmla="*/ 66 h 442"/>
                <a:gd name="T72" fmla="*/ 320 w 541"/>
                <a:gd name="T73" fmla="*/ 104 h 442"/>
                <a:gd name="T74" fmla="*/ 320 w 541"/>
                <a:gd name="T75" fmla="*/ 138 h 442"/>
                <a:gd name="T76" fmla="*/ 320 w 541"/>
                <a:gd name="T77" fmla="*/ 185 h 442"/>
                <a:gd name="T78" fmla="*/ 320 w 541"/>
                <a:gd name="T79" fmla="*/ 237 h 442"/>
                <a:gd name="T80" fmla="*/ 340 w 541"/>
                <a:gd name="T81" fmla="*/ 290 h 442"/>
                <a:gd name="T82" fmla="*/ 340 w 541"/>
                <a:gd name="T83" fmla="*/ 342 h 442"/>
                <a:gd name="T84" fmla="*/ 306 w 541"/>
                <a:gd name="T85" fmla="*/ 394 h 442"/>
                <a:gd name="T86" fmla="*/ 253 w 541"/>
                <a:gd name="T87" fmla="*/ 428 h 442"/>
                <a:gd name="T88" fmla="*/ 206 w 541"/>
                <a:gd name="T89" fmla="*/ 442 h 442"/>
                <a:gd name="T90" fmla="*/ 134 w 541"/>
                <a:gd name="T91" fmla="*/ 428 h 442"/>
                <a:gd name="T92" fmla="*/ 100 w 541"/>
                <a:gd name="T93" fmla="*/ 409 h 442"/>
                <a:gd name="T94" fmla="*/ 86 w 541"/>
                <a:gd name="T95" fmla="*/ 394 h 442"/>
                <a:gd name="T96" fmla="*/ 52 w 541"/>
                <a:gd name="T97" fmla="*/ 356 h 442"/>
                <a:gd name="T98" fmla="*/ 33 w 541"/>
                <a:gd name="T99" fmla="*/ 342 h 442"/>
                <a:gd name="T100" fmla="*/ 0 w 541"/>
                <a:gd name="T101" fmla="*/ 290 h 442"/>
                <a:gd name="T102" fmla="*/ 0 w 541"/>
                <a:gd name="T103" fmla="*/ 256 h 442"/>
                <a:gd name="T104" fmla="*/ 0 w 541"/>
                <a:gd name="T105" fmla="*/ 237 h 4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41" h="442">
                  <a:moveTo>
                    <a:pt x="0" y="237"/>
                  </a:moveTo>
                  <a:lnTo>
                    <a:pt x="67" y="185"/>
                  </a:lnTo>
                  <a:lnTo>
                    <a:pt x="67" y="204"/>
                  </a:lnTo>
                  <a:lnTo>
                    <a:pt x="67" y="237"/>
                  </a:lnTo>
                  <a:lnTo>
                    <a:pt x="67" y="271"/>
                  </a:lnTo>
                  <a:lnTo>
                    <a:pt x="86" y="309"/>
                  </a:lnTo>
                  <a:lnTo>
                    <a:pt x="100" y="342"/>
                  </a:lnTo>
                  <a:lnTo>
                    <a:pt x="134" y="356"/>
                  </a:lnTo>
                  <a:lnTo>
                    <a:pt x="172" y="375"/>
                  </a:lnTo>
                  <a:lnTo>
                    <a:pt x="206" y="356"/>
                  </a:lnTo>
                  <a:lnTo>
                    <a:pt x="220" y="342"/>
                  </a:lnTo>
                  <a:lnTo>
                    <a:pt x="239" y="309"/>
                  </a:lnTo>
                  <a:lnTo>
                    <a:pt x="239" y="256"/>
                  </a:lnTo>
                  <a:lnTo>
                    <a:pt x="239" y="204"/>
                  </a:lnTo>
                  <a:lnTo>
                    <a:pt x="220" y="152"/>
                  </a:lnTo>
                  <a:lnTo>
                    <a:pt x="220" y="104"/>
                  </a:lnTo>
                  <a:lnTo>
                    <a:pt x="239" y="52"/>
                  </a:lnTo>
                  <a:lnTo>
                    <a:pt x="273" y="19"/>
                  </a:lnTo>
                  <a:lnTo>
                    <a:pt x="320" y="0"/>
                  </a:lnTo>
                  <a:lnTo>
                    <a:pt x="392" y="0"/>
                  </a:lnTo>
                  <a:lnTo>
                    <a:pt x="440" y="19"/>
                  </a:lnTo>
                  <a:lnTo>
                    <a:pt x="493" y="52"/>
                  </a:lnTo>
                  <a:lnTo>
                    <a:pt x="526" y="119"/>
                  </a:lnTo>
                  <a:lnTo>
                    <a:pt x="541" y="152"/>
                  </a:lnTo>
                  <a:lnTo>
                    <a:pt x="507" y="185"/>
                  </a:lnTo>
                  <a:lnTo>
                    <a:pt x="474" y="223"/>
                  </a:lnTo>
                  <a:lnTo>
                    <a:pt x="474" y="185"/>
                  </a:lnTo>
                  <a:lnTo>
                    <a:pt x="474" y="138"/>
                  </a:lnTo>
                  <a:lnTo>
                    <a:pt x="459" y="104"/>
                  </a:lnTo>
                  <a:lnTo>
                    <a:pt x="426" y="66"/>
                  </a:lnTo>
                  <a:lnTo>
                    <a:pt x="392" y="52"/>
                  </a:lnTo>
                  <a:lnTo>
                    <a:pt x="359" y="66"/>
                  </a:lnTo>
                  <a:lnTo>
                    <a:pt x="320" y="104"/>
                  </a:lnTo>
                  <a:lnTo>
                    <a:pt x="320" y="138"/>
                  </a:lnTo>
                  <a:lnTo>
                    <a:pt x="320" y="185"/>
                  </a:lnTo>
                  <a:lnTo>
                    <a:pt x="320" y="237"/>
                  </a:lnTo>
                  <a:lnTo>
                    <a:pt x="340" y="290"/>
                  </a:lnTo>
                  <a:lnTo>
                    <a:pt x="340" y="342"/>
                  </a:lnTo>
                  <a:lnTo>
                    <a:pt x="306" y="394"/>
                  </a:lnTo>
                  <a:lnTo>
                    <a:pt x="253" y="428"/>
                  </a:lnTo>
                  <a:lnTo>
                    <a:pt x="206" y="442"/>
                  </a:lnTo>
                  <a:lnTo>
                    <a:pt x="134" y="428"/>
                  </a:lnTo>
                  <a:lnTo>
                    <a:pt x="100" y="409"/>
                  </a:lnTo>
                  <a:lnTo>
                    <a:pt x="86" y="394"/>
                  </a:lnTo>
                  <a:lnTo>
                    <a:pt x="52" y="356"/>
                  </a:lnTo>
                  <a:lnTo>
                    <a:pt x="33" y="342"/>
                  </a:lnTo>
                  <a:lnTo>
                    <a:pt x="0" y="290"/>
                  </a:lnTo>
                  <a:lnTo>
                    <a:pt x="0" y="256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42" name="Line 64"/>
            <p:cNvSpPr>
              <a:spLocks noChangeShapeType="1"/>
            </p:cNvSpPr>
            <p:nvPr/>
          </p:nvSpPr>
          <p:spPr bwMode="auto">
            <a:xfrm flipH="1">
              <a:off x="9159" y="9278"/>
              <a:ext cx="52" cy="14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43" name="Freeform 65"/>
            <p:cNvSpPr>
              <a:spLocks/>
            </p:cNvSpPr>
            <p:nvPr/>
          </p:nvSpPr>
          <p:spPr bwMode="auto">
            <a:xfrm>
              <a:off x="9379" y="9278"/>
              <a:ext cx="594" cy="580"/>
            </a:xfrm>
            <a:custGeom>
              <a:avLst/>
              <a:gdLst>
                <a:gd name="T0" fmla="*/ 393 w 594"/>
                <a:gd name="T1" fmla="*/ 0 h 580"/>
                <a:gd name="T2" fmla="*/ 426 w 594"/>
                <a:gd name="T3" fmla="*/ 33 h 580"/>
                <a:gd name="T4" fmla="*/ 474 w 594"/>
                <a:gd name="T5" fmla="*/ 86 h 580"/>
                <a:gd name="T6" fmla="*/ 527 w 594"/>
                <a:gd name="T7" fmla="*/ 171 h 580"/>
                <a:gd name="T8" fmla="*/ 580 w 594"/>
                <a:gd name="T9" fmla="*/ 205 h 580"/>
                <a:gd name="T10" fmla="*/ 594 w 594"/>
                <a:gd name="T11" fmla="*/ 238 h 580"/>
                <a:gd name="T12" fmla="*/ 594 w 594"/>
                <a:gd name="T13" fmla="*/ 238 h 580"/>
                <a:gd name="T14" fmla="*/ 560 w 594"/>
                <a:gd name="T15" fmla="*/ 257 h 580"/>
                <a:gd name="T16" fmla="*/ 527 w 594"/>
                <a:gd name="T17" fmla="*/ 305 h 580"/>
                <a:gd name="T18" fmla="*/ 527 w 594"/>
                <a:gd name="T19" fmla="*/ 305 h 580"/>
                <a:gd name="T20" fmla="*/ 527 w 594"/>
                <a:gd name="T21" fmla="*/ 271 h 580"/>
                <a:gd name="T22" fmla="*/ 508 w 594"/>
                <a:gd name="T23" fmla="*/ 257 h 580"/>
                <a:gd name="T24" fmla="*/ 493 w 594"/>
                <a:gd name="T25" fmla="*/ 205 h 580"/>
                <a:gd name="T26" fmla="*/ 460 w 594"/>
                <a:gd name="T27" fmla="*/ 171 h 580"/>
                <a:gd name="T28" fmla="*/ 441 w 594"/>
                <a:gd name="T29" fmla="*/ 133 h 580"/>
                <a:gd name="T30" fmla="*/ 407 w 594"/>
                <a:gd name="T31" fmla="*/ 100 h 580"/>
                <a:gd name="T32" fmla="*/ 407 w 594"/>
                <a:gd name="T33" fmla="*/ 100 h 580"/>
                <a:gd name="T34" fmla="*/ 321 w 594"/>
                <a:gd name="T35" fmla="*/ 171 h 580"/>
                <a:gd name="T36" fmla="*/ 287 w 594"/>
                <a:gd name="T37" fmla="*/ 205 h 580"/>
                <a:gd name="T38" fmla="*/ 287 w 594"/>
                <a:gd name="T39" fmla="*/ 219 h 580"/>
                <a:gd name="T40" fmla="*/ 321 w 594"/>
                <a:gd name="T41" fmla="*/ 238 h 580"/>
                <a:gd name="T42" fmla="*/ 321 w 594"/>
                <a:gd name="T43" fmla="*/ 257 h 580"/>
                <a:gd name="T44" fmla="*/ 359 w 594"/>
                <a:gd name="T45" fmla="*/ 290 h 580"/>
                <a:gd name="T46" fmla="*/ 393 w 594"/>
                <a:gd name="T47" fmla="*/ 305 h 580"/>
                <a:gd name="T48" fmla="*/ 407 w 594"/>
                <a:gd name="T49" fmla="*/ 324 h 580"/>
                <a:gd name="T50" fmla="*/ 426 w 594"/>
                <a:gd name="T51" fmla="*/ 357 h 580"/>
                <a:gd name="T52" fmla="*/ 426 w 594"/>
                <a:gd name="T53" fmla="*/ 357 h 580"/>
                <a:gd name="T54" fmla="*/ 359 w 594"/>
                <a:gd name="T55" fmla="*/ 409 h 580"/>
                <a:gd name="T56" fmla="*/ 359 w 594"/>
                <a:gd name="T57" fmla="*/ 409 h 580"/>
                <a:gd name="T58" fmla="*/ 359 w 594"/>
                <a:gd name="T59" fmla="*/ 390 h 580"/>
                <a:gd name="T60" fmla="*/ 321 w 594"/>
                <a:gd name="T61" fmla="*/ 343 h 580"/>
                <a:gd name="T62" fmla="*/ 287 w 594"/>
                <a:gd name="T63" fmla="*/ 290 h 580"/>
                <a:gd name="T64" fmla="*/ 254 w 594"/>
                <a:gd name="T65" fmla="*/ 257 h 580"/>
                <a:gd name="T66" fmla="*/ 254 w 594"/>
                <a:gd name="T67" fmla="*/ 257 h 580"/>
                <a:gd name="T68" fmla="*/ 254 w 594"/>
                <a:gd name="T69" fmla="*/ 257 h 580"/>
                <a:gd name="T70" fmla="*/ 172 w 594"/>
                <a:gd name="T71" fmla="*/ 305 h 580"/>
                <a:gd name="T72" fmla="*/ 100 w 594"/>
                <a:gd name="T73" fmla="*/ 357 h 580"/>
                <a:gd name="T74" fmla="*/ 100 w 594"/>
                <a:gd name="T75" fmla="*/ 357 h 580"/>
                <a:gd name="T76" fmla="*/ 120 w 594"/>
                <a:gd name="T77" fmla="*/ 390 h 580"/>
                <a:gd name="T78" fmla="*/ 153 w 594"/>
                <a:gd name="T79" fmla="*/ 442 h 580"/>
                <a:gd name="T80" fmla="*/ 206 w 594"/>
                <a:gd name="T81" fmla="*/ 476 h 580"/>
                <a:gd name="T82" fmla="*/ 220 w 594"/>
                <a:gd name="T83" fmla="*/ 509 h 580"/>
                <a:gd name="T84" fmla="*/ 254 w 594"/>
                <a:gd name="T85" fmla="*/ 528 h 580"/>
                <a:gd name="T86" fmla="*/ 254 w 594"/>
                <a:gd name="T87" fmla="*/ 528 h 580"/>
                <a:gd name="T88" fmla="*/ 206 w 594"/>
                <a:gd name="T89" fmla="*/ 580 h 580"/>
                <a:gd name="T90" fmla="*/ 206 w 594"/>
                <a:gd name="T91" fmla="*/ 580 h 580"/>
                <a:gd name="T92" fmla="*/ 172 w 594"/>
                <a:gd name="T93" fmla="*/ 547 h 580"/>
                <a:gd name="T94" fmla="*/ 153 w 594"/>
                <a:gd name="T95" fmla="*/ 509 h 580"/>
                <a:gd name="T96" fmla="*/ 120 w 594"/>
                <a:gd name="T97" fmla="*/ 476 h 580"/>
                <a:gd name="T98" fmla="*/ 67 w 594"/>
                <a:gd name="T99" fmla="*/ 409 h 580"/>
                <a:gd name="T100" fmla="*/ 0 w 594"/>
                <a:gd name="T101" fmla="*/ 324 h 580"/>
                <a:gd name="T102" fmla="*/ 0 w 594"/>
                <a:gd name="T103" fmla="*/ 324 h 580"/>
                <a:gd name="T104" fmla="*/ 19 w 594"/>
                <a:gd name="T105" fmla="*/ 305 h 580"/>
                <a:gd name="T106" fmla="*/ 86 w 594"/>
                <a:gd name="T107" fmla="*/ 271 h 580"/>
                <a:gd name="T108" fmla="*/ 172 w 594"/>
                <a:gd name="T109" fmla="*/ 205 h 580"/>
                <a:gd name="T110" fmla="*/ 220 w 594"/>
                <a:gd name="T111" fmla="*/ 152 h 580"/>
                <a:gd name="T112" fmla="*/ 287 w 594"/>
                <a:gd name="T113" fmla="*/ 100 h 580"/>
                <a:gd name="T114" fmla="*/ 321 w 594"/>
                <a:gd name="T115" fmla="*/ 67 h 580"/>
                <a:gd name="T116" fmla="*/ 359 w 594"/>
                <a:gd name="T117" fmla="*/ 33 h 580"/>
                <a:gd name="T118" fmla="*/ 393 w 594"/>
                <a:gd name="T119" fmla="*/ 0 h 5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94" h="580">
                  <a:moveTo>
                    <a:pt x="393" y="0"/>
                  </a:moveTo>
                  <a:lnTo>
                    <a:pt x="426" y="33"/>
                  </a:lnTo>
                  <a:lnTo>
                    <a:pt x="474" y="86"/>
                  </a:lnTo>
                  <a:lnTo>
                    <a:pt x="527" y="171"/>
                  </a:lnTo>
                  <a:lnTo>
                    <a:pt x="580" y="205"/>
                  </a:lnTo>
                  <a:lnTo>
                    <a:pt x="594" y="238"/>
                  </a:lnTo>
                  <a:lnTo>
                    <a:pt x="560" y="257"/>
                  </a:lnTo>
                  <a:lnTo>
                    <a:pt x="527" y="305"/>
                  </a:lnTo>
                  <a:lnTo>
                    <a:pt x="527" y="271"/>
                  </a:lnTo>
                  <a:lnTo>
                    <a:pt x="508" y="257"/>
                  </a:lnTo>
                  <a:lnTo>
                    <a:pt x="493" y="205"/>
                  </a:lnTo>
                  <a:lnTo>
                    <a:pt x="460" y="171"/>
                  </a:lnTo>
                  <a:lnTo>
                    <a:pt x="441" y="133"/>
                  </a:lnTo>
                  <a:lnTo>
                    <a:pt x="407" y="100"/>
                  </a:lnTo>
                  <a:lnTo>
                    <a:pt x="321" y="171"/>
                  </a:lnTo>
                  <a:lnTo>
                    <a:pt x="287" y="205"/>
                  </a:lnTo>
                  <a:lnTo>
                    <a:pt x="287" y="219"/>
                  </a:lnTo>
                  <a:lnTo>
                    <a:pt x="321" y="238"/>
                  </a:lnTo>
                  <a:lnTo>
                    <a:pt x="321" y="257"/>
                  </a:lnTo>
                  <a:lnTo>
                    <a:pt x="359" y="290"/>
                  </a:lnTo>
                  <a:lnTo>
                    <a:pt x="393" y="305"/>
                  </a:lnTo>
                  <a:lnTo>
                    <a:pt x="407" y="324"/>
                  </a:lnTo>
                  <a:lnTo>
                    <a:pt x="426" y="357"/>
                  </a:lnTo>
                  <a:lnTo>
                    <a:pt x="359" y="409"/>
                  </a:lnTo>
                  <a:lnTo>
                    <a:pt x="359" y="390"/>
                  </a:lnTo>
                  <a:lnTo>
                    <a:pt x="321" y="343"/>
                  </a:lnTo>
                  <a:lnTo>
                    <a:pt x="287" y="290"/>
                  </a:lnTo>
                  <a:lnTo>
                    <a:pt x="254" y="257"/>
                  </a:lnTo>
                  <a:lnTo>
                    <a:pt x="172" y="305"/>
                  </a:lnTo>
                  <a:lnTo>
                    <a:pt x="100" y="357"/>
                  </a:lnTo>
                  <a:lnTo>
                    <a:pt x="120" y="390"/>
                  </a:lnTo>
                  <a:lnTo>
                    <a:pt x="153" y="442"/>
                  </a:lnTo>
                  <a:lnTo>
                    <a:pt x="206" y="476"/>
                  </a:lnTo>
                  <a:lnTo>
                    <a:pt x="220" y="509"/>
                  </a:lnTo>
                  <a:lnTo>
                    <a:pt x="254" y="528"/>
                  </a:lnTo>
                  <a:lnTo>
                    <a:pt x="206" y="580"/>
                  </a:lnTo>
                  <a:lnTo>
                    <a:pt x="172" y="547"/>
                  </a:lnTo>
                  <a:lnTo>
                    <a:pt x="153" y="509"/>
                  </a:lnTo>
                  <a:lnTo>
                    <a:pt x="120" y="476"/>
                  </a:lnTo>
                  <a:lnTo>
                    <a:pt x="67" y="409"/>
                  </a:lnTo>
                  <a:lnTo>
                    <a:pt x="0" y="324"/>
                  </a:lnTo>
                  <a:lnTo>
                    <a:pt x="19" y="305"/>
                  </a:lnTo>
                  <a:lnTo>
                    <a:pt x="86" y="271"/>
                  </a:lnTo>
                  <a:lnTo>
                    <a:pt x="172" y="205"/>
                  </a:lnTo>
                  <a:lnTo>
                    <a:pt x="220" y="152"/>
                  </a:lnTo>
                  <a:lnTo>
                    <a:pt x="287" y="100"/>
                  </a:lnTo>
                  <a:lnTo>
                    <a:pt x="321" y="67"/>
                  </a:lnTo>
                  <a:lnTo>
                    <a:pt x="359" y="3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44" name="Line 66"/>
            <p:cNvSpPr>
              <a:spLocks noChangeShapeType="1"/>
            </p:cNvSpPr>
            <p:nvPr/>
          </p:nvSpPr>
          <p:spPr bwMode="auto">
            <a:xfrm flipH="1" flipV="1">
              <a:off x="9772" y="9278"/>
              <a:ext cx="33" cy="33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45" name="Freeform 67"/>
            <p:cNvSpPr>
              <a:spLocks/>
            </p:cNvSpPr>
            <p:nvPr/>
          </p:nvSpPr>
          <p:spPr bwMode="auto">
            <a:xfrm>
              <a:off x="10112" y="10201"/>
              <a:ext cx="728" cy="732"/>
            </a:xfrm>
            <a:custGeom>
              <a:avLst/>
              <a:gdLst>
                <a:gd name="T0" fmla="*/ 335 w 728"/>
                <a:gd name="T1" fmla="*/ 152 h 732"/>
                <a:gd name="T2" fmla="*/ 287 w 728"/>
                <a:gd name="T3" fmla="*/ 185 h 732"/>
                <a:gd name="T4" fmla="*/ 201 w 728"/>
                <a:gd name="T5" fmla="*/ 257 h 732"/>
                <a:gd name="T6" fmla="*/ 100 w 728"/>
                <a:gd name="T7" fmla="*/ 323 h 732"/>
                <a:gd name="T8" fmla="*/ 48 w 728"/>
                <a:gd name="T9" fmla="*/ 356 h 732"/>
                <a:gd name="T10" fmla="*/ 14 w 728"/>
                <a:gd name="T11" fmla="*/ 323 h 732"/>
                <a:gd name="T12" fmla="*/ 0 w 728"/>
                <a:gd name="T13" fmla="*/ 290 h 732"/>
                <a:gd name="T14" fmla="*/ 81 w 728"/>
                <a:gd name="T15" fmla="*/ 257 h 732"/>
                <a:gd name="T16" fmla="*/ 148 w 728"/>
                <a:gd name="T17" fmla="*/ 219 h 732"/>
                <a:gd name="T18" fmla="*/ 287 w 728"/>
                <a:gd name="T19" fmla="*/ 119 h 732"/>
                <a:gd name="T20" fmla="*/ 335 w 728"/>
                <a:gd name="T21" fmla="*/ 66 h 732"/>
                <a:gd name="T22" fmla="*/ 407 w 728"/>
                <a:gd name="T23" fmla="*/ 33 h 732"/>
                <a:gd name="T24" fmla="*/ 441 w 728"/>
                <a:gd name="T25" fmla="*/ 0 h 732"/>
                <a:gd name="T26" fmla="*/ 441 w 728"/>
                <a:gd name="T27" fmla="*/ 0 h 732"/>
                <a:gd name="T28" fmla="*/ 474 w 728"/>
                <a:gd name="T29" fmla="*/ 33 h 732"/>
                <a:gd name="T30" fmla="*/ 508 w 728"/>
                <a:gd name="T31" fmla="*/ 85 h 732"/>
                <a:gd name="T32" fmla="*/ 508 w 728"/>
                <a:gd name="T33" fmla="*/ 85 h 732"/>
                <a:gd name="T34" fmla="*/ 388 w 728"/>
                <a:gd name="T35" fmla="*/ 257 h 732"/>
                <a:gd name="T36" fmla="*/ 287 w 728"/>
                <a:gd name="T37" fmla="*/ 423 h 732"/>
                <a:gd name="T38" fmla="*/ 287 w 728"/>
                <a:gd name="T39" fmla="*/ 423 h 732"/>
                <a:gd name="T40" fmla="*/ 374 w 728"/>
                <a:gd name="T41" fmla="*/ 390 h 732"/>
                <a:gd name="T42" fmla="*/ 455 w 728"/>
                <a:gd name="T43" fmla="*/ 356 h 732"/>
                <a:gd name="T44" fmla="*/ 556 w 728"/>
                <a:gd name="T45" fmla="*/ 304 h 732"/>
                <a:gd name="T46" fmla="*/ 661 w 728"/>
                <a:gd name="T47" fmla="*/ 257 h 732"/>
                <a:gd name="T48" fmla="*/ 661 w 728"/>
                <a:gd name="T49" fmla="*/ 257 h 732"/>
                <a:gd name="T50" fmla="*/ 694 w 728"/>
                <a:gd name="T51" fmla="*/ 290 h 732"/>
                <a:gd name="T52" fmla="*/ 728 w 728"/>
                <a:gd name="T53" fmla="*/ 337 h 732"/>
                <a:gd name="T54" fmla="*/ 728 w 728"/>
                <a:gd name="T55" fmla="*/ 337 h 732"/>
                <a:gd name="T56" fmla="*/ 661 w 728"/>
                <a:gd name="T57" fmla="*/ 390 h 732"/>
                <a:gd name="T58" fmla="*/ 594 w 728"/>
                <a:gd name="T59" fmla="*/ 461 h 732"/>
                <a:gd name="T60" fmla="*/ 488 w 728"/>
                <a:gd name="T61" fmla="*/ 561 h 732"/>
                <a:gd name="T62" fmla="*/ 441 w 728"/>
                <a:gd name="T63" fmla="*/ 613 h 732"/>
                <a:gd name="T64" fmla="*/ 407 w 728"/>
                <a:gd name="T65" fmla="*/ 680 h 732"/>
                <a:gd name="T66" fmla="*/ 374 w 728"/>
                <a:gd name="T67" fmla="*/ 699 h 732"/>
                <a:gd name="T68" fmla="*/ 374 w 728"/>
                <a:gd name="T69" fmla="*/ 732 h 732"/>
                <a:gd name="T70" fmla="*/ 374 w 728"/>
                <a:gd name="T71" fmla="*/ 732 h 732"/>
                <a:gd name="T72" fmla="*/ 287 w 728"/>
                <a:gd name="T73" fmla="*/ 632 h 732"/>
                <a:gd name="T74" fmla="*/ 287 w 728"/>
                <a:gd name="T75" fmla="*/ 632 h 732"/>
                <a:gd name="T76" fmla="*/ 388 w 728"/>
                <a:gd name="T77" fmla="*/ 561 h 732"/>
                <a:gd name="T78" fmla="*/ 474 w 728"/>
                <a:gd name="T79" fmla="*/ 475 h 732"/>
                <a:gd name="T80" fmla="*/ 522 w 728"/>
                <a:gd name="T81" fmla="*/ 409 h 732"/>
                <a:gd name="T82" fmla="*/ 575 w 728"/>
                <a:gd name="T83" fmla="*/ 356 h 732"/>
                <a:gd name="T84" fmla="*/ 575 w 728"/>
                <a:gd name="T85" fmla="*/ 356 h 732"/>
                <a:gd name="T86" fmla="*/ 388 w 728"/>
                <a:gd name="T87" fmla="*/ 442 h 732"/>
                <a:gd name="T88" fmla="*/ 201 w 728"/>
                <a:gd name="T89" fmla="*/ 528 h 732"/>
                <a:gd name="T90" fmla="*/ 201 w 728"/>
                <a:gd name="T91" fmla="*/ 528 h 732"/>
                <a:gd name="T92" fmla="*/ 148 w 728"/>
                <a:gd name="T93" fmla="*/ 475 h 732"/>
                <a:gd name="T94" fmla="*/ 187 w 728"/>
                <a:gd name="T95" fmla="*/ 409 h 732"/>
                <a:gd name="T96" fmla="*/ 254 w 728"/>
                <a:gd name="T97" fmla="*/ 290 h 732"/>
                <a:gd name="T98" fmla="*/ 321 w 728"/>
                <a:gd name="T99" fmla="*/ 185 h 732"/>
                <a:gd name="T100" fmla="*/ 335 w 728"/>
                <a:gd name="T101" fmla="*/ 152 h 7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28" h="732">
                  <a:moveTo>
                    <a:pt x="335" y="152"/>
                  </a:moveTo>
                  <a:lnTo>
                    <a:pt x="287" y="185"/>
                  </a:lnTo>
                  <a:lnTo>
                    <a:pt x="201" y="257"/>
                  </a:lnTo>
                  <a:lnTo>
                    <a:pt x="100" y="323"/>
                  </a:lnTo>
                  <a:lnTo>
                    <a:pt x="48" y="356"/>
                  </a:lnTo>
                  <a:lnTo>
                    <a:pt x="14" y="323"/>
                  </a:lnTo>
                  <a:lnTo>
                    <a:pt x="0" y="290"/>
                  </a:lnTo>
                  <a:lnTo>
                    <a:pt x="81" y="257"/>
                  </a:lnTo>
                  <a:lnTo>
                    <a:pt x="148" y="219"/>
                  </a:lnTo>
                  <a:lnTo>
                    <a:pt x="287" y="119"/>
                  </a:lnTo>
                  <a:lnTo>
                    <a:pt x="335" y="66"/>
                  </a:lnTo>
                  <a:lnTo>
                    <a:pt x="407" y="33"/>
                  </a:lnTo>
                  <a:lnTo>
                    <a:pt x="441" y="0"/>
                  </a:lnTo>
                  <a:lnTo>
                    <a:pt x="474" y="33"/>
                  </a:lnTo>
                  <a:lnTo>
                    <a:pt x="508" y="85"/>
                  </a:lnTo>
                  <a:lnTo>
                    <a:pt x="388" y="257"/>
                  </a:lnTo>
                  <a:lnTo>
                    <a:pt x="287" y="423"/>
                  </a:lnTo>
                  <a:lnTo>
                    <a:pt x="374" y="390"/>
                  </a:lnTo>
                  <a:lnTo>
                    <a:pt x="455" y="356"/>
                  </a:lnTo>
                  <a:lnTo>
                    <a:pt x="556" y="304"/>
                  </a:lnTo>
                  <a:lnTo>
                    <a:pt x="661" y="257"/>
                  </a:lnTo>
                  <a:lnTo>
                    <a:pt x="694" y="290"/>
                  </a:lnTo>
                  <a:lnTo>
                    <a:pt x="728" y="337"/>
                  </a:lnTo>
                  <a:lnTo>
                    <a:pt x="661" y="390"/>
                  </a:lnTo>
                  <a:lnTo>
                    <a:pt x="594" y="461"/>
                  </a:lnTo>
                  <a:lnTo>
                    <a:pt x="488" y="561"/>
                  </a:lnTo>
                  <a:lnTo>
                    <a:pt x="441" y="613"/>
                  </a:lnTo>
                  <a:lnTo>
                    <a:pt x="407" y="680"/>
                  </a:lnTo>
                  <a:lnTo>
                    <a:pt x="374" y="699"/>
                  </a:lnTo>
                  <a:lnTo>
                    <a:pt x="374" y="732"/>
                  </a:lnTo>
                  <a:lnTo>
                    <a:pt x="287" y="632"/>
                  </a:lnTo>
                  <a:lnTo>
                    <a:pt x="388" y="561"/>
                  </a:lnTo>
                  <a:lnTo>
                    <a:pt x="474" y="475"/>
                  </a:lnTo>
                  <a:lnTo>
                    <a:pt x="522" y="409"/>
                  </a:lnTo>
                  <a:lnTo>
                    <a:pt x="575" y="356"/>
                  </a:lnTo>
                  <a:lnTo>
                    <a:pt x="388" y="442"/>
                  </a:lnTo>
                  <a:lnTo>
                    <a:pt x="201" y="528"/>
                  </a:lnTo>
                  <a:lnTo>
                    <a:pt x="148" y="475"/>
                  </a:lnTo>
                  <a:lnTo>
                    <a:pt x="187" y="409"/>
                  </a:lnTo>
                  <a:lnTo>
                    <a:pt x="254" y="290"/>
                  </a:lnTo>
                  <a:lnTo>
                    <a:pt x="321" y="185"/>
                  </a:lnTo>
                  <a:lnTo>
                    <a:pt x="335" y="152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46" name="Line 68"/>
            <p:cNvSpPr>
              <a:spLocks noChangeShapeType="1"/>
            </p:cNvSpPr>
            <p:nvPr/>
          </p:nvSpPr>
          <p:spPr bwMode="auto">
            <a:xfrm>
              <a:off x="9379" y="10848"/>
              <a:ext cx="100" cy="71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pic>
          <p:nvPicPr>
            <p:cNvPr id="50247" name="Picture 6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3" y="9977"/>
              <a:ext cx="747" cy="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48" name="Freeform 70"/>
            <p:cNvSpPr>
              <a:spLocks/>
            </p:cNvSpPr>
            <p:nvPr/>
          </p:nvSpPr>
          <p:spPr bwMode="auto">
            <a:xfrm>
              <a:off x="9805" y="9925"/>
              <a:ext cx="561" cy="547"/>
            </a:xfrm>
            <a:custGeom>
              <a:avLst/>
              <a:gdLst>
                <a:gd name="T0" fmla="*/ 0 w 561"/>
                <a:gd name="T1" fmla="*/ 190 h 547"/>
                <a:gd name="T2" fmla="*/ 15 w 561"/>
                <a:gd name="T3" fmla="*/ 190 h 547"/>
                <a:gd name="T4" fmla="*/ 101 w 561"/>
                <a:gd name="T5" fmla="*/ 157 h 547"/>
                <a:gd name="T6" fmla="*/ 187 w 561"/>
                <a:gd name="T7" fmla="*/ 119 h 547"/>
                <a:gd name="T8" fmla="*/ 269 w 561"/>
                <a:gd name="T9" fmla="*/ 86 h 547"/>
                <a:gd name="T10" fmla="*/ 355 w 561"/>
                <a:gd name="T11" fmla="*/ 52 h 547"/>
                <a:gd name="T12" fmla="*/ 508 w 561"/>
                <a:gd name="T13" fmla="*/ 0 h 547"/>
                <a:gd name="T14" fmla="*/ 508 w 561"/>
                <a:gd name="T15" fmla="*/ 0 h 547"/>
                <a:gd name="T16" fmla="*/ 561 w 561"/>
                <a:gd name="T17" fmla="*/ 71 h 547"/>
                <a:gd name="T18" fmla="*/ 561 w 561"/>
                <a:gd name="T19" fmla="*/ 71 h 547"/>
                <a:gd name="T20" fmla="*/ 475 w 561"/>
                <a:gd name="T21" fmla="*/ 204 h 547"/>
                <a:gd name="T22" fmla="*/ 441 w 561"/>
                <a:gd name="T23" fmla="*/ 257 h 547"/>
                <a:gd name="T24" fmla="*/ 407 w 561"/>
                <a:gd name="T25" fmla="*/ 323 h 547"/>
                <a:gd name="T26" fmla="*/ 355 w 561"/>
                <a:gd name="T27" fmla="*/ 409 h 547"/>
                <a:gd name="T28" fmla="*/ 321 w 561"/>
                <a:gd name="T29" fmla="*/ 495 h 547"/>
                <a:gd name="T30" fmla="*/ 307 w 561"/>
                <a:gd name="T31" fmla="*/ 533 h 547"/>
                <a:gd name="T32" fmla="*/ 288 w 561"/>
                <a:gd name="T33" fmla="*/ 547 h 547"/>
                <a:gd name="T34" fmla="*/ 288 w 561"/>
                <a:gd name="T35" fmla="*/ 547 h 547"/>
                <a:gd name="T36" fmla="*/ 221 w 561"/>
                <a:gd name="T37" fmla="*/ 461 h 547"/>
                <a:gd name="T38" fmla="*/ 221 w 561"/>
                <a:gd name="T39" fmla="*/ 461 h 547"/>
                <a:gd name="T40" fmla="*/ 235 w 561"/>
                <a:gd name="T41" fmla="*/ 447 h 547"/>
                <a:gd name="T42" fmla="*/ 288 w 561"/>
                <a:gd name="T43" fmla="*/ 376 h 547"/>
                <a:gd name="T44" fmla="*/ 321 w 561"/>
                <a:gd name="T45" fmla="*/ 290 h 547"/>
                <a:gd name="T46" fmla="*/ 321 w 561"/>
                <a:gd name="T47" fmla="*/ 290 h 547"/>
                <a:gd name="T48" fmla="*/ 269 w 561"/>
                <a:gd name="T49" fmla="*/ 223 h 547"/>
                <a:gd name="T50" fmla="*/ 235 w 561"/>
                <a:gd name="T51" fmla="*/ 171 h 547"/>
                <a:gd name="T52" fmla="*/ 235 w 561"/>
                <a:gd name="T53" fmla="*/ 171 h 547"/>
                <a:gd name="T54" fmla="*/ 134 w 561"/>
                <a:gd name="T55" fmla="*/ 204 h 547"/>
                <a:gd name="T56" fmla="*/ 48 w 561"/>
                <a:gd name="T57" fmla="*/ 257 h 547"/>
                <a:gd name="T58" fmla="*/ 48 w 561"/>
                <a:gd name="T59" fmla="*/ 257 h 547"/>
                <a:gd name="T60" fmla="*/ 0 w 561"/>
                <a:gd name="T61" fmla="*/ 204 h 547"/>
                <a:gd name="T62" fmla="*/ 0 w 561"/>
                <a:gd name="T63" fmla="*/ 190 h 5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61" h="547">
                  <a:moveTo>
                    <a:pt x="0" y="190"/>
                  </a:moveTo>
                  <a:lnTo>
                    <a:pt x="15" y="190"/>
                  </a:lnTo>
                  <a:lnTo>
                    <a:pt x="101" y="157"/>
                  </a:lnTo>
                  <a:lnTo>
                    <a:pt x="187" y="119"/>
                  </a:lnTo>
                  <a:lnTo>
                    <a:pt x="269" y="86"/>
                  </a:lnTo>
                  <a:lnTo>
                    <a:pt x="355" y="52"/>
                  </a:lnTo>
                  <a:lnTo>
                    <a:pt x="508" y="0"/>
                  </a:lnTo>
                  <a:lnTo>
                    <a:pt x="561" y="71"/>
                  </a:lnTo>
                  <a:lnTo>
                    <a:pt x="475" y="204"/>
                  </a:lnTo>
                  <a:lnTo>
                    <a:pt x="441" y="257"/>
                  </a:lnTo>
                  <a:lnTo>
                    <a:pt x="407" y="323"/>
                  </a:lnTo>
                  <a:lnTo>
                    <a:pt x="355" y="409"/>
                  </a:lnTo>
                  <a:lnTo>
                    <a:pt x="321" y="495"/>
                  </a:lnTo>
                  <a:lnTo>
                    <a:pt x="307" y="533"/>
                  </a:lnTo>
                  <a:lnTo>
                    <a:pt x="288" y="547"/>
                  </a:lnTo>
                  <a:lnTo>
                    <a:pt x="221" y="461"/>
                  </a:lnTo>
                  <a:lnTo>
                    <a:pt x="235" y="447"/>
                  </a:lnTo>
                  <a:lnTo>
                    <a:pt x="288" y="376"/>
                  </a:lnTo>
                  <a:lnTo>
                    <a:pt x="321" y="290"/>
                  </a:lnTo>
                  <a:lnTo>
                    <a:pt x="269" y="223"/>
                  </a:lnTo>
                  <a:lnTo>
                    <a:pt x="235" y="171"/>
                  </a:lnTo>
                  <a:lnTo>
                    <a:pt x="134" y="204"/>
                  </a:lnTo>
                  <a:lnTo>
                    <a:pt x="48" y="257"/>
                  </a:lnTo>
                  <a:lnTo>
                    <a:pt x="0" y="204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49" name="Freeform 71"/>
            <p:cNvSpPr>
              <a:spLocks/>
            </p:cNvSpPr>
            <p:nvPr/>
          </p:nvSpPr>
          <p:spPr bwMode="auto">
            <a:xfrm>
              <a:off x="10093" y="9996"/>
              <a:ext cx="187" cy="186"/>
            </a:xfrm>
            <a:custGeom>
              <a:avLst/>
              <a:gdLst>
                <a:gd name="T0" fmla="*/ 0 w 187"/>
                <a:gd name="T1" fmla="*/ 86 h 186"/>
                <a:gd name="T2" fmla="*/ 187 w 187"/>
                <a:gd name="T3" fmla="*/ 0 h 186"/>
                <a:gd name="T4" fmla="*/ 187 w 187"/>
                <a:gd name="T5" fmla="*/ 0 h 186"/>
                <a:gd name="T6" fmla="*/ 119 w 187"/>
                <a:gd name="T7" fmla="*/ 86 h 186"/>
                <a:gd name="T8" fmla="*/ 67 w 187"/>
                <a:gd name="T9" fmla="*/ 186 h 186"/>
                <a:gd name="T10" fmla="*/ 86 w 187"/>
                <a:gd name="T11" fmla="*/ 186 h 186"/>
                <a:gd name="T12" fmla="*/ 33 w 187"/>
                <a:gd name="T13" fmla="*/ 119 h 186"/>
                <a:gd name="T14" fmla="*/ 0 w 187"/>
                <a:gd name="T15" fmla="*/ 86 h 1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7" h="186">
                  <a:moveTo>
                    <a:pt x="0" y="86"/>
                  </a:moveTo>
                  <a:lnTo>
                    <a:pt x="187" y="0"/>
                  </a:lnTo>
                  <a:lnTo>
                    <a:pt x="119" y="86"/>
                  </a:lnTo>
                  <a:lnTo>
                    <a:pt x="67" y="186"/>
                  </a:lnTo>
                  <a:lnTo>
                    <a:pt x="86" y="186"/>
                  </a:lnTo>
                  <a:lnTo>
                    <a:pt x="33" y="11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50" name="Line 72"/>
            <p:cNvSpPr>
              <a:spLocks noChangeShapeType="1"/>
            </p:cNvSpPr>
            <p:nvPr/>
          </p:nvSpPr>
          <p:spPr bwMode="auto">
            <a:xfrm flipH="1">
              <a:off x="10093" y="10030"/>
              <a:ext cx="86" cy="52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51" name="Freeform 73"/>
            <p:cNvSpPr>
              <a:spLocks/>
            </p:cNvSpPr>
            <p:nvPr/>
          </p:nvSpPr>
          <p:spPr bwMode="auto">
            <a:xfrm>
              <a:off x="9618" y="9621"/>
              <a:ext cx="561" cy="442"/>
            </a:xfrm>
            <a:custGeom>
              <a:avLst/>
              <a:gdLst>
                <a:gd name="T0" fmla="*/ 0 w 561"/>
                <a:gd name="T1" fmla="*/ 237 h 442"/>
                <a:gd name="T2" fmla="*/ 82 w 561"/>
                <a:gd name="T3" fmla="*/ 185 h 442"/>
                <a:gd name="T4" fmla="*/ 82 w 561"/>
                <a:gd name="T5" fmla="*/ 185 h 442"/>
                <a:gd name="T6" fmla="*/ 67 w 561"/>
                <a:gd name="T7" fmla="*/ 204 h 442"/>
                <a:gd name="T8" fmla="*/ 67 w 561"/>
                <a:gd name="T9" fmla="*/ 237 h 442"/>
                <a:gd name="T10" fmla="*/ 67 w 561"/>
                <a:gd name="T11" fmla="*/ 271 h 442"/>
                <a:gd name="T12" fmla="*/ 82 w 561"/>
                <a:gd name="T13" fmla="*/ 304 h 442"/>
                <a:gd name="T14" fmla="*/ 120 w 561"/>
                <a:gd name="T15" fmla="*/ 337 h 442"/>
                <a:gd name="T16" fmla="*/ 154 w 561"/>
                <a:gd name="T17" fmla="*/ 375 h 442"/>
                <a:gd name="T18" fmla="*/ 187 w 561"/>
                <a:gd name="T19" fmla="*/ 375 h 442"/>
                <a:gd name="T20" fmla="*/ 221 w 561"/>
                <a:gd name="T21" fmla="*/ 356 h 442"/>
                <a:gd name="T22" fmla="*/ 235 w 561"/>
                <a:gd name="T23" fmla="*/ 337 h 442"/>
                <a:gd name="T24" fmla="*/ 254 w 561"/>
                <a:gd name="T25" fmla="*/ 304 h 442"/>
                <a:gd name="T26" fmla="*/ 254 w 561"/>
                <a:gd name="T27" fmla="*/ 271 h 442"/>
                <a:gd name="T28" fmla="*/ 235 w 561"/>
                <a:gd name="T29" fmla="*/ 237 h 442"/>
                <a:gd name="T30" fmla="*/ 235 w 561"/>
                <a:gd name="T31" fmla="*/ 204 h 442"/>
                <a:gd name="T32" fmla="*/ 235 w 561"/>
                <a:gd name="T33" fmla="*/ 166 h 442"/>
                <a:gd name="T34" fmla="*/ 221 w 561"/>
                <a:gd name="T35" fmla="*/ 133 h 442"/>
                <a:gd name="T36" fmla="*/ 235 w 561"/>
                <a:gd name="T37" fmla="*/ 99 h 442"/>
                <a:gd name="T38" fmla="*/ 254 w 561"/>
                <a:gd name="T39" fmla="*/ 47 h 442"/>
                <a:gd name="T40" fmla="*/ 288 w 561"/>
                <a:gd name="T41" fmla="*/ 33 h 442"/>
                <a:gd name="T42" fmla="*/ 321 w 561"/>
                <a:gd name="T43" fmla="*/ 0 h 442"/>
                <a:gd name="T44" fmla="*/ 388 w 561"/>
                <a:gd name="T45" fmla="*/ 0 h 442"/>
                <a:gd name="T46" fmla="*/ 456 w 561"/>
                <a:gd name="T47" fmla="*/ 14 h 442"/>
                <a:gd name="T48" fmla="*/ 475 w 561"/>
                <a:gd name="T49" fmla="*/ 33 h 442"/>
                <a:gd name="T50" fmla="*/ 508 w 561"/>
                <a:gd name="T51" fmla="*/ 66 h 442"/>
                <a:gd name="T52" fmla="*/ 542 w 561"/>
                <a:gd name="T53" fmla="*/ 118 h 442"/>
                <a:gd name="T54" fmla="*/ 561 w 561"/>
                <a:gd name="T55" fmla="*/ 166 h 442"/>
                <a:gd name="T56" fmla="*/ 561 w 561"/>
                <a:gd name="T57" fmla="*/ 166 h 442"/>
                <a:gd name="T58" fmla="*/ 475 w 561"/>
                <a:gd name="T59" fmla="*/ 218 h 442"/>
                <a:gd name="T60" fmla="*/ 475 w 561"/>
                <a:gd name="T61" fmla="*/ 218 h 442"/>
                <a:gd name="T62" fmla="*/ 475 w 561"/>
                <a:gd name="T63" fmla="*/ 204 h 442"/>
                <a:gd name="T64" fmla="*/ 475 w 561"/>
                <a:gd name="T65" fmla="*/ 166 h 442"/>
                <a:gd name="T66" fmla="*/ 475 w 561"/>
                <a:gd name="T67" fmla="*/ 133 h 442"/>
                <a:gd name="T68" fmla="*/ 475 w 561"/>
                <a:gd name="T69" fmla="*/ 99 h 442"/>
                <a:gd name="T70" fmla="*/ 422 w 561"/>
                <a:gd name="T71" fmla="*/ 66 h 442"/>
                <a:gd name="T72" fmla="*/ 388 w 561"/>
                <a:gd name="T73" fmla="*/ 66 h 442"/>
                <a:gd name="T74" fmla="*/ 355 w 561"/>
                <a:gd name="T75" fmla="*/ 66 h 442"/>
                <a:gd name="T76" fmla="*/ 341 w 561"/>
                <a:gd name="T77" fmla="*/ 99 h 442"/>
                <a:gd name="T78" fmla="*/ 321 w 561"/>
                <a:gd name="T79" fmla="*/ 133 h 442"/>
                <a:gd name="T80" fmla="*/ 321 w 561"/>
                <a:gd name="T81" fmla="*/ 185 h 442"/>
                <a:gd name="T82" fmla="*/ 341 w 561"/>
                <a:gd name="T83" fmla="*/ 237 h 442"/>
                <a:gd name="T84" fmla="*/ 341 w 561"/>
                <a:gd name="T85" fmla="*/ 290 h 442"/>
                <a:gd name="T86" fmla="*/ 341 w 561"/>
                <a:gd name="T87" fmla="*/ 356 h 442"/>
                <a:gd name="T88" fmla="*/ 307 w 561"/>
                <a:gd name="T89" fmla="*/ 409 h 442"/>
                <a:gd name="T90" fmla="*/ 254 w 561"/>
                <a:gd name="T91" fmla="*/ 442 h 442"/>
                <a:gd name="T92" fmla="*/ 202 w 561"/>
                <a:gd name="T93" fmla="*/ 442 h 442"/>
                <a:gd name="T94" fmla="*/ 135 w 561"/>
                <a:gd name="T95" fmla="*/ 442 h 442"/>
                <a:gd name="T96" fmla="*/ 82 w 561"/>
                <a:gd name="T97" fmla="*/ 390 h 442"/>
                <a:gd name="T98" fmla="*/ 34 w 561"/>
                <a:gd name="T99" fmla="*/ 337 h 442"/>
                <a:gd name="T100" fmla="*/ 15 w 561"/>
                <a:gd name="T101" fmla="*/ 290 h 442"/>
                <a:gd name="T102" fmla="*/ 0 w 561"/>
                <a:gd name="T103" fmla="*/ 252 h 442"/>
                <a:gd name="T104" fmla="*/ 0 w 561"/>
                <a:gd name="T105" fmla="*/ 237 h 4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1" h="442">
                  <a:moveTo>
                    <a:pt x="0" y="237"/>
                  </a:moveTo>
                  <a:lnTo>
                    <a:pt x="82" y="185"/>
                  </a:lnTo>
                  <a:lnTo>
                    <a:pt x="67" y="204"/>
                  </a:lnTo>
                  <a:lnTo>
                    <a:pt x="67" y="237"/>
                  </a:lnTo>
                  <a:lnTo>
                    <a:pt x="67" y="271"/>
                  </a:lnTo>
                  <a:lnTo>
                    <a:pt x="82" y="304"/>
                  </a:lnTo>
                  <a:lnTo>
                    <a:pt x="120" y="337"/>
                  </a:lnTo>
                  <a:lnTo>
                    <a:pt x="154" y="375"/>
                  </a:lnTo>
                  <a:lnTo>
                    <a:pt x="187" y="375"/>
                  </a:lnTo>
                  <a:lnTo>
                    <a:pt x="221" y="356"/>
                  </a:lnTo>
                  <a:lnTo>
                    <a:pt x="235" y="337"/>
                  </a:lnTo>
                  <a:lnTo>
                    <a:pt x="254" y="304"/>
                  </a:lnTo>
                  <a:lnTo>
                    <a:pt x="254" y="271"/>
                  </a:lnTo>
                  <a:lnTo>
                    <a:pt x="235" y="237"/>
                  </a:lnTo>
                  <a:lnTo>
                    <a:pt x="235" y="204"/>
                  </a:lnTo>
                  <a:lnTo>
                    <a:pt x="235" y="166"/>
                  </a:lnTo>
                  <a:lnTo>
                    <a:pt x="221" y="133"/>
                  </a:lnTo>
                  <a:lnTo>
                    <a:pt x="235" y="99"/>
                  </a:lnTo>
                  <a:lnTo>
                    <a:pt x="254" y="47"/>
                  </a:lnTo>
                  <a:lnTo>
                    <a:pt x="288" y="33"/>
                  </a:lnTo>
                  <a:lnTo>
                    <a:pt x="321" y="0"/>
                  </a:lnTo>
                  <a:lnTo>
                    <a:pt x="388" y="0"/>
                  </a:lnTo>
                  <a:lnTo>
                    <a:pt x="456" y="14"/>
                  </a:lnTo>
                  <a:lnTo>
                    <a:pt x="475" y="33"/>
                  </a:lnTo>
                  <a:lnTo>
                    <a:pt x="508" y="66"/>
                  </a:lnTo>
                  <a:lnTo>
                    <a:pt x="542" y="118"/>
                  </a:lnTo>
                  <a:lnTo>
                    <a:pt x="561" y="166"/>
                  </a:lnTo>
                  <a:lnTo>
                    <a:pt x="475" y="218"/>
                  </a:lnTo>
                  <a:lnTo>
                    <a:pt x="475" y="204"/>
                  </a:lnTo>
                  <a:lnTo>
                    <a:pt x="475" y="166"/>
                  </a:lnTo>
                  <a:lnTo>
                    <a:pt x="475" y="133"/>
                  </a:lnTo>
                  <a:lnTo>
                    <a:pt x="475" y="99"/>
                  </a:lnTo>
                  <a:lnTo>
                    <a:pt x="422" y="66"/>
                  </a:lnTo>
                  <a:lnTo>
                    <a:pt x="388" y="66"/>
                  </a:lnTo>
                  <a:lnTo>
                    <a:pt x="355" y="66"/>
                  </a:lnTo>
                  <a:lnTo>
                    <a:pt x="341" y="99"/>
                  </a:lnTo>
                  <a:lnTo>
                    <a:pt x="321" y="133"/>
                  </a:lnTo>
                  <a:lnTo>
                    <a:pt x="321" y="185"/>
                  </a:lnTo>
                  <a:lnTo>
                    <a:pt x="341" y="237"/>
                  </a:lnTo>
                  <a:lnTo>
                    <a:pt x="341" y="290"/>
                  </a:lnTo>
                  <a:lnTo>
                    <a:pt x="341" y="356"/>
                  </a:lnTo>
                  <a:lnTo>
                    <a:pt x="307" y="409"/>
                  </a:lnTo>
                  <a:lnTo>
                    <a:pt x="254" y="442"/>
                  </a:lnTo>
                  <a:lnTo>
                    <a:pt x="202" y="442"/>
                  </a:lnTo>
                  <a:lnTo>
                    <a:pt x="135" y="442"/>
                  </a:lnTo>
                  <a:lnTo>
                    <a:pt x="82" y="390"/>
                  </a:lnTo>
                  <a:lnTo>
                    <a:pt x="34" y="337"/>
                  </a:lnTo>
                  <a:lnTo>
                    <a:pt x="15" y="290"/>
                  </a:lnTo>
                  <a:lnTo>
                    <a:pt x="0" y="2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CC6600"/>
            </a:solidFill>
            <a:ln w="1206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52" name="Line 74"/>
            <p:cNvSpPr>
              <a:spLocks noChangeShapeType="1"/>
            </p:cNvSpPr>
            <p:nvPr/>
          </p:nvSpPr>
          <p:spPr bwMode="auto">
            <a:xfrm flipH="1">
              <a:off x="9618" y="9839"/>
              <a:ext cx="48" cy="19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53" name="Line 75"/>
            <p:cNvSpPr>
              <a:spLocks noChangeShapeType="1"/>
            </p:cNvSpPr>
            <p:nvPr/>
          </p:nvSpPr>
          <p:spPr bwMode="auto">
            <a:xfrm>
              <a:off x="10093" y="10491"/>
              <a:ext cx="86" cy="85"/>
            </a:xfrm>
            <a:prstGeom prst="line">
              <a:avLst/>
            </a:prstGeom>
            <a:noFill/>
            <a:ln w="1206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54" name="Freeform 76"/>
            <p:cNvSpPr>
              <a:spLocks/>
            </p:cNvSpPr>
            <p:nvPr/>
          </p:nvSpPr>
          <p:spPr bwMode="auto">
            <a:xfrm>
              <a:off x="9211" y="10676"/>
              <a:ext cx="355" cy="309"/>
            </a:xfrm>
            <a:custGeom>
              <a:avLst/>
              <a:gdLst>
                <a:gd name="T0" fmla="*/ 0 w 355"/>
                <a:gd name="T1" fmla="*/ 0 h 309"/>
                <a:gd name="T2" fmla="*/ 48 w 355"/>
                <a:gd name="T3" fmla="*/ 72 h 309"/>
                <a:gd name="T4" fmla="*/ 101 w 355"/>
                <a:gd name="T5" fmla="*/ 138 h 309"/>
                <a:gd name="T6" fmla="*/ 235 w 355"/>
                <a:gd name="T7" fmla="*/ 243 h 309"/>
                <a:gd name="T8" fmla="*/ 307 w 355"/>
                <a:gd name="T9" fmla="*/ 290 h 309"/>
                <a:gd name="T10" fmla="*/ 355 w 355"/>
                <a:gd name="T11" fmla="*/ 309 h 3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5" h="309">
                  <a:moveTo>
                    <a:pt x="0" y="0"/>
                  </a:moveTo>
                  <a:lnTo>
                    <a:pt x="48" y="72"/>
                  </a:lnTo>
                  <a:lnTo>
                    <a:pt x="101" y="138"/>
                  </a:lnTo>
                  <a:lnTo>
                    <a:pt x="235" y="243"/>
                  </a:lnTo>
                  <a:lnTo>
                    <a:pt x="307" y="290"/>
                  </a:lnTo>
                  <a:lnTo>
                    <a:pt x="355" y="309"/>
                  </a:lnTo>
                </a:path>
              </a:pathLst>
            </a:custGeom>
            <a:noFill/>
            <a:ln w="12065">
              <a:solidFill>
                <a:srgbClr val="CC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55" name="Freeform 77"/>
            <p:cNvSpPr>
              <a:spLocks/>
            </p:cNvSpPr>
            <p:nvPr/>
          </p:nvSpPr>
          <p:spPr bwMode="auto">
            <a:xfrm>
              <a:off x="9226" y="10695"/>
              <a:ext cx="206" cy="186"/>
            </a:xfrm>
            <a:custGeom>
              <a:avLst/>
              <a:gdLst>
                <a:gd name="T0" fmla="*/ 0 w 206"/>
                <a:gd name="T1" fmla="*/ 0 h 186"/>
                <a:gd name="T2" fmla="*/ 52 w 206"/>
                <a:gd name="T3" fmla="*/ 67 h 186"/>
                <a:gd name="T4" fmla="*/ 105 w 206"/>
                <a:gd name="T5" fmla="*/ 119 h 186"/>
                <a:gd name="T6" fmla="*/ 153 w 206"/>
                <a:gd name="T7" fmla="*/ 138 h 186"/>
                <a:gd name="T8" fmla="*/ 206 w 206"/>
                <a:gd name="T9" fmla="*/ 18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6" h="186">
                  <a:moveTo>
                    <a:pt x="0" y="0"/>
                  </a:moveTo>
                  <a:lnTo>
                    <a:pt x="52" y="67"/>
                  </a:lnTo>
                  <a:lnTo>
                    <a:pt x="105" y="119"/>
                  </a:lnTo>
                  <a:lnTo>
                    <a:pt x="153" y="138"/>
                  </a:lnTo>
                  <a:lnTo>
                    <a:pt x="206" y="186"/>
                  </a:lnTo>
                </a:path>
              </a:pathLst>
            </a:custGeom>
            <a:noFill/>
            <a:ln w="12065">
              <a:solidFill>
                <a:srgbClr val="CC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56" name="Freeform 78"/>
            <p:cNvSpPr>
              <a:spLocks/>
            </p:cNvSpPr>
            <p:nvPr/>
          </p:nvSpPr>
          <p:spPr bwMode="auto">
            <a:xfrm>
              <a:off x="9259" y="10729"/>
              <a:ext cx="240" cy="223"/>
            </a:xfrm>
            <a:custGeom>
              <a:avLst/>
              <a:gdLst>
                <a:gd name="T0" fmla="*/ 0 w 240"/>
                <a:gd name="T1" fmla="*/ 0 h 223"/>
                <a:gd name="T2" fmla="*/ 72 w 240"/>
                <a:gd name="T3" fmla="*/ 66 h 223"/>
                <a:gd name="T4" fmla="*/ 139 w 240"/>
                <a:gd name="T5" fmla="*/ 152 h 223"/>
                <a:gd name="T6" fmla="*/ 139 w 240"/>
                <a:gd name="T7" fmla="*/ 138 h 223"/>
                <a:gd name="T8" fmla="*/ 139 w 240"/>
                <a:gd name="T9" fmla="*/ 138 h 223"/>
                <a:gd name="T10" fmla="*/ 153 w 240"/>
                <a:gd name="T11" fmla="*/ 138 h 223"/>
                <a:gd name="T12" fmla="*/ 187 w 240"/>
                <a:gd name="T13" fmla="*/ 171 h 223"/>
                <a:gd name="T14" fmla="*/ 240 w 240"/>
                <a:gd name="T15" fmla="*/ 223 h 2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0" h="223">
                  <a:moveTo>
                    <a:pt x="0" y="0"/>
                  </a:moveTo>
                  <a:lnTo>
                    <a:pt x="72" y="66"/>
                  </a:lnTo>
                  <a:lnTo>
                    <a:pt x="139" y="152"/>
                  </a:lnTo>
                  <a:lnTo>
                    <a:pt x="139" y="138"/>
                  </a:lnTo>
                  <a:lnTo>
                    <a:pt x="153" y="138"/>
                  </a:lnTo>
                  <a:lnTo>
                    <a:pt x="187" y="171"/>
                  </a:lnTo>
                  <a:lnTo>
                    <a:pt x="240" y="223"/>
                  </a:lnTo>
                </a:path>
              </a:pathLst>
            </a:custGeom>
            <a:noFill/>
            <a:ln w="12065">
              <a:solidFill>
                <a:srgbClr val="CC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0257" name="Line 79"/>
            <p:cNvSpPr>
              <a:spLocks noChangeShapeType="1"/>
            </p:cNvSpPr>
            <p:nvPr/>
          </p:nvSpPr>
          <p:spPr bwMode="auto">
            <a:xfrm flipH="1">
              <a:off x="9499" y="10952"/>
              <a:ext cx="19" cy="1"/>
            </a:xfrm>
            <a:prstGeom prst="line">
              <a:avLst/>
            </a:prstGeom>
            <a:noFill/>
            <a:ln w="12065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50185" name="Rectangle 3"/>
          <p:cNvSpPr>
            <a:spLocks noChangeArrowheads="1"/>
          </p:cNvSpPr>
          <p:nvPr/>
        </p:nvSpPr>
        <p:spPr bwMode="auto">
          <a:xfrm>
            <a:off x="381000" y="4411663"/>
            <a:ext cx="319881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- Prospection, inventaire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 - Etudes thématiques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     - Protection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        - Valorisation</a:t>
            </a:r>
          </a:p>
        </p:txBody>
      </p:sp>
      <p:sp>
        <p:nvSpPr>
          <p:cNvPr id="50186" name="Rectangle 3"/>
          <p:cNvSpPr>
            <a:spLocks noChangeArrowheads="1"/>
          </p:cNvSpPr>
          <p:nvPr/>
        </p:nvSpPr>
        <p:spPr bwMode="auto">
          <a:xfrm>
            <a:off x="4470400" y="5564188"/>
            <a:ext cx="34804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latin typeface="Times New Roman" pitchFamily="18" charset="0"/>
              </a:rPr>
              <a:t>Comptes des mines et de </a:t>
            </a:r>
            <a:r>
              <a:rPr lang="fr-FR" altLang="fr-FR" sz="1800" dirty="0" smtClean="0">
                <a:latin typeface="Times New Roman" pitchFamily="18" charset="0"/>
              </a:rPr>
              <a:t>gruerie….</a:t>
            </a:r>
            <a:endParaRPr lang="fr-FR" altLang="fr-FR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latin typeface="Times New Roman" pitchFamily="18" charset="0"/>
              </a:rPr>
              <a:t>AD 54, 88, 25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1143000" cy="283845"/>
          </a:xfrm>
        </p:spPr>
        <p:txBody>
          <a:bodyPr/>
          <a:lstStyle/>
          <a:p>
            <a:r>
              <a:rPr lang="fr-FR" sz="800" dirty="0" smtClean="0"/>
              <a:t>ALS FP 2017</a:t>
            </a:r>
            <a:endParaRPr lang="fr-FR" sz="800" dirty="0"/>
          </a:p>
        </p:txBody>
      </p:sp>
      <p:sp>
        <p:nvSpPr>
          <p:cNvPr id="3" name="ZoneTexte 2"/>
          <p:cNvSpPr txBox="1"/>
          <p:nvPr/>
        </p:nvSpPr>
        <p:spPr>
          <a:xfrm>
            <a:off x="1268413" y="69166"/>
            <a:ext cx="1794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1987 - 2017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3445850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339752" y="194996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L’histoire de ces mines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2549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486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2800" dirty="0" smtClean="0"/>
              <a:t>Les mines  de la Haute-Moselle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1279301"/>
            <a:ext cx="8402513" cy="452596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fr-FR" altLang="fr-FR" sz="2400" dirty="0" smtClean="0"/>
              <a:t>Mines d’argent </a:t>
            </a:r>
          </a:p>
          <a:p>
            <a:pPr eaLnBrk="1" hangingPunct="1"/>
            <a:r>
              <a:rPr lang="fr-FR" altLang="fr-FR" sz="2400" dirty="0" smtClean="0"/>
              <a:t>Mines de cuivre </a:t>
            </a:r>
          </a:p>
          <a:p>
            <a:pPr eaLnBrk="1" hangingPunct="1"/>
            <a:r>
              <a:rPr lang="fr-FR" altLang="fr-FR" sz="2400" dirty="0" smtClean="0"/>
              <a:t>Mines de fer </a:t>
            </a:r>
          </a:p>
          <a:p>
            <a:pPr eaLnBrk="1" hangingPunct="1"/>
            <a:r>
              <a:rPr lang="fr-FR" altLang="fr-FR" sz="1600" i="1" dirty="0" smtClean="0"/>
              <a:t>Mines exploitées #   prospection</a:t>
            </a:r>
            <a:r>
              <a:rPr lang="fr-FR" altLang="fr-FR" i="1" dirty="0" smtClean="0"/>
              <a:t>, </a:t>
            </a:r>
            <a:r>
              <a:rPr lang="fr-FR" altLang="fr-FR" sz="1600" i="1" dirty="0" smtClean="0"/>
              <a:t>recherches</a:t>
            </a:r>
          </a:p>
        </p:txBody>
      </p:sp>
      <p:pic>
        <p:nvPicPr>
          <p:cNvPr id="17412" name="Picture 4" descr="H:\icono Gross images\mod fer r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3013" y="533400"/>
            <a:ext cx="22590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9512" y="3438128"/>
            <a:ext cx="54864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800" dirty="0" smtClean="0"/>
              <a:t>Les autres installations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31912" y="4581128"/>
            <a:ext cx="8402513" cy="187220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2600" dirty="0" smtClean="0"/>
              <a:t>Installations de traitement mécanique du minerai</a:t>
            </a:r>
          </a:p>
          <a:p>
            <a:r>
              <a:rPr lang="fr-FR" altLang="fr-FR" sz="2600" dirty="0" smtClean="0"/>
              <a:t>Installation et réseau hydraulique</a:t>
            </a:r>
          </a:p>
          <a:p>
            <a:r>
              <a:rPr lang="fr-FR" altLang="fr-FR" sz="2600" dirty="0" smtClean="0"/>
              <a:t>Fonderies, forges, charbonnage </a:t>
            </a:r>
          </a:p>
          <a:p>
            <a:r>
              <a:rPr lang="fr-FR" altLang="fr-FR" sz="1600" i="1" dirty="0" smtClean="0"/>
              <a:t>Réseau de voies de circulation </a:t>
            </a:r>
          </a:p>
        </p:txBody>
      </p:sp>
    </p:spTree>
    <p:extLst>
      <p:ext uri="{BB962C8B-B14F-4D97-AF65-F5344CB8AC3E}">
        <p14:creationId xmlns:p14="http://schemas.microsoft.com/office/powerpoint/2010/main" val="11910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971600" y="1052736"/>
            <a:ext cx="7467600" cy="1143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dirty="0" smtClean="0">
                <a:solidFill>
                  <a:schemeClr val="tx2"/>
                </a:solidFill>
              </a:rPr>
              <a:t>Conditions de création et de développement en Lorraine  </a:t>
            </a:r>
            <a:br>
              <a:rPr lang="fr-FR" sz="3200" dirty="0" smtClean="0">
                <a:solidFill>
                  <a:schemeClr val="tx2"/>
                </a:solidFill>
              </a:rPr>
            </a:br>
            <a:endParaRPr lang="fr-FR" sz="3200" dirty="0">
              <a:solidFill>
                <a:schemeClr val="tx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27584" y="314096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Importance du contexte géographique : continuité européenne au voisinage des grands centres miniers du centre Europe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88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8874" y="253382"/>
            <a:ext cx="376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moteurs économiques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L’offre et la demande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74310" y="5512586"/>
            <a:ext cx="388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Recherche de Main d’œuvre qualifiée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8470" y="1091029"/>
            <a:ext cx="30963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Formation par la pratique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Espoir de fortune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Aléas </a:t>
            </a:r>
            <a:r>
              <a:rPr lang="fr-FR" dirty="0" smtClean="0"/>
              <a:t>et épuisement </a:t>
            </a:r>
            <a:r>
              <a:rPr lang="fr-FR" dirty="0"/>
              <a:t>des gites 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dirty="0"/>
              <a:t>Disponibilités par </a:t>
            </a:r>
            <a:r>
              <a:rPr lang="fr-FR" dirty="0" smtClean="0"/>
              <a:t>migration  E</a:t>
            </a:r>
            <a:r>
              <a:rPr lang="fr-FR" sz="1400" dirty="0" smtClean="0"/>
              <a:t>urope</a:t>
            </a:r>
            <a:endParaRPr lang="fr-FR" sz="1400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b="1" dirty="0"/>
          </a:p>
          <a:p>
            <a:r>
              <a:rPr lang="fr-FR" b="1" dirty="0" smtClean="0">
                <a:solidFill>
                  <a:srgbClr val="FFFF00"/>
                </a:solidFill>
              </a:rPr>
              <a:t>Recherche </a:t>
            </a:r>
            <a:r>
              <a:rPr lang="fr-FR" b="1" dirty="0">
                <a:solidFill>
                  <a:srgbClr val="FFFF00"/>
                </a:solidFill>
              </a:rPr>
              <a:t>de travail </a:t>
            </a:r>
          </a:p>
          <a:p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5148064" y="1917483"/>
            <a:ext cx="3280792" cy="2050832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fr-FR" sz="1800" dirty="0"/>
              <a:t>Les métaux précieux facteurs de </a:t>
            </a:r>
            <a:r>
              <a:rPr lang="fr-FR" sz="1800" dirty="0" smtClean="0"/>
              <a:t>puissance </a:t>
            </a:r>
          </a:p>
          <a:p>
            <a:pPr marL="36576" indent="0">
              <a:buNone/>
            </a:pPr>
            <a:endParaRPr lang="fr-FR" sz="1800" dirty="0"/>
          </a:p>
          <a:p>
            <a:pPr marL="36576" indent="0">
              <a:buFont typeface="Wingdings 2"/>
              <a:buNone/>
            </a:pPr>
            <a:r>
              <a:rPr lang="fr-FR" sz="1800" dirty="0" smtClean="0"/>
              <a:t>l’Argent des ducs : frappe de la monnaie </a:t>
            </a:r>
          </a:p>
          <a:p>
            <a:pPr marL="36576" indent="0">
              <a:buFont typeface="Wingdings 2"/>
              <a:buNone/>
            </a:pPr>
            <a:r>
              <a:rPr lang="fr-FR" sz="1800" dirty="0" smtClean="0"/>
              <a:t>	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635896" y="1455078"/>
            <a:ext cx="1224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563888" y="5728610"/>
            <a:ext cx="1224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à coins arrondis 5"/>
          <p:cNvSpPr/>
          <p:nvPr/>
        </p:nvSpPr>
        <p:spPr>
          <a:xfrm>
            <a:off x="251520" y="5373216"/>
            <a:ext cx="8280920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379105" y="1930702"/>
            <a:ext cx="3652835" cy="30824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4644008" y="1916832"/>
            <a:ext cx="4193232" cy="2088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4283968" y="1091029"/>
            <a:ext cx="0" cy="5362307"/>
          </a:xfrm>
          <a:prstGeom prst="line">
            <a:avLst/>
          </a:prstGeom>
          <a:ln w="38100">
            <a:prstDash val="dash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5292080" y="899713"/>
            <a:ext cx="2519598" cy="7830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726843" y="885025"/>
            <a:ext cx="2519598" cy="7830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i="1" dirty="0">
                <a:solidFill>
                  <a:schemeClr val="bg1"/>
                </a:solidFill>
              </a:rPr>
              <a:t>Les techniciens </a:t>
            </a:r>
            <a:r>
              <a:rPr lang="fr-FR" sz="2400" dirty="0">
                <a:solidFill>
                  <a:srgbClr val="FF0000"/>
                </a:solidFill>
              </a:rPr>
              <a:t>l’expertise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683696" y="836712"/>
            <a:ext cx="2992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chemeClr val="bg1"/>
                </a:solidFill>
              </a:rPr>
              <a:t>Les souverains </a:t>
            </a:r>
          </a:p>
          <a:p>
            <a:r>
              <a:rPr lang="fr-FR" sz="2400" dirty="0" smtClean="0">
                <a:solidFill>
                  <a:srgbClr val="FF0000"/>
                </a:solidFill>
              </a:rPr>
              <a:t>le besoin 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7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oneTexte 3"/>
          <p:cNvSpPr txBox="1">
            <a:spLocks noChangeArrowheads="1"/>
          </p:cNvSpPr>
          <p:nvPr/>
        </p:nvSpPr>
        <p:spPr bwMode="auto">
          <a:xfrm>
            <a:off x="1597025" y="282575"/>
            <a:ext cx="1800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Droit minier de Trente  1185</a:t>
            </a:r>
          </a:p>
        </p:txBody>
      </p:sp>
      <p:sp>
        <p:nvSpPr>
          <p:cNvPr id="53251" name="ZoneTexte 4"/>
          <p:cNvSpPr txBox="1">
            <a:spLocks noChangeArrowheads="1"/>
          </p:cNvSpPr>
          <p:nvPr/>
        </p:nvSpPr>
        <p:spPr bwMode="auto">
          <a:xfrm>
            <a:off x="4859338" y="944563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Iglau 1245-65-80, 1346-75</a:t>
            </a:r>
          </a:p>
        </p:txBody>
      </p:sp>
      <p:sp>
        <p:nvSpPr>
          <p:cNvPr id="53252" name="ZoneTexte 5"/>
          <p:cNvSpPr txBox="1">
            <a:spLocks noChangeArrowheads="1"/>
          </p:cNvSpPr>
          <p:nvPr/>
        </p:nvSpPr>
        <p:spPr bwMode="auto">
          <a:xfrm>
            <a:off x="5795963" y="184626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Bohême 1300</a:t>
            </a:r>
          </a:p>
        </p:txBody>
      </p:sp>
      <p:sp>
        <p:nvSpPr>
          <p:cNvPr id="53253" name="ZoneTexte 6"/>
          <p:cNvSpPr txBox="1">
            <a:spLocks noChangeArrowheads="1"/>
          </p:cNvSpPr>
          <p:nvPr/>
        </p:nvSpPr>
        <p:spPr bwMode="auto">
          <a:xfrm>
            <a:off x="7235825" y="2555875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Franconie 1363</a:t>
            </a:r>
          </a:p>
        </p:txBody>
      </p:sp>
      <p:sp>
        <p:nvSpPr>
          <p:cNvPr id="53254" name="ZoneTexte 7"/>
          <p:cNvSpPr txBox="1">
            <a:spLocks noChangeArrowheads="1"/>
          </p:cNvSpPr>
          <p:nvPr/>
        </p:nvSpPr>
        <p:spPr bwMode="auto">
          <a:xfrm>
            <a:off x="5948363" y="32035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Schemnitz</a:t>
            </a:r>
          </a:p>
        </p:txBody>
      </p:sp>
      <p:sp>
        <p:nvSpPr>
          <p:cNvPr id="53255" name="ZoneTexte 8"/>
          <p:cNvSpPr txBox="1">
            <a:spLocks noChangeArrowheads="1"/>
          </p:cNvSpPr>
          <p:nvPr/>
        </p:nvSpPr>
        <p:spPr bwMode="auto">
          <a:xfrm>
            <a:off x="5938485" y="4644055"/>
            <a:ext cx="180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Ordonnance de Maximilien II 1575</a:t>
            </a:r>
          </a:p>
        </p:txBody>
      </p:sp>
      <p:sp>
        <p:nvSpPr>
          <p:cNvPr id="53256" name="ZoneTexte 9"/>
          <p:cNvSpPr txBox="1">
            <a:spLocks noChangeArrowheads="1"/>
          </p:cNvSpPr>
          <p:nvPr/>
        </p:nvSpPr>
        <p:spPr bwMode="auto">
          <a:xfrm>
            <a:off x="3419475" y="2171700"/>
            <a:ext cx="1944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Freiberg 1297, 1507</a:t>
            </a:r>
          </a:p>
        </p:txBody>
      </p:sp>
      <p:sp>
        <p:nvSpPr>
          <p:cNvPr id="53257" name="ZoneTexte 10"/>
          <p:cNvSpPr txBox="1">
            <a:spLocks noChangeArrowheads="1"/>
          </p:cNvSpPr>
          <p:nvPr/>
        </p:nvSpPr>
        <p:spPr bwMode="auto">
          <a:xfrm>
            <a:off x="1187450" y="32750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Tyrol  1408</a:t>
            </a:r>
          </a:p>
        </p:txBody>
      </p:sp>
      <p:sp>
        <p:nvSpPr>
          <p:cNvPr id="53258" name="ZoneTexte 11"/>
          <p:cNvSpPr txBox="1">
            <a:spLocks noChangeArrowheads="1"/>
          </p:cNvSpPr>
          <p:nvPr/>
        </p:nvSpPr>
        <p:spPr bwMode="auto">
          <a:xfrm>
            <a:off x="179388" y="3851275"/>
            <a:ext cx="1008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Bleiberg  1463</a:t>
            </a:r>
          </a:p>
        </p:txBody>
      </p:sp>
      <p:sp>
        <p:nvSpPr>
          <p:cNvPr id="53259" name="ZoneTexte 12"/>
          <p:cNvSpPr txBox="1">
            <a:spLocks noChangeArrowheads="1"/>
          </p:cNvSpPr>
          <p:nvPr/>
        </p:nvSpPr>
        <p:spPr bwMode="auto">
          <a:xfrm>
            <a:off x="1317625" y="3990975"/>
            <a:ext cx="1179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Schwaz  </a:t>
            </a:r>
          </a:p>
        </p:txBody>
      </p:sp>
      <p:sp>
        <p:nvSpPr>
          <p:cNvPr id="53260" name="ZoneTexte 13"/>
          <p:cNvSpPr txBox="1">
            <a:spLocks noChangeArrowheads="1"/>
          </p:cNvSpPr>
          <p:nvPr/>
        </p:nvSpPr>
        <p:spPr bwMode="auto">
          <a:xfrm>
            <a:off x="2555875" y="3960813"/>
            <a:ext cx="1208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Rattenberg  1463</a:t>
            </a:r>
          </a:p>
        </p:txBody>
      </p:sp>
      <p:sp>
        <p:nvSpPr>
          <p:cNvPr id="53261" name="ZoneTexte 14"/>
          <p:cNvSpPr txBox="1">
            <a:spLocks noChangeArrowheads="1"/>
          </p:cNvSpPr>
          <p:nvPr/>
        </p:nvSpPr>
        <p:spPr bwMode="auto">
          <a:xfrm>
            <a:off x="2070100" y="4797425"/>
            <a:ext cx="108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Gorz  1486</a:t>
            </a:r>
          </a:p>
        </p:txBody>
      </p:sp>
      <p:sp>
        <p:nvSpPr>
          <p:cNvPr id="53262" name="ZoneTexte 15"/>
          <p:cNvSpPr txBox="1">
            <a:spLocks noChangeArrowheads="1"/>
          </p:cNvSpPr>
          <p:nvPr/>
        </p:nvSpPr>
        <p:spPr bwMode="auto">
          <a:xfrm>
            <a:off x="3276600" y="4884738"/>
            <a:ext cx="1223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Salzbourg  1477</a:t>
            </a:r>
          </a:p>
        </p:txBody>
      </p:sp>
      <p:sp>
        <p:nvSpPr>
          <p:cNvPr id="53263" name="ZoneTexte 16"/>
          <p:cNvSpPr txBox="1">
            <a:spLocks noChangeArrowheads="1"/>
          </p:cNvSpPr>
          <p:nvPr/>
        </p:nvSpPr>
        <p:spPr bwMode="auto">
          <a:xfrm>
            <a:off x="250825" y="5230813"/>
            <a:ext cx="2017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Loi minière de Maximilien I </a:t>
            </a:r>
            <a:r>
              <a:rPr lang="fr-FR" altLang="fr-FR" dirty="0" smtClean="0"/>
              <a:t> 1517</a:t>
            </a:r>
            <a:endParaRPr lang="fr-FR" altLang="fr-FR" dirty="0"/>
          </a:p>
        </p:txBody>
      </p:sp>
      <p:sp>
        <p:nvSpPr>
          <p:cNvPr id="19" name="Flèche courbée vers le bas 18"/>
          <p:cNvSpPr/>
          <p:nvPr/>
        </p:nvSpPr>
        <p:spPr>
          <a:xfrm rot="1543616">
            <a:off x="3259138" y="677863"/>
            <a:ext cx="1638300" cy="2000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lèche courbée vers le haut 19"/>
          <p:cNvSpPr/>
          <p:nvPr/>
        </p:nvSpPr>
        <p:spPr>
          <a:xfrm rot="8919142">
            <a:off x="3589338" y="1735138"/>
            <a:ext cx="1349375" cy="746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 courbée vers le haut 20"/>
          <p:cNvSpPr/>
          <p:nvPr/>
        </p:nvSpPr>
        <p:spPr>
          <a:xfrm rot="6621661" flipV="1">
            <a:off x="684212" y="2092326"/>
            <a:ext cx="2708275" cy="4445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900113" y="3644900"/>
            <a:ext cx="417512" cy="206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1546225" y="3644900"/>
            <a:ext cx="146050" cy="346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1692275" y="3644900"/>
            <a:ext cx="917575" cy="346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53260" idx="1"/>
          </p:cNvCxnSpPr>
          <p:nvPr/>
        </p:nvCxnSpPr>
        <p:spPr>
          <a:xfrm flipH="1">
            <a:off x="2339975" y="4283075"/>
            <a:ext cx="215900" cy="601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3160713" y="4359275"/>
            <a:ext cx="258762" cy="525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arenthèse fermante 32"/>
          <p:cNvSpPr/>
          <p:nvPr/>
        </p:nvSpPr>
        <p:spPr>
          <a:xfrm rot="16200000" flipH="1">
            <a:off x="1036638" y="3951288"/>
            <a:ext cx="385762" cy="135731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35" name="Connecteur droit avec flèche 34"/>
          <p:cNvCxnSpPr>
            <a:stCxn id="33" idx="2"/>
          </p:cNvCxnSpPr>
          <p:nvPr/>
        </p:nvCxnSpPr>
        <p:spPr>
          <a:xfrm flipH="1">
            <a:off x="1187450" y="4822825"/>
            <a:ext cx="41275" cy="477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5508625" y="1590675"/>
            <a:ext cx="439738" cy="255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6227763" y="2216150"/>
            <a:ext cx="0" cy="987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6659563" y="2216150"/>
            <a:ext cx="649287" cy="339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6372225" y="3573463"/>
            <a:ext cx="71438" cy="1070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8" name="ZoneTexte 43"/>
          <p:cNvSpPr txBox="1">
            <a:spLocks noChangeArrowheads="1"/>
          </p:cNvSpPr>
          <p:nvPr/>
        </p:nvSpPr>
        <p:spPr bwMode="auto">
          <a:xfrm>
            <a:off x="4078288" y="-26988"/>
            <a:ext cx="46704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800" dirty="0"/>
              <a:t>La filiation du droit minier          	</a:t>
            </a:r>
            <a:r>
              <a:rPr lang="fr-FR" altLang="fr-FR" sz="2800" dirty="0" smtClean="0"/>
              <a:t>germanique </a:t>
            </a:r>
            <a:r>
              <a:rPr lang="fr-FR" altLang="fr-FR" sz="1200" dirty="0" smtClean="0"/>
              <a:t>P. Braunstein </a:t>
            </a:r>
            <a:endParaRPr lang="fr-FR" altLang="fr-FR" sz="1200" dirty="0"/>
          </a:p>
        </p:txBody>
      </p:sp>
      <p:sp>
        <p:nvSpPr>
          <p:cNvPr id="2" name="Accolade ouvrante 1"/>
          <p:cNvSpPr/>
          <p:nvPr/>
        </p:nvSpPr>
        <p:spPr>
          <a:xfrm rot="16200000">
            <a:off x="4062947" y="3600486"/>
            <a:ext cx="409575" cy="48640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668415" y="6381328"/>
            <a:ext cx="212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Droit Lorrain ?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34" name="Rectangle à coins arrondis 33"/>
          <p:cNvSpPr/>
          <p:nvPr/>
        </p:nvSpPr>
        <p:spPr>
          <a:xfrm>
            <a:off x="6227763" y="5794181"/>
            <a:ext cx="2916237" cy="10349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305282" y="5957694"/>
            <a:ext cx="2736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Fondement « d’entreprise» : le droit minier 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7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310" y="0"/>
            <a:ext cx="57245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5037559" cy="52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796136" y="508518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</a:rPr>
              <a:t>Extraction d’argent et de cuivre   1550-1760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68144" y="440539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</a:rPr>
              <a:t>De Bussang au Thillot 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83768" y="120041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Fribourg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9854442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70450" y="1052736"/>
            <a:ext cx="8248533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FR" sz="2400" b="0" dirty="0" smtClean="0"/>
              <a:t>L’histoire minière vosgienne montre que les règles et les techniques sont comparables à celles décrites dans les grands centres de </a:t>
            </a:r>
            <a:r>
              <a:rPr lang="fr-FR" sz="2400" b="0" dirty="0"/>
              <a:t>l’Europe minière « germanique » . </a:t>
            </a:r>
            <a:r>
              <a:rPr lang="fr-FR" sz="2400" b="0" dirty="0" smtClean="0"/>
              <a:t> </a:t>
            </a:r>
          </a:p>
          <a:p>
            <a:pPr algn="just" eaLnBrk="1" hangingPunct="1">
              <a:spcBef>
                <a:spcPct val="50000"/>
              </a:spcBef>
            </a:pPr>
            <a:r>
              <a:rPr lang="fr-FR" b="0" dirty="0" smtClean="0"/>
              <a:t>Les caractéristiques des mines </a:t>
            </a:r>
            <a:r>
              <a:rPr lang="fr-FR" b="0" dirty="0"/>
              <a:t>des trois versants </a:t>
            </a:r>
            <a:r>
              <a:rPr lang="fr-FR" b="0" dirty="0" smtClean="0"/>
              <a:t>sont identiques, (le langage technique est francisé (déformation phonétique)).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3568" y="404664"/>
            <a:ext cx="82485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FR" sz="2400" dirty="0" smtClean="0"/>
              <a:t>Pour le XVIe s.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520" y="3538227"/>
            <a:ext cx="590465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FR" sz="2400" b="0" dirty="0" smtClean="0"/>
              <a:t>- Le statut du mineur  </a:t>
            </a:r>
            <a:r>
              <a:rPr lang="fr-FR" sz="2400" b="0" i="1" dirty="0" smtClean="0"/>
              <a:t>technicien migrant «franc»</a:t>
            </a:r>
            <a:r>
              <a:rPr lang="fr-FR" sz="2400" b="0" dirty="0" smtClean="0"/>
              <a:t>  contribue à l’uniformisation avec une </a:t>
            </a:r>
            <a:r>
              <a:rPr lang="fr-FR" sz="2400" b="0" dirty="0"/>
              <a:t>rapide diffusion  des techniques </a:t>
            </a:r>
            <a:endParaRPr lang="fr-FR" sz="2400" b="0" dirty="0" smtClean="0"/>
          </a:p>
          <a:p>
            <a:pPr algn="just" eaLnBrk="1" hangingPunct="1">
              <a:spcBef>
                <a:spcPct val="50000"/>
              </a:spcBef>
            </a:pPr>
            <a:r>
              <a:rPr lang="fr-FR" sz="2400" b="0" dirty="0" smtClean="0"/>
              <a:t>- La « colonie minière » s’ajoute (est imposée) à une société traditionnelle et la bouleverse.</a:t>
            </a:r>
          </a:p>
        </p:txBody>
      </p:sp>
      <p:pic>
        <p:nvPicPr>
          <p:cNvPr id="6" name="Object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325168"/>
            <a:ext cx="2877054" cy="239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 rot="21068081">
            <a:off x="6892919" y="4221753"/>
            <a:ext cx="1944216" cy="859249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53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93032" y="20903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Gestion mines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627229" y="303208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Gestion eau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634243" y="34803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Gestion fonderie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93032" y="252425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Gestion forêts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93032" y="1646570"/>
            <a:ext cx="555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Gestion du territoire réservé  : la Xarte des mineurs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168661" y="825331"/>
            <a:ext cx="7569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</a:t>
            </a:r>
            <a:r>
              <a:rPr lang="fr-FR" sz="2400" u="sng" dirty="0" smtClean="0"/>
              <a:t>territoire</a:t>
            </a:r>
            <a:r>
              <a:rPr lang="fr-FR" sz="2400" dirty="0" smtClean="0"/>
              <a:t> organisé totalement </a:t>
            </a:r>
            <a:r>
              <a:rPr lang="fr-FR" sz="2400" dirty="0" smtClean="0">
                <a:solidFill>
                  <a:srgbClr val="FFFF00"/>
                </a:solidFill>
              </a:rPr>
              <a:t>sous contrôle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3450" y="2485364"/>
            <a:ext cx="408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justice spéciale élargie 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450" y="144505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Contrôle direct ducal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635896" y="39237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Gestion forge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755576" y="38496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Habitat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443711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Réseau de voie de communication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30796" y="5460867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droit minier réglementant le travail et la vie des colonies minières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224054" y="162791"/>
            <a:ext cx="7569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</a:t>
            </a:r>
            <a:r>
              <a:rPr lang="fr-FR" sz="2400" u="sng" dirty="0" smtClean="0"/>
              <a:t>économie</a:t>
            </a:r>
            <a:r>
              <a:rPr lang="fr-FR" sz="2400" dirty="0" smtClean="0"/>
              <a:t> organisée totalement </a:t>
            </a:r>
            <a:r>
              <a:rPr lang="fr-FR" sz="2400" dirty="0" smtClean="0">
                <a:solidFill>
                  <a:srgbClr val="FFFF00"/>
                </a:solidFill>
              </a:rPr>
              <a:t>sous contrôle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15" name="Flèche vers le bas 14"/>
          <p:cNvSpPr/>
          <p:nvPr/>
        </p:nvSpPr>
        <p:spPr>
          <a:xfrm>
            <a:off x="4139952" y="624456"/>
            <a:ext cx="351373" cy="28426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17" name="Accolade ouvrante 16"/>
          <p:cNvSpPr/>
          <p:nvPr/>
        </p:nvSpPr>
        <p:spPr>
          <a:xfrm>
            <a:off x="3131840" y="1831236"/>
            <a:ext cx="72008" cy="24618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374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oneTexte 3"/>
          <p:cNvSpPr txBox="1">
            <a:spLocks noChangeArrowheads="1"/>
          </p:cNvSpPr>
          <p:nvPr/>
        </p:nvSpPr>
        <p:spPr bwMode="auto">
          <a:xfrm>
            <a:off x="1320800" y="895350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  Richesse</a:t>
            </a:r>
          </a:p>
          <a:p>
            <a:pPr eaLnBrk="1" hangingPunct="1"/>
            <a:r>
              <a:rPr lang="fr-FR" altLang="fr-FR" dirty="0"/>
              <a:t> des filons</a:t>
            </a:r>
          </a:p>
        </p:txBody>
      </p:sp>
      <p:sp>
        <p:nvSpPr>
          <p:cNvPr id="55299" name="ZoneTexte 4"/>
          <p:cNvSpPr txBox="1">
            <a:spLocks noChangeArrowheads="1"/>
          </p:cNvSpPr>
          <p:nvPr/>
        </p:nvSpPr>
        <p:spPr bwMode="auto">
          <a:xfrm>
            <a:off x="250825" y="1331913"/>
            <a:ext cx="151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Eau,  Bois </a:t>
            </a:r>
          </a:p>
        </p:txBody>
      </p:sp>
      <p:sp>
        <p:nvSpPr>
          <p:cNvPr id="55300" name="ZoneTexte 5"/>
          <p:cNvSpPr txBox="1">
            <a:spLocks noChangeArrowheads="1"/>
          </p:cNvSpPr>
          <p:nvPr/>
        </p:nvSpPr>
        <p:spPr bwMode="auto">
          <a:xfrm>
            <a:off x="107950" y="336550"/>
            <a:ext cx="2951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Conditions naturelles </a:t>
            </a:r>
          </a:p>
        </p:txBody>
      </p:sp>
      <p:sp>
        <p:nvSpPr>
          <p:cNvPr id="55301" name="ZoneTexte 6"/>
          <p:cNvSpPr txBox="1">
            <a:spLocks noChangeArrowheads="1"/>
          </p:cNvSpPr>
          <p:nvPr/>
        </p:nvSpPr>
        <p:spPr bwMode="auto">
          <a:xfrm>
            <a:off x="6372225" y="387350"/>
            <a:ext cx="2160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Arrivée de mineurs</a:t>
            </a:r>
          </a:p>
        </p:txBody>
      </p:sp>
      <p:sp>
        <p:nvSpPr>
          <p:cNvPr id="55302" name="ZoneTexte 10"/>
          <p:cNvSpPr txBox="1">
            <a:spLocks noChangeArrowheads="1"/>
          </p:cNvSpPr>
          <p:nvPr/>
        </p:nvSpPr>
        <p:spPr bwMode="auto">
          <a:xfrm>
            <a:off x="4632325" y="4202113"/>
            <a:ext cx="2836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Règlements favorables </a:t>
            </a:r>
          </a:p>
        </p:txBody>
      </p:sp>
      <p:sp>
        <p:nvSpPr>
          <p:cNvPr id="55303" name="ZoneTexte 11"/>
          <p:cNvSpPr txBox="1">
            <a:spLocks noChangeArrowheads="1"/>
          </p:cNvSpPr>
          <p:nvPr/>
        </p:nvSpPr>
        <p:spPr bwMode="auto">
          <a:xfrm>
            <a:off x="395288" y="3621088"/>
            <a:ext cx="2305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Financement investisseurs</a:t>
            </a:r>
          </a:p>
        </p:txBody>
      </p:sp>
      <p:sp>
        <p:nvSpPr>
          <p:cNvPr id="18" name="Ellipse 17"/>
          <p:cNvSpPr/>
          <p:nvPr/>
        </p:nvSpPr>
        <p:spPr>
          <a:xfrm>
            <a:off x="250825" y="3424238"/>
            <a:ext cx="2376488" cy="1373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0" y="112713"/>
            <a:ext cx="2627313" cy="1866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6011863" y="112713"/>
            <a:ext cx="2736850" cy="1228725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22" name="Connecteur droit 21"/>
          <p:cNvCxnSpPr>
            <a:stCxn id="19" idx="6"/>
          </p:cNvCxnSpPr>
          <p:nvPr/>
        </p:nvCxnSpPr>
        <p:spPr>
          <a:xfrm flipV="1">
            <a:off x="2627313" y="857250"/>
            <a:ext cx="3384550" cy="188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18" idx="7"/>
            <a:endCxn id="20" idx="3"/>
          </p:cNvCxnSpPr>
          <p:nvPr/>
        </p:nvCxnSpPr>
        <p:spPr>
          <a:xfrm flipV="1">
            <a:off x="2279650" y="1160463"/>
            <a:ext cx="4133850" cy="2465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900113" y="1498600"/>
            <a:ext cx="358775" cy="1925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4560888" y="3683000"/>
            <a:ext cx="2819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876256" y="154146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Déplacement d’ouvriers qualifiés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660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oneTexte 3"/>
          <p:cNvSpPr txBox="1">
            <a:spLocks noChangeArrowheads="1"/>
          </p:cNvSpPr>
          <p:nvPr/>
        </p:nvSpPr>
        <p:spPr bwMode="auto">
          <a:xfrm>
            <a:off x="1320800" y="895350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  Richesse</a:t>
            </a:r>
          </a:p>
          <a:p>
            <a:pPr eaLnBrk="1" hangingPunct="1"/>
            <a:r>
              <a:rPr lang="fr-FR" altLang="fr-FR" dirty="0"/>
              <a:t> des filons</a:t>
            </a:r>
          </a:p>
        </p:txBody>
      </p:sp>
      <p:sp>
        <p:nvSpPr>
          <p:cNvPr id="56323" name="ZoneTexte 4"/>
          <p:cNvSpPr txBox="1">
            <a:spLocks noChangeArrowheads="1"/>
          </p:cNvSpPr>
          <p:nvPr/>
        </p:nvSpPr>
        <p:spPr bwMode="auto">
          <a:xfrm>
            <a:off x="250825" y="1331913"/>
            <a:ext cx="151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Eau,  Bois </a:t>
            </a:r>
          </a:p>
        </p:txBody>
      </p:sp>
      <p:sp>
        <p:nvSpPr>
          <p:cNvPr id="56324" name="ZoneTexte 5"/>
          <p:cNvSpPr txBox="1">
            <a:spLocks noChangeArrowheads="1"/>
          </p:cNvSpPr>
          <p:nvPr/>
        </p:nvSpPr>
        <p:spPr bwMode="auto">
          <a:xfrm>
            <a:off x="107950" y="336550"/>
            <a:ext cx="2951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Conditions naturelles </a:t>
            </a:r>
          </a:p>
        </p:txBody>
      </p:sp>
      <p:sp>
        <p:nvSpPr>
          <p:cNvPr id="56325" name="ZoneTexte 6"/>
          <p:cNvSpPr txBox="1">
            <a:spLocks noChangeArrowheads="1"/>
          </p:cNvSpPr>
          <p:nvPr/>
        </p:nvSpPr>
        <p:spPr bwMode="auto">
          <a:xfrm>
            <a:off x="6372225" y="387350"/>
            <a:ext cx="2160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Arrivée de mineurs</a:t>
            </a:r>
          </a:p>
        </p:txBody>
      </p:sp>
      <p:sp>
        <p:nvSpPr>
          <p:cNvPr id="56326" name="ZoneTexte 10"/>
          <p:cNvSpPr txBox="1">
            <a:spLocks noChangeArrowheads="1"/>
          </p:cNvSpPr>
          <p:nvPr/>
        </p:nvSpPr>
        <p:spPr bwMode="auto">
          <a:xfrm>
            <a:off x="4632325" y="4202113"/>
            <a:ext cx="2836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Règlements favorables </a:t>
            </a:r>
          </a:p>
        </p:txBody>
      </p:sp>
      <p:sp>
        <p:nvSpPr>
          <p:cNvPr id="56327" name="ZoneTexte 11"/>
          <p:cNvSpPr txBox="1">
            <a:spLocks noChangeArrowheads="1"/>
          </p:cNvSpPr>
          <p:nvPr/>
        </p:nvSpPr>
        <p:spPr bwMode="auto">
          <a:xfrm>
            <a:off x="395288" y="3621088"/>
            <a:ext cx="2305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Financement investisseurs</a:t>
            </a:r>
          </a:p>
        </p:txBody>
      </p:sp>
      <p:sp>
        <p:nvSpPr>
          <p:cNvPr id="18" name="Ellipse 17"/>
          <p:cNvSpPr/>
          <p:nvPr/>
        </p:nvSpPr>
        <p:spPr>
          <a:xfrm>
            <a:off x="250825" y="3424238"/>
            <a:ext cx="2376488" cy="1373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0" y="112713"/>
            <a:ext cx="2627313" cy="1866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22" name="Connecteur droit 21"/>
          <p:cNvCxnSpPr>
            <a:stCxn id="19" idx="6"/>
          </p:cNvCxnSpPr>
          <p:nvPr/>
        </p:nvCxnSpPr>
        <p:spPr>
          <a:xfrm flipV="1">
            <a:off x="2627313" y="857250"/>
            <a:ext cx="3384550" cy="188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18" idx="7"/>
          </p:cNvCxnSpPr>
          <p:nvPr/>
        </p:nvCxnSpPr>
        <p:spPr>
          <a:xfrm flipV="1">
            <a:off x="2279650" y="1160463"/>
            <a:ext cx="4133850" cy="2465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900113" y="1498600"/>
            <a:ext cx="358775" cy="1925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4560888" y="3683000"/>
            <a:ext cx="2819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6335" name="Rectangle 1"/>
          <p:cNvSpPr>
            <a:spLocks noChangeArrowheads="1"/>
          </p:cNvSpPr>
          <p:nvPr/>
        </p:nvSpPr>
        <p:spPr bwMode="auto">
          <a:xfrm>
            <a:off x="3725863" y="137636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FF00"/>
                </a:solidFill>
              </a:rPr>
              <a:t>Franchise</a:t>
            </a:r>
            <a:r>
              <a:rPr lang="fr-FR" altLang="fr-FR" dirty="0">
                <a:solidFill>
                  <a:srgbClr val="FF0000"/>
                </a:solidFill>
              </a:rPr>
              <a:t> </a:t>
            </a:r>
            <a:r>
              <a:rPr lang="fr-FR" altLang="fr-FR" dirty="0"/>
              <a:t>de circulation (</a:t>
            </a:r>
            <a:r>
              <a:rPr lang="fr-FR" altLang="fr-FR" i="1" dirty="0"/>
              <a:t>saulfconduit</a:t>
            </a:r>
            <a:r>
              <a:rPr lang="fr-FR" altLang="fr-FR" dirty="0"/>
              <a:t>) pour tout mineur fondeur ou entrepreneur minier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6012160" y="265113"/>
            <a:ext cx="2736850" cy="1228725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85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oneTexte 3"/>
          <p:cNvSpPr txBox="1">
            <a:spLocks noChangeArrowheads="1"/>
          </p:cNvSpPr>
          <p:nvPr/>
        </p:nvSpPr>
        <p:spPr bwMode="auto">
          <a:xfrm>
            <a:off x="1320800" y="895350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  Richesse</a:t>
            </a:r>
          </a:p>
          <a:p>
            <a:pPr eaLnBrk="1" hangingPunct="1"/>
            <a:r>
              <a:rPr lang="fr-FR" altLang="fr-FR" dirty="0"/>
              <a:t> des filons</a:t>
            </a:r>
          </a:p>
        </p:txBody>
      </p:sp>
      <p:sp>
        <p:nvSpPr>
          <p:cNvPr id="57347" name="ZoneTexte 4"/>
          <p:cNvSpPr txBox="1">
            <a:spLocks noChangeArrowheads="1"/>
          </p:cNvSpPr>
          <p:nvPr/>
        </p:nvSpPr>
        <p:spPr bwMode="auto">
          <a:xfrm>
            <a:off x="250825" y="1331913"/>
            <a:ext cx="151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Eau,  Bois </a:t>
            </a:r>
          </a:p>
        </p:txBody>
      </p:sp>
      <p:sp>
        <p:nvSpPr>
          <p:cNvPr id="57348" name="ZoneTexte 5"/>
          <p:cNvSpPr txBox="1">
            <a:spLocks noChangeArrowheads="1"/>
          </p:cNvSpPr>
          <p:nvPr/>
        </p:nvSpPr>
        <p:spPr bwMode="auto">
          <a:xfrm>
            <a:off x="107950" y="336550"/>
            <a:ext cx="2951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Conditions naturelles </a:t>
            </a:r>
          </a:p>
        </p:txBody>
      </p:sp>
      <p:sp>
        <p:nvSpPr>
          <p:cNvPr id="57349" name="ZoneTexte 6"/>
          <p:cNvSpPr txBox="1">
            <a:spLocks noChangeArrowheads="1"/>
          </p:cNvSpPr>
          <p:nvPr/>
        </p:nvSpPr>
        <p:spPr bwMode="auto">
          <a:xfrm>
            <a:off x="6372225" y="387350"/>
            <a:ext cx="2160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Arrivée de mineurs</a:t>
            </a:r>
          </a:p>
        </p:txBody>
      </p:sp>
      <p:sp>
        <p:nvSpPr>
          <p:cNvPr id="57350" name="ZoneTexte 10"/>
          <p:cNvSpPr txBox="1">
            <a:spLocks noChangeArrowheads="1"/>
          </p:cNvSpPr>
          <p:nvPr/>
        </p:nvSpPr>
        <p:spPr bwMode="auto">
          <a:xfrm>
            <a:off x="4632325" y="4202113"/>
            <a:ext cx="2836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Règlements favorables </a:t>
            </a:r>
          </a:p>
        </p:txBody>
      </p:sp>
      <p:sp>
        <p:nvSpPr>
          <p:cNvPr id="57351" name="ZoneTexte 11"/>
          <p:cNvSpPr txBox="1">
            <a:spLocks noChangeArrowheads="1"/>
          </p:cNvSpPr>
          <p:nvPr/>
        </p:nvSpPr>
        <p:spPr bwMode="auto">
          <a:xfrm>
            <a:off x="395288" y="3621088"/>
            <a:ext cx="2305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Financement investisseurs</a:t>
            </a:r>
          </a:p>
        </p:txBody>
      </p:sp>
      <p:sp>
        <p:nvSpPr>
          <p:cNvPr id="18" name="Ellipse 17"/>
          <p:cNvSpPr/>
          <p:nvPr/>
        </p:nvSpPr>
        <p:spPr>
          <a:xfrm>
            <a:off x="250825" y="3424238"/>
            <a:ext cx="2376488" cy="1373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0" y="112713"/>
            <a:ext cx="2627313" cy="1866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5940152" y="112713"/>
            <a:ext cx="2736850" cy="1228725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22" name="Connecteur droit 21"/>
          <p:cNvCxnSpPr>
            <a:stCxn id="19" idx="6"/>
          </p:cNvCxnSpPr>
          <p:nvPr/>
        </p:nvCxnSpPr>
        <p:spPr>
          <a:xfrm flipV="1">
            <a:off x="2627313" y="857250"/>
            <a:ext cx="3384550" cy="188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18" idx="7"/>
            <a:endCxn id="20" idx="3"/>
          </p:cNvCxnSpPr>
          <p:nvPr/>
        </p:nvCxnSpPr>
        <p:spPr>
          <a:xfrm flipV="1">
            <a:off x="2279284" y="1161495"/>
            <a:ext cx="4061670" cy="246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900113" y="1498600"/>
            <a:ext cx="358775" cy="1925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4560888" y="3683000"/>
            <a:ext cx="2819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7359" name="Rectangle 1"/>
          <p:cNvSpPr>
            <a:spLocks noChangeArrowheads="1"/>
          </p:cNvSpPr>
          <p:nvPr/>
        </p:nvSpPr>
        <p:spPr bwMode="auto">
          <a:xfrm>
            <a:off x="4560888" y="1341438"/>
            <a:ext cx="457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FF00"/>
                </a:solidFill>
              </a:rPr>
              <a:t>Exemption</a:t>
            </a:r>
            <a:r>
              <a:rPr lang="fr-FR" altLang="fr-FR" dirty="0">
                <a:solidFill>
                  <a:srgbClr val="FF0000"/>
                </a:solidFill>
              </a:rPr>
              <a:t> </a:t>
            </a:r>
            <a:r>
              <a:rPr lang="fr-FR" altLang="fr-FR" dirty="0"/>
              <a:t>« </a:t>
            </a:r>
            <a:r>
              <a:rPr lang="fr-FR" altLang="fr-FR" i="1" dirty="0"/>
              <a:t>Tous manans allemans ou romans  soient francz et </a:t>
            </a:r>
            <a:r>
              <a:rPr lang="fr-FR" altLang="fr-FR" b="1" i="1" dirty="0">
                <a:solidFill>
                  <a:srgbClr val="FFFF00"/>
                </a:solidFill>
              </a:rPr>
              <a:t>exemptz de tous traictz, tailles, aydes, rançons de cris et de banniere et de toutes gabelles</a:t>
            </a:r>
            <a:r>
              <a:rPr lang="fr-FR" altLang="fr-FR" i="1" dirty="0"/>
              <a:t> selon les droictz et us de mynes</a:t>
            </a:r>
            <a:r>
              <a:rPr lang="fr-FR" altLang="fr-FR" dirty="0"/>
              <a:t>»</a:t>
            </a:r>
          </a:p>
          <a:p>
            <a:pPr eaLnBrk="1" hangingPunct="1"/>
            <a:r>
              <a:rPr lang="fr-FR" altLang="fr-FR" i="1" dirty="0"/>
              <a:t>Toutes maisons, forges, fonderies ….soient </a:t>
            </a:r>
            <a:r>
              <a:rPr lang="fr-FR" altLang="fr-FR" i="1" dirty="0">
                <a:solidFill>
                  <a:srgbClr val="FFFF00"/>
                </a:solidFill>
              </a:rPr>
              <a:t>franches</a:t>
            </a:r>
            <a:r>
              <a:rPr lang="fr-FR" altLang="fr-FR" i="1" dirty="0"/>
              <a:t> de toutes censes et debitz</a:t>
            </a:r>
            <a:endParaRPr lang="fr-FR" alt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5157192"/>
            <a:ext cx="1872208" cy="3693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724128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8 h de travail / jour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63713" y="5036886"/>
            <a:ext cx="3769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statut du mineur loin des esclaves antiques et des mineurs de « Germinal »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987824" y="6205954"/>
            <a:ext cx="518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revenus en rapport avec la richesse du gisement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6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oneTexte 3"/>
          <p:cNvSpPr txBox="1">
            <a:spLocks noChangeArrowheads="1"/>
          </p:cNvSpPr>
          <p:nvPr/>
        </p:nvSpPr>
        <p:spPr bwMode="auto">
          <a:xfrm>
            <a:off x="1320800" y="895350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  Richesse</a:t>
            </a:r>
          </a:p>
          <a:p>
            <a:pPr eaLnBrk="1" hangingPunct="1"/>
            <a:r>
              <a:rPr lang="fr-FR" altLang="fr-FR" dirty="0"/>
              <a:t> des filons</a:t>
            </a:r>
          </a:p>
        </p:txBody>
      </p:sp>
      <p:sp>
        <p:nvSpPr>
          <p:cNvPr id="58371" name="ZoneTexte 4"/>
          <p:cNvSpPr txBox="1">
            <a:spLocks noChangeArrowheads="1"/>
          </p:cNvSpPr>
          <p:nvPr/>
        </p:nvSpPr>
        <p:spPr bwMode="auto">
          <a:xfrm>
            <a:off x="250825" y="1331913"/>
            <a:ext cx="151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Eau,  Bois </a:t>
            </a:r>
          </a:p>
        </p:txBody>
      </p:sp>
      <p:sp>
        <p:nvSpPr>
          <p:cNvPr id="58372" name="ZoneTexte 5"/>
          <p:cNvSpPr txBox="1">
            <a:spLocks noChangeArrowheads="1"/>
          </p:cNvSpPr>
          <p:nvPr/>
        </p:nvSpPr>
        <p:spPr bwMode="auto">
          <a:xfrm>
            <a:off x="107950" y="336550"/>
            <a:ext cx="2951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Conditions naturelles </a:t>
            </a:r>
          </a:p>
        </p:txBody>
      </p:sp>
      <p:sp>
        <p:nvSpPr>
          <p:cNvPr id="58373" name="ZoneTexte 6"/>
          <p:cNvSpPr txBox="1">
            <a:spLocks noChangeArrowheads="1"/>
          </p:cNvSpPr>
          <p:nvPr/>
        </p:nvSpPr>
        <p:spPr bwMode="auto">
          <a:xfrm>
            <a:off x="6372225" y="387350"/>
            <a:ext cx="2160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Arrivée de mineurs</a:t>
            </a:r>
          </a:p>
        </p:txBody>
      </p:sp>
      <p:sp>
        <p:nvSpPr>
          <p:cNvPr id="58374" name="ZoneTexte 10"/>
          <p:cNvSpPr txBox="1">
            <a:spLocks noChangeArrowheads="1"/>
          </p:cNvSpPr>
          <p:nvPr/>
        </p:nvSpPr>
        <p:spPr bwMode="auto">
          <a:xfrm>
            <a:off x="4632325" y="4202113"/>
            <a:ext cx="2836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Règlements favorables </a:t>
            </a:r>
          </a:p>
        </p:txBody>
      </p:sp>
      <p:sp>
        <p:nvSpPr>
          <p:cNvPr id="58375" name="ZoneTexte 11"/>
          <p:cNvSpPr txBox="1">
            <a:spLocks noChangeArrowheads="1"/>
          </p:cNvSpPr>
          <p:nvPr/>
        </p:nvSpPr>
        <p:spPr bwMode="auto">
          <a:xfrm>
            <a:off x="395288" y="3621088"/>
            <a:ext cx="2305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Financement investisseurs</a:t>
            </a:r>
          </a:p>
        </p:txBody>
      </p:sp>
      <p:sp>
        <p:nvSpPr>
          <p:cNvPr id="18" name="Ellipse 17"/>
          <p:cNvSpPr/>
          <p:nvPr/>
        </p:nvSpPr>
        <p:spPr>
          <a:xfrm>
            <a:off x="250825" y="3424238"/>
            <a:ext cx="2376488" cy="1373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0" y="112713"/>
            <a:ext cx="2627313" cy="18669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6011863" y="112713"/>
            <a:ext cx="2736850" cy="1228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22" name="Connecteur droit 21"/>
          <p:cNvCxnSpPr>
            <a:stCxn id="19" idx="6"/>
          </p:cNvCxnSpPr>
          <p:nvPr/>
        </p:nvCxnSpPr>
        <p:spPr>
          <a:xfrm flipV="1">
            <a:off x="2627313" y="857250"/>
            <a:ext cx="3384550" cy="188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18" idx="7"/>
            <a:endCxn id="20" idx="3"/>
          </p:cNvCxnSpPr>
          <p:nvPr/>
        </p:nvCxnSpPr>
        <p:spPr>
          <a:xfrm flipV="1">
            <a:off x="2279650" y="1160463"/>
            <a:ext cx="4133850" cy="2465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900113" y="1498600"/>
            <a:ext cx="358775" cy="1925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4560888" y="3683000"/>
            <a:ext cx="2819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8383" name="Rectangle 1"/>
          <p:cNvSpPr>
            <a:spLocks noChangeArrowheads="1"/>
          </p:cNvSpPr>
          <p:nvPr/>
        </p:nvSpPr>
        <p:spPr bwMode="auto">
          <a:xfrm>
            <a:off x="233363" y="177323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i="1" dirty="0">
                <a:solidFill>
                  <a:srgbClr val="FFFF00"/>
                </a:solidFill>
              </a:rPr>
              <a:t>Franchise</a:t>
            </a:r>
            <a:r>
              <a:rPr lang="fr-FR" altLang="fr-FR" i="1" dirty="0"/>
              <a:t> pour toutes eaues, rivieres, chutes d’eau , pasture, communautez et amas de ville pour iceulx mineurs en user franchement 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484438" y="920750"/>
            <a:ext cx="3887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i="1" dirty="0">
                <a:solidFill>
                  <a:srgbClr val="FFFF00"/>
                </a:solidFill>
              </a:rPr>
              <a:t>Territoire  délimité réservé </a:t>
            </a:r>
            <a:r>
              <a:rPr lang="fr-FR" altLang="fr-FR" i="1" dirty="0"/>
              <a:t>pour l’exploitation et l’installation des mineurs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9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oneTexte 3"/>
          <p:cNvSpPr txBox="1">
            <a:spLocks noChangeArrowheads="1"/>
          </p:cNvSpPr>
          <p:nvPr/>
        </p:nvSpPr>
        <p:spPr bwMode="auto">
          <a:xfrm>
            <a:off x="1320800" y="895350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  Richesse</a:t>
            </a:r>
          </a:p>
          <a:p>
            <a:pPr eaLnBrk="1" hangingPunct="1"/>
            <a:r>
              <a:rPr lang="fr-FR" altLang="fr-FR" dirty="0"/>
              <a:t> des filons</a:t>
            </a:r>
          </a:p>
        </p:txBody>
      </p:sp>
      <p:sp>
        <p:nvSpPr>
          <p:cNvPr id="59395" name="ZoneTexte 4"/>
          <p:cNvSpPr txBox="1">
            <a:spLocks noChangeArrowheads="1"/>
          </p:cNvSpPr>
          <p:nvPr/>
        </p:nvSpPr>
        <p:spPr bwMode="auto">
          <a:xfrm>
            <a:off x="250825" y="1331913"/>
            <a:ext cx="151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Eau,  Bois </a:t>
            </a:r>
          </a:p>
        </p:txBody>
      </p:sp>
      <p:sp>
        <p:nvSpPr>
          <p:cNvPr id="59396" name="ZoneTexte 5"/>
          <p:cNvSpPr txBox="1">
            <a:spLocks noChangeArrowheads="1"/>
          </p:cNvSpPr>
          <p:nvPr/>
        </p:nvSpPr>
        <p:spPr bwMode="auto">
          <a:xfrm>
            <a:off x="107950" y="336550"/>
            <a:ext cx="2951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Conditions naturelles </a:t>
            </a:r>
          </a:p>
        </p:txBody>
      </p:sp>
      <p:sp>
        <p:nvSpPr>
          <p:cNvPr id="59397" name="ZoneTexte 6"/>
          <p:cNvSpPr txBox="1">
            <a:spLocks noChangeArrowheads="1"/>
          </p:cNvSpPr>
          <p:nvPr/>
        </p:nvSpPr>
        <p:spPr bwMode="auto">
          <a:xfrm>
            <a:off x="6372225" y="387350"/>
            <a:ext cx="2160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Arrivée de mineurs</a:t>
            </a:r>
          </a:p>
        </p:txBody>
      </p:sp>
      <p:sp>
        <p:nvSpPr>
          <p:cNvPr id="59398" name="ZoneTexte 10"/>
          <p:cNvSpPr txBox="1">
            <a:spLocks noChangeArrowheads="1"/>
          </p:cNvSpPr>
          <p:nvPr/>
        </p:nvSpPr>
        <p:spPr bwMode="auto">
          <a:xfrm>
            <a:off x="4632325" y="4202113"/>
            <a:ext cx="2836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Règlements favorables </a:t>
            </a:r>
          </a:p>
        </p:txBody>
      </p:sp>
      <p:sp>
        <p:nvSpPr>
          <p:cNvPr id="59399" name="ZoneTexte 11"/>
          <p:cNvSpPr txBox="1">
            <a:spLocks noChangeArrowheads="1"/>
          </p:cNvSpPr>
          <p:nvPr/>
        </p:nvSpPr>
        <p:spPr bwMode="auto">
          <a:xfrm>
            <a:off x="395288" y="3621088"/>
            <a:ext cx="2305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Financement investisseurs</a:t>
            </a:r>
          </a:p>
        </p:txBody>
      </p:sp>
      <p:sp>
        <p:nvSpPr>
          <p:cNvPr id="18" name="Ellipse 17"/>
          <p:cNvSpPr/>
          <p:nvPr/>
        </p:nvSpPr>
        <p:spPr>
          <a:xfrm>
            <a:off x="250825" y="3424238"/>
            <a:ext cx="2376488" cy="137318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0" y="112713"/>
            <a:ext cx="2627313" cy="1866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6011863" y="112713"/>
            <a:ext cx="2736850" cy="1228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22" name="Connecteur droit 21"/>
          <p:cNvCxnSpPr>
            <a:stCxn id="19" idx="6"/>
          </p:cNvCxnSpPr>
          <p:nvPr/>
        </p:nvCxnSpPr>
        <p:spPr>
          <a:xfrm flipV="1">
            <a:off x="2627313" y="857250"/>
            <a:ext cx="3384550" cy="188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18" idx="7"/>
            <a:endCxn id="20" idx="3"/>
          </p:cNvCxnSpPr>
          <p:nvPr/>
        </p:nvCxnSpPr>
        <p:spPr>
          <a:xfrm flipV="1">
            <a:off x="2279650" y="1160463"/>
            <a:ext cx="4133850" cy="2465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900113" y="1498600"/>
            <a:ext cx="358775" cy="1925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4560888" y="3683000"/>
            <a:ext cx="2819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9407" name="Rectangle 1"/>
          <p:cNvSpPr>
            <a:spLocks noChangeArrowheads="1"/>
          </p:cNvSpPr>
          <p:nvPr/>
        </p:nvSpPr>
        <p:spPr bwMode="auto">
          <a:xfrm>
            <a:off x="2060575" y="2425700"/>
            <a:ext cx="4572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i="1" dirty="0">
                <a:solidFill>
                  <a:srgbClr val="FFFF00"/>
                </a:solidFill>
              </a:rPr>
              <a:t>Affranchissons</a:t>
            </a:r>
            <a:r>
              <a:rPr lang="fr-FR" altLang="fr-FR" i="1" dirty="0"/>
              <a:t> aussy tous marchans hors et dedans noz pays qui fondent ou achetent cuivre, plomb, litharge… et passent par nos pays … excepté l’argent qui sera delivré en notre monnaie à  Nancy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88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oneTexte 3"/>
          <p:cNvSpPr txBox="1">
            <a:spLocks noChangeArrowheads="1"/>
          </p:cNvSpPr>
          <p:nvPr/>
        </p:nvSpPr>
        <p:spPr bwMode="auto">
          <a:xfrm>
            <a:off x="1320800" y="895350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  Richesse</a:t>
            </a:r>
          </a:p>
          <a:p>
            <a:pPr eaLnBrk="1" hangingPunct="1"/>
            <a:r>
              <a:rPr lang="fr-FR" altLang="fr-FR" dirty="0"/>
              <a:t> des filons</a:t>
            </a:r>
          </a:p>
        </p:txBody>
      </p:sp>
      <p:sp>
        <p:nvSpPr>
          <p:cNvPr id="60419" name="ZoneTexte 4"/>
          <p:cNvSpPr txBox="1">
            <a:spLocks noChangeArrowheads="1"/>
          </p:cNvSpPr>
          <p:nvPr/>
        </p:nvSpPr>
        <p:spPr bwMode="auto">
          <a:xfrm>
            <a:off x="250825" y="1331913"/>
            <a:ext cx="151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Eau,  Bois </a:t>
            </a:r>
          </a:p>
        </p:txBody>
      </p:sp>
      <p:sp>
        <p:nvSpPr>
          <p:cNvPr id="60420" name="ZoneTexte 5"/>
          <p:cNvSpPr txBox="1">
            <a:spLocks noChangeArrowheads="1"/>
          </p:cNvSpPr>
          <p:nvPr/>
        </p:nvSpPr>
        <p:spPr bwMode="auto">
          <a:xfrm>
            <a:off x="107950" y="336550"/>
            <a:ext cx="2951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Conditions naturelles </a:t>
            </a:r>
          </a:p>
        </p:txBody>
      </p:sp>
      <p:sp>
        <p:nvSpPr>
          <p:cNvPr id="60421" name="ZoneTexte 6"/>
          <p:cNvSpPr txBox="1">
            <a:spLocks noChangeArrowheads="1"/>
          </p:cNvSpPr>
          <p:nvPr/>
        </p:nvSpPr>
        <p:spPr bwMode="auto">
          <a:xfrm>
            <a:off x="6372225" y="387350"/>
            <a:ext cx="2160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Arrivée de mineurs</a:t>
            </a:r>
          </a:p>
        </p:txBody>
      </p:sp>
      <p:sp>
        <p:nvSpPr>
          <p:cNvPr id="60422" name="ZoneTexte 10"/>
          <p:cNvSpPr txBox="1">
            <a:spLocks noChangeArrowheads="1"/>
          </p:cNvSpPr>
          <p:nvPr/>
        </p:nvSpPr>
        <p:spPr bwMode="auto">
          <a:xfrm>
            <a:off x="4632325" y="4202113"/>
            <a:ext cx="2836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dirty="0"/>
              <a:t>Règlements favorables </a:t>
            </a:r>
          </a:p>
        </p:txBody>
      </p:sp>
      <p:sp>
        <p:nvSpPr>
          <p:cNvPr id="60423" name="ZoneTexte 11"/>
          <p:cNvSpPr txBox="1">
            <a:spLocks noChangeArrowheads="1"/>
          </p:cNvSpPr>
          <p:nvPr/>
        </p:nvSpPr>
        <p:spPr bwMode="auto">
          <a:xfrm>
            <a:off x="395288" y="3621088"/>
            <a:ext cx="2305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sz="2400" dirty="0"/>
              <a:t>Financement investisseurs</a:t>
            </a:r>
          </a:p>
        </p:txBody>
      </p:sp>
      <p:sp>
        <p:nvSpPr>
          <p:cNvPr id="18" name="Ellipse 17"/>
          <p:cNvSpPr/>
          <p:nvPr/>
        </p:nvSpPr>
        <p:spPr>
          <a:xfrm>
            <a:off x="250825" y="3424238"/>
            <a:ext cx="2376488" cy="1373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0" y="112713"/>
            <a:ext cx="2627313" cy="1866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6011863" y="112713"/>
            <a:ext cx="2736850" cy="1228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cxnSp>
        <p:nvCxnSpPr>
          <p:cNvPr id="22" name="Connecteur droit 21"/>
          <p:cNvCxnSpPr>
            <a:stCxn id="19" idx="6"/>
          </p:cNvCxnSpPr>
          <p:nvPr/>
        </p:nvCxnSpPr>
        <p:spPr>
          <a:xfrm flipV="1">
            <a:off x="2627313" y="857250"/>
            <a:ext cx="3384550" cy="188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18" idx="7"/>
            <a:endCxn id="20" idx="3"/>
          </p:cNvCxnSpPr>
          <p:nvPr/>
        </p:nvCxnSpPr>
        <p:spPr>
          <a:xfrm flipV="1">
            <a:off x="2279650" y="1160463"/>
            <a:ext cx="4133850" cy="2465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900113" y="1498600"/>
            <a:ext cx="358775" cy="1925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4560888" y="3683000"/>
            <a:ext cx="2819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0431" name="Rectangle 1"/>
          <p:cNvSpPr>
            <a:spLocks noChangeArrowheads="1"/>
          </p:cNvSpPr>
          <p:nvPr/>
        </p:nvSpPr>
        <p:spPr bwMode="auto">
          <a:xfrm>
            <a:off x="3419872" y="2132856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fr-FR" i="1" dirty="0">
                <a:solidFill>
                  <a:srgbClr val="FFFF00"/>
                </a:solidFill>
              </a:rPr>
              <a:t>Franchise</a:t>
            </a:r>
            <a:r>
              <a:rPr lang="fr-FR" altLang="fr-FR" i="1" dirty="0"/>
              <a:t> de toute gabelle et autres imposition pour tout ce qui sera amené sur nos mines comme </a:t>
            </a:r>
            <a:r>
              <a:rPr lang="fr-FR" altLang="fr-FR" i="1" dirty="0">
                <a:solidFill>
                  <a:srgbClr val="FFFF00"/>
                </a:solidFill>
              </a:rPr>
              <a:t>suif, fer, acier, vin, </a:t>
            </a:r>
            <a:r>
              <a:rPr lang="fr-FR" altLang="fr-FR" i="1" dirty="0" smtClean="0">
                <a:solidFill>
                  <a:srgbClr val="FFFF00"/>
                </a:solidFill>
              </a:rPr>
              <a:t>chair…</a:t>
            </a:r>
            <a:endParaRPr lang="fr-FR" altLang="fr-FR" i="1" dirty="0">
              <a:solidFill>
                <a:srgbClr val="FFFF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33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764704"/>
            <a:ext cx="8362950" cy="609329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fr-FR" sz="1800" dirty="0" smtClean="0">
                <a:effectLst/>
              </a:rPr>
              <a:t>Les ordonnances ducales lorraines : </a:t>
            </a:r>
            <a:r>
              <a:rPr lang="fr-FR" sz="1800" dirty="0" smtClean="0"/>
              <a:t>1486,1508,1557,1575,1588,1596,1610</a:t>
            </a:r>
            <a:endParaRPr lang="fr-FR" sz="1800" dirty="0" smtClean="0">
              <a:effectLst/>
            </a:endParaRPr>
          </a:p>
          <a:p>
            <a:pPr>
              <a:defRPr/>
            </a:pPr>
            <a:r>
              <a:rPr lang="fr-FR" sz="1800" b="1" dirty="0" smtClean="0">
                <a:effectLst/>
              </a:rPr>
              <a:t>  </a:t>
            </a:r>
            <a:r>
              <a:rPr lang="fr-FR" sz="1800" b="1" dirty="0" smtClean="0">
                <a:solidFill>
                  <a:srgbClr val="FFFF00"/>
                </a:solidFill>
                <a:effectLst/>
              </a:rPr>
              <a:t>Institution du justicier et justice, doyen, sergent, prison</a:t>
            </a:r>
          </a:p>
          <a:p>
            <a:pPr>
              <a:defRPr/>
            </a:pPr>
            <a:r>
              <a:rPr lang="fr-FR" sz="1800" dirty="0" smtClean="0">
                <a:effectLst/>
              </a:rPr>
              <a:t>  Manière de « labourer les misnes », franchise </a:t>
            </a:r>
          </a:p>
          <a:p>
            <a:pPr>
              <a:defRPr/>
            </a:pPr>
            <a:r>
              <a:rPr lang="fr-FR" sz="1800" dirty="0" smtClean="0">
                <a:solidFill>
                  <a:srgbClr val="FFFF00"/>
                </a:solidFill>
                <a:effectLst/>
              </a:rPr>
              <a:t>  </a:t>
            </a:r>
            <a:r>
              <a:rPr lang="fr-FR" sz="1800" b="1" dirty="0" smtClean="0">
                <a:solidFill>
                  <a:srgbClr val="FFFF00"/>
                </a:solidFill>
                <a:effectLst/>
              </a:rPr>
              <a:t>Marché franc et droits des mineurs au marché du samedi</a:t>
            </a:r>
          </a:p>
          <a:p>
            <a:pPr>
              <a:defRPr/>
            </a:pPr>
            <a:r>
              <a:rPr lang="fr-FR" sz="1800" b="1" dirty="0" smtClean="0">
                <a:effectLst/>
              </a:rPr>
              <a:t>  </a:t>
            </a:r>
            <a:r>
              <a:rPr lang="fr-FR" sz="1800" b="1" dirty="0" smtClean="0">
                <a:solidFill>
                  <a:srgbClr val="FFFF00"/>
                </a:solidFill>
                <a:effectLst/>
              </a:rPr>
              <a:t>Conditions (facilitation) de reprise de mines, </a:t>
            </a:r>
          </a:p>
          <a:p>
            <a:pPr>
              <a:defRPr/>
            </a:pPr>
            <a:r>
              <a:rPr lang="fr-FR" sz="1800" b="1" dirty="0" smtClean="0">
                <a:solidFill>
                  <a:srgbClr val="FFFF00"/>
                </a:solidFill>
                <a:effectLst/>
              </a:rPr>
              <a:t>  Protection du territoire de l’exploitant </a:t>
            </a:r>
          </a:p>
          <a:p>
            <a:pPr>
              <a:defRPr/>
            </a:pPr>
            <a:r>
              <a:rPr lang="fr-FR" sz="1800" b="1" dirty="0" smtClean="0">
                <a:solidFill>
                  <a:srgbClr val="FFFF00"/>
                </a:solidFill>
                <a:effectLst/>
              </a:rPr>
              <a:t>  Droits particulier du « porche perpétuel »</a:t>
            </a:r>
          </a:p>
          <a:p>
            <a:pPr>
              <a:defRPr/>
            </a:pPr>
            <a:r>
              <a:rPr lang="fr-FR" sz="1800" dirty="0" smtClean="0">
                <a:effectLst/>
              </a:rPr>
              <a:t>  Droits sur les galeries en travers-bancs</a:t>
            </a:r>
          </a:p>
          <a:p>
            <a:pPr>
              <a:defRPr/>
            </a:pPr>
            <a:r>
              <a:rPr lang="fr-FR" sz="1800" dirty="0" smtClean="0">
                <a:effectLst/>
              </a:rPr>
              <a:t>  Garanties contre les fraudes en mine</a:t>
            </a:r>
          </a:p>
          <a:p>
            <a:pPr>
              <a:defRPr/>
            </a:pPr>
            <a:r>
              <a:rPr lang="fr-FR" sz="1800" dirty="0" smtClean="0">
                <a:effectLst/>
              </a:rPr>
              <a:t>  Le ferweser  (régisseur) tient les comptes, </a:t>
            </a:r>
          </a:p>
          <a:p>
            <a:pPr>
              <a:defRPr/>
            </a:pPr>
            <a:r>
              <a:rPr lang="fr-FR" sz="1800" dirty="0" smtClean="0">
                <a:effectLst/>
              </a:rPr>
              <a:t>  Contrôle de la production et disme </a:t>
            </a:r>
          </a:p>
          <a:p>
            <a:pPr>
              <a:defRPr/>
            </a:pPr>
            <a:r>
              <a:rPr lang="fr-FR" sz="1800" b="1" dirty="0" smtClean="0">
                <a:solidFill>
                  <a:srgbClr val="FFFF00"/>
                </a:solidFill>
                <a:effectLst/>
              </a:rPr>
              <a:t>  Permission d’accès au bois et à l’eau </a:t>
            </a:r>
          </a:p>
          <a:p>
            <a:pPr>
              <a:defRPr/>
            </a:pPr>
            <a:r>
              <a:rPr lang="fr-FR" sz="1800" b="1" dirty="0" smtClean="0">
                <a:solidFill>
                  <a:srgbClr val="FFFF00"/>
                </a:solidFill>
                <a:effectLst/>
              </a:rPr>
              <a:t>  Aide ducale à la recherche </a:t>
            </a:r>
          </a:p>
          <a:p>
            <a:pPr>
              <a:defRPr/>
            </a:pPr>
            <a:r>
              <a:rPr lang="fr-FR" sz="1800" b="1" dirty="0" smtClean="0">
                <a:solidFill>
                  <a:srgbClr val="FFFF00"/>
                </a:solidFill>
              </a:rPr>
              <a:t>  Pas d’enrôlement militaire </a:t>
            </a:r>
          </a:p>
          <a:p>
            <a:pPr>
              <a:defRPr/>
            </a:pPr>
            <a:r>
              <a:rPr lang="fr-FR" sz="1800" b="1" dirty="0" smtClean="0">
                <a:solidFill>
                  <a:srgbClr val="FFFF00"/>
                </a:solidFill>
                <a:effectLst/>
              </a:rPr>
              <a:t>  Pas d’imposition </a:t>
            </a:r>
          </a:p>
          <a:p>
            <a:pPr>
              <a:defRPr/>
            </a:pPr>
            <a:endParaRPr lang="fr-FR" sz="1800" dirty="0" smtClean="0">
              <a:effectLst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6575"/>
          </a:xfrm>
        </p:spPr>
        <p:txBody>
          <a:bodyPr/>
          <a:lstStyle/>
          <a:p>
            <a:pPr>
              <a:defRPr/>
            </a:pPr>
            <a:r>
              <a:rPr lang="fr-FR" sz="2400" dirty="0" smtClean="0"/>
              <a:t>Les règles et avantages des ordonnances  </a:t>
            </a:r>
            <a:endParaRPr lang="fr-FR" sz="24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5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2225"/>
            <a:ext cx="8229600" cy="642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dirty="0">
                <a:solidFill>
                  <a:schemeClr val="tx1"/>
                </a:solidFill>
              </a:rPr>
              <a:t>Une organisation </a:t>
            </a:r>
            <a:r>
              <a:rPr lang="fr-FR" sz="2400" dirty="0" smtClean="0">
                <a:solidFill>
                  <a:schemeClr val="tx1"/>
                </a:solidFill>
              </a:rPr>
              <a:t>structurée</a:t>
            </a:r>
            <a:endParaRPr lang="fr-FR" sz="2400" dirty="0" smtClean="0">
              <a:solidFill>
                <a:schemeClr val="tx1"/>
              </a:solidFill>
              <a:latin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836834"/>
              </p:ext>
            </p:extLst>
          </p:nvPr>
        </p:nvGraphicFramePr>
        <p:xfrm>
          <a:off x="107950" y="908050"/>
          <a:ext cx="8856663" cy="326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859"/>
                <a:gridCol w="5387804"/>
              </a:tblGrid>
              <a:tr h="518311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bg1"/>
                          </a:solidFill>
                        </a:rPr>
                        <a:t>  Gestion ducale </a:t>
                      </a: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Chambre des comptes de Lorraine</a:t>
                      </a:r>
                    </a:p>
                    <a:p>
                      <a:r>
                        <a:rPr lang="fr-FR" sz="1400" dirty="0" smtClean="0">
                          <a:solidFill>
                            <a:schemeClr val="bg1"/>
                          </a:solidFill>
                        </a:rPr>
                        <a:t>Intendant général des mines    les parçonniers</a:t>
                      </a: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733" marB="45733"/>
                </a:tc>
              </a:tr>
              <a:tr h="370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Contrôle des comptes</a:t>
                      </a:r>
                    </a:p>
                  </a:txBody>
                  <a:tcPr marL="91437" marR="91437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Contrôleur des mines,  Receveur </a:t>
                      </a:r>
                    </a:p>
                  </a:txBody>
                  <a:tcPr marL="91437" marR="91437" marT="45733" marB="45733" horzOverflow="overflow"/>
                </a:tc>
              </a:tr>
              <a:tr h="370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Justice                     </a:t>
                      </a: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basse et moyenne</a:t>
                      </a:r>
                    </a:p>
                  </a:txBody>
                  <a:tcPr marL="91437" marR="91437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Justicier des mines du Thillot, Doyen, sergent, juré</a:t>
                      </a:r>
                    </a:p>
                  </a:txBody>
                  <a:tcPr marL="91437" marR="91437" marT="45733" marB="45733" horzOverflow="overflow"/>
                </a:tc>
              </a:tr>
              <a:tr h="370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Intendance-comptes- achats</a:t>
                      </a:r>
                    </a:p>
                  </a:txBody>
                  <a:tcPr marL="91437" marR="91437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Ferweser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7" marR="91437" marT="45733" marB="45733" horzOverflow="overflow"/>
                </a:tc>
              </a:tr>
              <a:tr h="370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Direction  des équipes</a:t>
                      </a:r>
                    </a:p>
                  </a:txBody>
                  <a:tcPr marL="91437" marR="91437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Schichtmeister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7" marR="91437" marT="45733" marB="45733" horzOverflow="overflow"/>
                </a:tc>
              </a:tr>
              <a:tr h="370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Encadrement</a:t>
                      </a:r>
                    </a:p>
                  </a:txBody>
                  <a:tcPr marL="91437" marR="91437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Houtman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7" marR="91437" marT="45733" marB="45733" horzOverflow="overflow"/>
                </a:tc>
              </a:tr>
              <a:tr h="370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Encadrement spécialisé</a:t>
                      </a:r>
                    </a:p>
                  </a:txBody>
                  <a:tcPr marL="91437" marR="91437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Maître d’engin, maître fondeur, marchal.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7" marR="91437" marT="45733" marB="45733" horzOverflow="overflow"/>
                </a:tc>
              </a:tr>
              <a:tr h="518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Ouvriers</a:t>
                      </a:r>
                    </a:p>
                  </a:txBody>
                  <a:tcPr marL="91437" marR="91437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Mineurs, fondeurs, charbonniers, bocquillons, voituriers,  scheideurs, garçons ..etc..</a:t>
                      </a:r>
                    </a:p>
                  </a:txBody>
                  <a:tcPr marL="91437" marR="91437" marT="45733" marB="45733" horzOverflow="overflow"/>
                </a:tc>
              </a:tr>
            </a:tbl>
          </a:graphicData>
        </a:graphic>
      </p:graphicFrame>
      <p:pic>
        <p:nvPicPr>
          <p:cNvPr id="6761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216400"/>
            <a:ext cx="15938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1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4195763"/>
            <a:ext cx="175101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1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4195763"/>
            <a:ext cx="2617787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1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8863" y="4200525"/>
            <a:ext cx="1716087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620" name="Rectangle 2"/>
          <p:cNvSpPr txBox="1">
            <a:spLocks noChangeArrowheads="1"/>
          </p:cNvSpPr>
          <p:nvPr/>
        </p:nvSpPr>
        <p:spPr bwMode="auto">
          <a:xfrm>
            <a:off x="107950" y="260350"/>
            <a:ext cx="75803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dirty="0">
                <a:solidFill>
                  <a:srgbClr val="FFFF00"/>
                </a:solidFill>
                <a:latin typeface="Times New Roman" pitchFamily="18" charset="0"/>
              </a:rPr>
              <a:t>        Ex :    Les mines du Ban de Ramonchamp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219700" y="974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ne s’agit pas d’une corporation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26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e 3"/>
          <p:cNvSpPr/>
          <p:nvPr/>
        </p:nvSpPr>
        <p:spPr>
          <a:xfrm rot="716287">
            <a:off x="4077837" y="1558660"/>
            <a:ext cx="4362519" cy="194421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194049" y="18864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Gosslar </a:t>
            </a:r>
          </a:p>
          <a:p>
            <a:r>
              <a:rPr lang="fr-FR" b="1" i="1" dirty="0" smtClean="0">
                <a:solidFill>
                  <a:schemeClr val="bg1"/>
                </a:solidFill>
              </a:rPr>
              <a:t>Clausthal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08204" y="23480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Annaberg</a:t>
            </a:r>
          </a:p>
          <a:p>
            <a:r>
              <a:rPr lang="fr-FR" b="1" i="1" dirty="0" smtClean="0">
                <a:solidFill>
                  <a:schemeClr val="bg1"/>
                </a:solidFill>
              </a:rPr>
              <a:t>Freiberg</a:t>
            </a:r>
          </a:p>
          <a:p>
            <a:r>
              <a:rPr lang="fr-FR" b="1" i="1" dirty="0" smtClean="0">
                <a:solidFill>
                  <a:schemeClr val="bg1"/>
                </a:solidFill>
              </a:rPr>
              <a:t>Schneeberg</a:t>
            </a:r>
          </a:p>
          <a:p>
            <a:r>
              <a:rPr lang="fr-FR" b="1" i="1" dirty="0" smtClean="0">
                <a:solidFill>
                  <a:schemeClr val="bg1"/>
                </a:solidFill>
              </a:rPr>
              <a:t>Kutna Hora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987824" y="389066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Todnau</a:t>
            </a:r>
          </a:p>
          <a:p>
            <a:r>
              <a:rPr lang="fr-FR" b="1" i="1" dirty="0" smtClean="0">
                <a:solidFill>
                  <a:schemeClr val="bg1"/>
                </a:solidFill>
              </a:rPr>
              <a:t>Schauisland 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956376" y="1702549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Schemnitz</a:t>
            </a:r>
          </a:p>
          <a:p>
            <a:r>
              <a:rPr lang="fr-FR" b="1" i="1" dirty="0" smtClean="0">
                <a:solidFill>
                  <a:schemeClr val="bg1"/>
                </a:solidFill>
              </a:rPr>
              <a:t>Kremnitz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652120" y="2967336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Schwaz</a:t>
            </a:r>
          </a:p>
          <a:p>
            <a:r>
              <a:rPr lang="fr-FR" b="1" i="1" dirty="0" smtClean="0">
                <a:solidFill>
                  <a:schemeClr val="bg1"/>
                </a:solidFill>
              </a:rPr>
              <a:t>Gastein</a:t>
            </a:r>
          </a:p>
          <a:p>
            <a:r>
              <a:rPr lang="fr-FR" b="1" i="1" dirty="0" smtClean="0">
                <a:solidFill>
                  <a:schemeClr val="bg1"/>
                </a:solidFill>
              </a:rPr>
              <a:t>Grossarl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39952" y="336633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Prettau </a:t>
            </a:r>
          </a:p>
          <a:p>
            <a:r>
              <a:rPr lang="fr-FR" b="1" i="1" dirty="0" smtClean="0">
                <a:solidFill>
                  <a:schemeClr val="bg1"/>
                </a:solidFill>
              </a:rPr>
              <a:t>Schio  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355976" y="692696"/>
            <a:ext cx="720080" cy="7424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3491880" y="2169140"/>
            <a:ext cx="1080120" cy="184352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5652120" y="984464"/>
            <a:ext cx="936104" cy="7180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6660232" y="1988840"/>
            <a:ext cx="1512168" cy="180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5148064" y="2564904"/>
            <a:ext cx="72008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572000" y="2708921"/>
            <a:ext cx="72008" cy="7200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41851" y="5529535"/>
            <a:ext cx="8229600" cy="11398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800" b="1" i="1" dirty="0" smtClean="0">
                <a:solidFill>
                  <a:schemeClr val="bg1"/>
                </a:solidFill>
                <a:latin typeface="Times New Roman" charset="0"/>
              </a:rPr>
              <a:t>M-A - XVIIe s.  De grands centres miniers </a:t>
            </a:r>
          </a:p>
          <a:p>
            <a:pPr algn="ctr">
              <a:defRPr/>
            </a:pPr>
            <a:r>
              <a:rPr lang="fr-FR" sz="2800" b="1" i="1" dirty="0" smtClean="0">
                <a:solidFill>
                  <a:schemeClr val="bg1"/>
                </a:solidFill>
                <a:latin typeface="Times New Roman" charset="0"/>
              </a:rPr>
              <a:t>Or, Argent, Cuivre </a:t>
            </a:r>
            <a:r>
              <a:rPr lang="fr-FR" sz="1600" b="1" i="1" dirty="0" smtClean="0">
                <a:solidFill>
                  <a:schemeClr val="bg1"/>
                </a:solidFill>
                <a:latin typeface="Times New Roman" charset="0"/>
              </a:rPr>
              <a:t>(aire minière germanique)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317942" y="-468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Suède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5496" y="68340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Localisation dans le contexte Européen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Étoile à 5 branches 4"/>
          <p:cNvSpPr/>
          <p:nvPr/>
        </p:nvSpPr>
        <p:spPr>
          <a:xfrm>
            <a:off x="4166118" y="2025714"/>
            <a:ext cx="144016" cy="2132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611560" y="207899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 Thillot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1619672" y="2134522"/>
            <a:ext cx="2546446" cy="21435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9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" y="404665"/>
            <a:ext cx="9094032" cy="627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283968" y="4462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Une certaine aristocratie ouvrière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0703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rancis\Desktop\bussang\archive st p 15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4624" y="266530"/>
            <a:ext cx="5980542" cy="640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415" y="2060848"/>
            <a:ext cx="4473356" cy="3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6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411760" y="119675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Études  archéologiques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9970341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90488"/>
            <a:ext cx="8877300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23528" y="2204864"/>
            <a:ext cx="3240360" cy="92211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Les vestiges ?</a:t>
            </a:r>
            <a:endParaRPr lang="fr-FR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809662" cy="135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705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90488"/>
            <a:ext cx="8896350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29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:\icono autre\mod mineur ScanImage 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448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1" name="Picture 3" descr="H:\icono autre\mod Sébastien Munster ,1550 édition latine 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313" y="0"/>
            <a:ext cx="30876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4" name="Picture 6" descr="H:\graduel\détails G\mod 13-for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4948238"/>
            <a:ext cx="2473325" cy="19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5" name="Picture 7" descr="H:\icono autre\mod Sockelfeld des tulenhaupt-Fensters- Silberbergbau bergwerkb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572000"/>
            <a:ext cx="3810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6" name="Picture 8" descr="H:\graduel\détails G\mod 02-éclaté-entrée-m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362200"/>
            <a:ext cx="2667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7" name="Picture 9" descr="H:\graduel\détails G\mod  2 07-éclaté-n°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2743200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:\icono autre\génie mod 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614510"/>
            <a:ext cx="1616968" cy="121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05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7697" cy="314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3" y="3061142"/>
            <a:ext cx="2285884" cy="379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697" y="1404123"/>
            <a:ext cx="6822097" cy="545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08545" y="57494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Eglise St Anne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723605" y="171343"/>
            <a:ext cx="321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Annaberg en Saxe  argent 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6300192" y="727342"/>
            <a:ext cx="2819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Retable de Hans Hesse </a:t>
            </a:r>
            <a:r>
              <a:rPr lang="fr-FR" sz="1400" dirty="0" smtClean="0"/>
              <a:t>1521</a:t>
            </a:r>
            <a:endParaRPr lang="fr-FR" sz="1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FP 400-1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67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90488"/>
            <a:ext cx="8896350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9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-92694"/>
            <a:ext cx="4689983" cy="69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444208" y="1772816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Frontispice de la pompe funèbre du duc Charles III de Lorraine </a:t>
            </a:r>
            <a:endParaRPr lang="fr-FR" dirty="0"/>
          </a:p>
        </p:txBody>
      </p:sp>
      <p:sp>
        <p:nvSpPr>
          <p:cNvPr id="2" name="Ellipse 1"/>
          <p:cNvSpPr/>
          <p:nvPr/>
        </p:nvSpPr>
        <p:spPr>
          <a:xfrm>
            <a:off x="3779912" y="1916832"/>
            <a:ext cx="576064" cy="5040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131840" y="1124744"/>
            <a:ext cx="576064" cy="5040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7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" y="490538"/>
            <a:ext cx="75628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6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ALS FP 2017</a:t>
            </a:r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7461" y="-459432"/>
            <a:ext cx="10644077" cy="755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5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943</Words>
  <Application>Microsoft Macintosh PowerPoint</Application>
  <PresentationFormat>Présentation à l'écran (4:3)</PresentationFormat>
  <Paragraphs>252</Paragraphs>
  <Slides>34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36" baseType="lpstr">
      <vt:lpstr>Thème Office</vt:lpstr>
      <vt:lpstr>Conception personnalisée</vt:lpstr>
      <vt:lpstr>1617 -  La poudre noire dans les mines ducales du Thillot :      Étude archéologique d'une révolution technique en Europe.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mines  de la Haute-Moselle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règles et avantages des ordonnances  </vt:lpstr>
      <vt:lpstr>Une organisation structurée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1617 -  La poudre noire dans les mines ducales du Thillot :      Étude archéologique d'une révolution technique en Europe. </dc:title>
  <dc:creator>Jean Claude Derniame</dc:creator>
  <cp:lastModifiedBy>Jean Claude Derniame</cp:lastModifiedBy>
  <cp:revision>11</cp:revision>
  <dcterms:created xsi:type="dcterms:W3CDTF">2017-05-28T15:37:40Z</dcterms:created>
  <dcterms:modified xsi:type="dcterms:W3CDTF">2017-05-28T15:59:41Z</dcterms:modified>
</cp:coreProperties>
</file>