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89" r:id="rId4"/>
    <p:sldMasterId id="2147483701" r:id="rId5"/>
    <p:sldMasterId id="2147483714" r:id="rId6"/>
  </p:sldMasterIdLst>
  <p:notesMasterIdLst>
    <p:notesMasterId r:id="rId36"/>
  </p:notesMasterIdLst>
  <p:handoutMasterIdLst>
    <p:handoutMasterId r:id="rId37"/>
  </p:handoutMasterIdLst>
  <p:sldIdLst>
    <p:sldId id="256" r:id="rId7"/>
    <p:sldId id="294" r:id="rId8"/>
    <p:sldId id="293" r:id="rId9"/>
    <p:sldId id="296" r:id="rId10"/>
    <p:sldId id="267" r:id="rId11"/>
    <p:sldId id="300" r:id="rId12"/>
    <p:sldId id="299" r:id="rId13"/>
    <p:sldId id="302" r:id="rId14"/>
    <p:sldId id="305" r:id="rId15"/>
    <p:sldId id="275" r:id="rId16"/>
    <p:sldId id="306" r:id="rId17"/>
    <p:sldId id="307" r:id="rId18"/>
    <p:sldId id="276" r:id="rId19"/>
    <p:sldId id="308" r:id="rId20"/>
    <p:sldId id="269" r:id="rId21"/>
    <p:sldId id="270" r:id="rId22"/>
    <p:sldId id="273" r:id="rId23"/>
    <p:sldId id="312" r:id="rId24"/>
    <p:sldId id="281" r:id="rId25"/>
    <p:sldId id="288" r:id="rId26"/>
    <p:sldId id="289" r:id="rId27"/>
    <p:sldId id="290" r:id="rId28"/>
    <p:sldId id="310" r:id="rId29"/>
    <p:sldId id="292" r:id="rId30"/>
    <p:sldId id="271" r:id="rId31"/>
    <p:sldId id="314" r:id="rId32"/>
    <p:sldId id="313" r:id="rId33"/>
    <p:sldId id="311" r:id="rId34"/>
    <p:sldId id="315" r:id="rId3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CC"/>
    <a:srgbClr val="00FF99"/>
    <a:srgbClr val="8EC632"/>
    <a:srgbClr val="0091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82" autoAdjust="0"/>
  </p:normalViewPr>
  <p:slideViewPr>
    <p:cSldViewPr>
      <p:cViewPr>
        <p:scale>
          <a:sx n="50" d="100"/>
          <a:sy n="50" d="100"/>
        </p:scale>
        <p:origin x="-1659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92038495188161E-2"/>
          <c:y val="0.14898148148148163"/>
          <c:w val="0.87753018372703395"/>
          <c:h val="0.61342276881701263"/>
        </c:manualLayout>
      </c:layout>
      <c:bar3DChart>
        <c:barDir val="col"/>
        <c:grouping val="clustered"/>
        <c:ser>
          <c:idx val="0"/>
          <c:order val="0"/>
          <c:tx>
            <c:strRef>
              <c:f>Feuil1!$C$4</c:f>
              <c:strCache>
                <c:ptCount val="1"/>
                <c:pt idx="0">
                  <c:v>Lorraine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Feuil1!$B$5:$B$10</c:f>
              <c:strCache>
                <c:ptCount val="6"/>
                <c:pt idx="0">
                  <c:v>Céréales</c:v>
                </c:pt>
                <c:pt idx="1">
                  <c:v>Vins</c:v>
                </c:pt>
                <c:pt idx="2">
                  <c:v>autres produits végétaux</c:v>
                </c:pt>
                <c:pt idx="3">
                  <c:v>Lait</c:v>
                </c:pt>
                <c:pt idx="4">
                  <c:v>Viandes</c:v>
                </c:pt>
                <c:pt idx="5">
                  <c:v>autres animaux</c:v>
                </c:pt>
              </c:strCache>
            </c:strRef>
          </c:cat>
          <c:val>
            <c:numRef>
              <c:f>Feuil1!$C$5:$C$10</c:f>
              <c:numCache>
                <c:formatCode>General</c:formatCode>
                <c:ptCount val="6"/>
                <c:pt idx="0">
                  <c:v>507</c:v>
                </c:pt>
                <c:pt idx="2">
                  <c:v>509</c:v>
                </c:pt>
                <c:pt idx="3">
                  <c:v>402</c:v>
                </c:pt>
                <c:pt idx="4">
                  <c:v>353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Feuil1!$D$4</c:f>
              <c:strCache>
                <c:ptCount val="1"/>
                <c:pt idx="0">
                  <c:v>Grand 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Feuil1!$B$5:$B$10</c:f>
              <c:strCache>
                <c:ptCount val="6"/>
                <c:pt idx="0">
                  <c:v>Céréales</c:v>
                </c:pt>
                <c:pt idx="1">
                  <c:v>Vins</c:v>
                </c:pt>
                <c:pt idx="2">
                  <c:v>autres produits végétaux</c:v>
                </c:pt>
                <c:pt idx="3">
                  <c:v>Lait</c:v>
                </c:pt>
                <c:pt idx="4">
                  <c:v>Viandes</c:v>
                </c:pt>
                <c:pt idx="5">
                  <c:v>autres animaux</c:v>
                </c:pt>
              </c:strCache>
            </c:strRef>
          </c:cat>
          <c:val>
            <c:numRef>
              <c:f>Feuil1!$D$5:$D$10</c:f>
              <c:numCache>
                <c:formatCode>General</c:formatCode>
                <c:ptCount val="6"/>
                <c:pt idx="0">
                  <c:v>2002</c:v>
                </c:pt>
                <c:pt idx="1">
                  <c:v>2615</c:v>
                </c:pt>
                <c:pt idx="2">
                  <c:v>1906</c:v>
                </c:pt>
                <c:pt idx="3">
                  <c:v>738</c:v>
                </c:pt>
                <c:pt idx="4">
                  <c:v>751</c:v>
                </c:pt>
                <c:pt idx="5">
                  <c:v>34</c:v>
                </c:pt>
              </c:numCache>
            </c:numRef>
          </c:val>
        </c:ser>
        <c:shape val="box"/>
        <c:axId val="106349696"/>
        <c:axId val="106351232"/>
        <c:axId val="0"/>
      </c:bar3DChart>
      <c:catAx>
        <c:axId val="106349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351232"/>
        <c:crosses val="autoZero"/>
        <c:auto val="1"/>
        <c:lblAlgn val="ctr"/>
        <c:lblOffset val="100"/>
      </c:catAx>
      <c:valAx>
        <c:axId val="1063512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3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fr-FR" dirty="0" smtClean="0"/>
              <a:t>ALPA - HAROUE</a:t>
            </a: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fr-FR" dirty="0" smtClean="0"/>
              <a:t>26 SEPTEMBRE 2016</a:t>
            </a:r>
            <a:endParaRPr lang="fr-FR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36843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fr-FR" dirty="0" smtClean="0"/>
              <a:t>Bruno BOSCHIERO </a:t>
            </a:r>
          </a:p>
          <a:p>
            <a:r>
              <a:rPr lang="fr-FR" dirty="0" smtClean="0"/>
              <a:t>Chambre Régionale d’Agriculture du Grand-Est</a:t>
            </a:r>
            <a:endParaRPr lang="fr-FR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960B8E2-1832-45EA-B61E-9A29B0F0C10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2892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402B1C7-820F-4BE7-AFFC-B13A207760ED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99066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4466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</a:t>
            </a:r>
            <a:r>
              <a:rPr lang="fr-FR" baseline="0" dirty="0" smtClean="0"/>
              <a:t> production laitière dans le nord du département (le fer à cheval des exploitations d’élevage de l’Argonne à la Woëvre en passant par le Pays de Montmedy)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7164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 1</a:t>
            </a:r>
            <a:r>
              <a:rPr lang="fr-FR" baseline="30000" dirty="0" smtClean="0"/>
              <a:t>ère</a:t>
            </a:r>
            <a:r>
              <a:rPr lang="fr-FR" dirty="0" smtClean="0"/>
              <a:t> région française pour la valeur ajoutée</a:t>
            </a:r>
            <a:r>
              <a:rPr lang="fr-FR" baseline="0" dirty="0" smtClean="0"/>
              <a:t> agro-alimentaire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29369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 1</a:t>
            </a:r>
            <a:r>
              <a:rPr lang="fr-FR" baseline="30000" dirty="0" smtClean="0"/>
              <a:t>ère</a:t>
            </a:r>
            <a:r>
              <a:rPr lang="fr-FR" dirty="0" smtClean="0"/>
              <a:t> région française pour la valeur ajoutée</a:t>
            </a:r>
            <a:r>
              <a:rPr lang="fr-FR" baseline="0" dirty="0" smtClean="0"/>
              <a:t> agro-alimentaire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/>
              <a:pPr/>
              <a:t>21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410700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 1</a:t>
            </a:r>
            <a:r>
              <a:rPr lang="fr-FR" baseline="30000" dirty="0" smtClean="0"/>
              <a:t>ère</a:t>
            </a:r>
            <a:r>
              <a:rPr lang="fr-FR" dirty="0" smtClean="0"/>
              <a:t> région française pour la valeur ajoutée</a:t>
            </a:r>
            <a:r>
              <a:rPr lang="fr-FR" baseline="0" dirty="0" smtClean="0"/>
              <a:t> agro-alimentaire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/>
              <a:pPr/>
              <a:t>22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422186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70 % des débouchés vers l’alimentation (humaine et animale)</a:t>
            </a:r>
          </a:p>
          <a:p>
            <a:r>
              <a:rPr lang="fr-FR" dirty="0" smtClean="0"/>
              <a:t>Présence d’INEOS à </a:t>
            </a:r>
            <a:r>
              <a:rPr lang="fr-FR" dirty="0" err="1" smtClean="0"/>
              <a:t>Baleycourt</a:t>
            </a:r>
            <a:r>
              <a:rPr lang="fr-FR" baseline="0" dirty="0" smtClean="0"/>
              <a:t> (400.000 tonnes de colza triturées) - équivalent à la production lorraine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1908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Champagne Ardenne 50/50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viti</a:t>
            </a:r>
            <a:endParaRPr lang="fr-FR" baseline="0" dirty="0" smtClean="0"/>
          </a:p>
          <a:p>
            <a:r>
              <a:rPr lang="fr-FR" baseline="0" dirty="0" smtClean="0"/>
              <a:t>3900 </a:t>
            </a:r>
            <a:r>
              <a:rPr lang="fr-FR" baseline="0" dirty="0" err="1" smtClean="0"/>
              <a:t>viti</a:t>
            </a:r>
            <a:r>
              <a:rPr lang="fr-FR" baseline="0" dirty="0" smtClean="0"/>
              <a:t> en Alsace </a:t>
            </a:r>
            <a:r>
              <a:rPr lang="fr-FR" dirty="0" smtClean="0"/>
              <a:t> </a:t>
            </a:r>
          </a:p>
          <a:p>
            <a:r>
              <a:rPr lang="fr-FR" dirty="0" smtClean="0"/>
              <a:t>18000 UTA en Champagne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ardenne</a:t>
            </a:r>
            <a:r>
              <a:rPr lang="fr-FR" baseline="0" dirty="0" smtClean="0"/>
              <a:t> hors </a:t>
            </a:r>
            <a:r>
              <a:rPr lang="fr-FR" baseline="0" dirty="0" err="1" smtClean="0"/>
              <a:t>viti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3 millions ha de SAU dans 40 % pour la Lorraine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>
                <a:solidFill>
                  <a:srgbClr val="000000"/>
                </a:solidFill>
              </a:rPr>
              <a:pPr/>
              <a:t>25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/>
              <a:t>Poids d’ALCA : 5,5 M </a:t>
            </a:r>
            <a:r>
              <a:rPr lang="fr-FR" b="1" dirty="0" err="1" smtClean="0"/>
              <a:t>hab</a:t>
            </a:r>
            <a:r>
              <a:rPr lang="fr-FR" b="1" dirty="0" smtClean="0"/>
              <a:t> et 2,1 M emplois en 2011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/>
              <a:t>En comparaison, cela positionne le Grand Est « équivalent » par rapport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/>
              <a:t>- à l’Allemagne : le Land de la Hesse (avec Francfort) (6 M d’</a:t>
            </a:r>
            <a:r>
              <a:rPr lang="fr-FR" i="1" dirty="0" err="1" smtClean="0"/>
              <a:t>hab</a:t>
            </a:r>
            <a:r>
              <a:rPr lang="fr-FR" i="1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/>
              <a:t>- à la Belgique : Flandres 6M (Wallonie 3,5 M )</a:t>
            </a:r>
          </a:p>
          <a:p>
            <a:pPr marL="162950" indent="-16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/>
              <a:t>- équivalent à la population du Danemark (5,6 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58F5D2-7B9F-4AC9-8892-AEB621960C7D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14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10,5</a:t>
            </a:r>
            <a:r>
              <a:rPr lang="fr-FR" baseline="0" dirty="0" smtClean="0"/>
              <a:t> % du territoire - 4eme rang</a:t>
            </a:r>
          </a:p>
          <a:p>
            <a:r>
              <a:rPr lang="fr-FR" baseline="0" dirty="0" smtClean="0"/>
              <a:t>8,7 % de la population</a:t>
            </a:r>
          </a:p>
          <a:p>
            <a:r>
              <a:rPr lang="fr-FR" baseline="0" dirty="0" smtClean="0"/>
              <a:t>7,2 % de la production de richesse </a:t>
            </a:r>
          </a:p>
          <a:p>
            <a:r>
              <a:rPr lang="fr-FR" baseline="0" dirty="0" smtClean="0"/>
              <a:t>96 </a:t>
            </a:r>
            <a:r>
              <a:rPr lang="fr-FR" baseline="0" dirty="0" err="1" smtClean="0"/>
              <a:t>hab</a:t>
            </a:r>
            <a:r>
              <a:rPr lang="fr-FR" baseline="0" dirty="0" smtClean="0"/>
              <a:t> / km2 (365 en Belgique)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2236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>
                <a:solidFill>
                  <a:srgbClr val="000000"/>
                </a:solidFill>
              </a:rPr>
              <a:pPr/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48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21A8-FF35-4B95-B6B9-F0414B6C47E8}" type="slidenum">
              <a:rPr lang="fr-FR" altLang="fr-FR" smtClean="0">
                <a:solidFill>
                  <a:srgbClr val="000000"/>
                </a:solidFill>
              </a:rPr>
              <a:pPr/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35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>
                <a:solidFill>
                  <a:srgbClr val="000000"/>
                </a:solidFill>
              </a:rPr>
              <a:pPr/>
              <a:t>13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90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Changement d’échelle</a:t>
            </a:r>
          </a:p>
          <a:p>
            <a:r>
              <a:rPr lang="fr-FR" dirty="0" smtClean="0"/>
              <a:t>De 4 à 10 départements</a:t>
            </a:r>
          </a:p>
          <a:p>
            <a:r>
              <a:rPr lang="fr-FR" dirty="0" smtClean="0"/>
              <a:t>D’une région de polyculture</a:t>
            </a:r>
            <a:r>
              <a:rPr lang="fr-FR" baseline="0" dirty="0" smtClean="0"/>
              <a:t> élevage à une région viticole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1275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>
                <a:solidFill>
                  <a:srgbClr val="000000"/>
                </a:solidFill>
              </a:rPr>
              <a:pPr/>
              <a:t>16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56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Poids de</a:t>
            </a:r>
            <a:r>
              <a:rPr lang="fr-FR" baseline="0" dirty="0" smtClean="0"/>
              <a:t> la lorraine dans l’élevage</a:t>
            </a:r>
          </a:p>
          <a:p>
            <a:r>
              <a:rPr lang="fr-FR" baseline="0" dirty="0" smtClean="0"/>
              <a:t>57 % de la production laitière et de la production de viande bovine</a:t>
            </a:r>
          </a:p>
          <a:p>
            <a:r>
              <a:rPr lang="fr-FR" baseline="0" dirty="0" smtClean="0"/>
              <a:t>53 % des vaches allaitantes</a:t>
            </a:r>
          </a:p>
          <a:p>
            <a:r>
              <a:rPr lang="fr-FR" dirty="0" smtClean="0"/>
              <a:t>1/3</a:t>
            </a:r>
            <a:r>
              <a:rPr lang="fr-FR" baseline="0" dirty="0" smtClean="0"/>
              <a:t> des COP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1C7-820F-4BE7-AFFC-B13A207760ED}" type="slidenum">
              <a:rPr lang="fr-FR" smtClean="0">
                <a:solidFill>
                  <a:srgbClr val="000000"/>
                </a:solidFill>
              </a:rPr>
              <a:pPr/>
              <a:t>17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9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2160" y="630932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402B1C7-820F-4BE7-AFFC-B13A207760E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7320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1085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4561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76424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434026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306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68422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0079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86885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024152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033649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2782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41917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3337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6744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3788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121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4000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1925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6274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41277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194772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9373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6847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1932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769225" y="184150"/>
            <a:ext cx="585788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B67A883-A5C3-4F89-B16B-B2D4947AF2EB}" type="slidenum">
              <a:rPr lang="fr-F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3" descr="logo_ADUAN_sans_base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188913"/>
            <a:ext cx="755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79388" cy="1125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832" y="715592"/>
            <a:ext cx="7783575" cy="6771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3888556" cy="4176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4787900" y="1844825"/>
            <a:ext cx="3744540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362056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79388" cy="1125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776864" cy="3960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60832" y="715592"/>
            <a:ext cx="7783575" cy="6771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2049034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6915111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19740697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58A519-EC80-4181-9274-4891C70E49C7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12/01/2017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21034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7625" y="6376988"/>
            <a:ext cx="442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6073AB-9DAC-4EDE-9700-68A6F69C7D1A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36623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C3BBC2-29E6-48BC-B69E-1C2D1B90AFE6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12/01/2017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21034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667625" y="6376988"/>
            <a:ext cx="442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4F1DF6-4FE5-4F04-B0F9-0E10881D9C20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18922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2F55DD-0B1F-4C90-8953-CFFF3250FAE7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12/01/2017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21034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67625" y="6376988"/>
            <a:ext cx="442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788659-4048-45A6-BD09-6FF759896F31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3165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8804172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89950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1626FA-DC36-4889-889D-4DC5A82975EB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12/01/2017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21034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7625" y="6376988"/>
            <a:ext cx="442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C81AC-9686-4DFA-87C5-4B05566210C7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05834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21D041-E846-40DB-B229-6DF2F64A948C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12/01/2017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21034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7625" y="6376988"/>
            <a:ext cx="442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93BCA4-6E80-49AE-B33C-77EDDD4B2D83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9420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fleche_gr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26988"/>
            <a:ext cx="889317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andeau bas pw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725144"/>
            <a:ext cx="8243887" cy="671512"/>
          </a:xfrm>
          <a:prstGeom prst="rect">
            <a:avLst/>
          </a:prstGeom>
          <a:noFill/>
        </p:spPr>
      </p:pic>
      <p:pic>
        <p:nvPicPr>
          <p:cNvPr id="22531" name="Picture 3" descr="cercle haut pw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895600" cy="2763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bandeau bas pw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1688" y="6178550"/>
            <a:ext cx="8342312" cy="679450"/>
          </a:xfrm>
          <a:prstGeom prst="rect">
            <a:avLst/>
          </a:prstGeom>
          <a:noFill/>
        </p:spPr>
      </p:pic>
      <p:pic>
        <p:nvPicPr>
          <p:cNvPr id="27652" name="Picture 4" descr="fleche_97_8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3163" y="260350"/>
            <a:ext cx="1081087" cy="915988"/>
          </a:xfrm>
          <a:prstGeom prst="rect">
            <a:avLst/>
          </a:prstGeom>
          <a:noFill/>
        </p:spPr>
      </p:pic>
      <p:sp>
        <p:nvSpPr>
          <p:cNvPr id="27653" name="Line 5"/>
          <p:cNvSpPr>
            <a:spLocks noChangeShapeType="1"/>
          </p:cNvSpPr>
          <p:nvPr userDrawn="1"/>
        </p:nvSpPr>
        <p:spPr bwMode="auto">
          <a:xfrm flipH="1">
            <a:off x="611188" y="1196975"/>
            <a:ext cx="6769100" cy="0"/>
          </a:xfrm>
          <a:prstGeom prst="line">
            <a:avLst/>
          </a:prstGeom>
          <a:noFill/>
          <a:ln w="19050">
            <a:solidFill>
              <a:srgbClr val="009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ercle haut pw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895600" cy="2763838"/>
          </a:xfrm>
          <a:prstGeom prst="rect">
            <a:avLst/>
          </a:prstGeom>
          <a:noFill/>
        </p:spPr>
      </p:pic>
      <p:pic>
        <p:nvPicPr>
          <p:cNvPr id="22532" name="Picture 4" descr="bandeau bas pw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113" y="6199768"/>
            <a:ext cx="8243887" cy="671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692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ercle haut pw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76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bandeau bas pw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186488"/>
            <a:ext cx="8243887" cy="671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5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08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52710"/>
          <a:stretch>
            <a:fillRect/>
          </a:stretch>
        </p:blipFill>
        <p:spPr>
          <a:xfrm>
            <a:off x="323528" y="2924944"/>
            <a:ext cx="1944216" cy="1296144"/>
          </a:xfrm>
          <a:prstGeom prst="rect">
            <a:avLst/>
          </a:prstGeom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496" y="116632"/>
            <a:ext cx="88569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Grand Est :</a:t>
            </a:r>
          </a:p>
          <a:p>
            <a:pPr algn="ctr"/>
            <a:r>
              <a:rPr lang="fr-FR" sz="3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Un </a:t>
            </a:r>
            <a:r>
              <a:rPr lang="fr-FR" sz="3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Territoire</a:t>
            </a:r>
            <a:r>
              <a:rPr lang="fr-FR" sz="3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, des </a:t>
            </a:r>
            <a:r>
              <a:rPr lang="fr-FR" sz="3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Hommes</a:t>
            </a:r>
            <a:r>
              <a:rPr lang="fr-FR" sz="3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, des </a:t>
            </a:r>
            <a:r>
              <a:rPr lang="fr-FR" sz="3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Agricultures</a:t>
            </a:r>
            <a:endParaRPr lang="fr-FR" sz="3400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1988840"/>
            <a:ext cx="20162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6023029"/>
            <a:ext cx="847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R. CHERRIER</a:t>
            </a: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Adjoint Directeur Général, Chambre Régionale d’Agriculture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67744" y="186878"/>
            <a:ext cx="4536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 du territoire</a:t>
            </a:r>
          </a:p>
        </p:txBody>
      </p:sp>
      <p:pic>
        <p:nvPicPr>
          <p:cNvPr id="36872" name="Picture 8" descr="logo_CA_Meuse_RV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20" y="5838733"/>
            <a:ext cx="899592" cy="102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590469"/>
            <a:ext cx="1937321" cy="12915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033" y="5590469"/>
            <a:ext cx="1911063" cy="12780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5572"/>
            <a:ext cx="1979712" cy="13055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636" y="5585572"/>
            <a:ext cx="1696571" cy="12724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06" y="5663066"/>
            <a:ext cx="1618793" cy="12061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893" y="4422237"/>
            <a:ext cx="8898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= 3 011600 ha - 11,2 % de la SAU France</a:t>
            </a:r>
          </a:p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</a:t>
            </a:r>
            <a:r>
              <a:rPr lang="fr-F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surfaces agricoles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39552" y="686798"/>
            <a:ext cx="8223278" cy="3837193"/>
            <a:chOff x="269521" y="1149095"/>
            <a:chExt cx="8223278" cy="3837193"/>
          </a:xfrm>
        </p:grpSpPr>
        <p:sp>
          <p:nvSpPr>
            <p:cNvPr id="16" name="Rectangle 15"/>
            <p:cNvSpPr/>
            <p:nvPr/>
          </p:nvSpPr>
          <p:spPr>
            <a:xfrm>
              <a:off x="5799758" y="1149095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Grand Est</a:t>
              </a:r>
              <a:endParaRPr lang="fr-FR" sz="2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9" cstate="print"/>
            <a:srcRect l="9088" t="2952" r="14422" b="10381"/>
            <a:stretch/>
          </p:blipFill>
          <p:spPr>
            <a:xfrm>
              <a:off x="269521" y="1733369"/>
              <a:ext cx="3996445" cy="325291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44931" y="119244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France</a:t>
              </a:r>
              <a:endParaRPr lang="fr-FR" sz="2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10" cstate="print"/>
            <a:srcRect l="10925" t="476" r="14477" b="12857"/>
            <a:stretch/>
          </p:blipFill>
          <p:spPr>
            <a:xfrm>
              <a:off x="4676376" y="1618064"/>
              <a:ext cx="3816423" cy="318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8699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35696" y="436000"/>
            <a:ext cx="68447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 des surfaces agricoles</a:t>
            </a:r>
            <a:endParaRPr lang="fr-FR" alt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2" name="Picture 8" descr="logo_CA_Meuse_RV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20" y="5838733"/>
            <a:ext cx="899592" cy="102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590469"/>
            <a:ext cx="1937321" cy="12915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033" y="5590469"/>
            <a:ext cx="1911063" cy="12780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5572"/>
            <a:ext cx="1979712" cy="13055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636" y="5585572"/>
            <a:ext cx="1696571" cy="12724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06" y="5663066"/>
            <a:ext cx="1618793" cy="12061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99758" y="114909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Grand Est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72519" y="4966222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73% </a:t>
            </a:r>
            <a:r>
              <a:rPr lang="fr-F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 arables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4931" y="1192446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France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618883"/>
            <a:ext cx="4572000" cy="32844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35996" y="1615656"/>
            <a:ext cx="4576490" cy="3287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237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74677" y="2060848"/>
            <a:ext cx="5259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L’Agriculture en Région</a:t>
            </a:r>
            <a:b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</a:br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Grand-Est</a:t>
            </a:r>
            <a:b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</a:br>
            <a:endParaRPr lang="fr-FR" sz="3600" dirty="0" smtClean="0">
              <a:solidFill>
                <a:srgbClr val="2D2D8A">
                  <a:lumMod val="50000"/>
                </a:srgb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Les productions agricoles</a:t>
            </a:r>
            <a:endParaRPr lang="fr-FR" sz="3600" dirty="0">
              <a:solidFill>
                <a:srgbClr val="2D2D8A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5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ésultat de recherche d'images pour &quot;cereales colz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89" y="-1787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8543" y="5865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première région pour les surfaces de céréales, d’orge de printemps et de colza</a:t>
            </a:r>
            <a:endParaRPr lang="fr-F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6607" y="1821661"/>
            <a:ext cx="257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première région productrice de malt et de bières</a:t>
            </a:r>
          </a:p>
        </p:txBody>
      </p:sp>
      <p:sp>
        <p:nvSpPr>
          <p:cNvPr id="7" name="AutoShape 6" descr="Résultat de recherche d'images pour &quot;malt bie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7178" name="Picture 10" descr="http://s4.e-monsite.com/2011/06/13/07/resize_550_550/verres-mal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2" y="1509899"/>
            <a:ext cx="2336032" cy="1654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parisce.com/img/page/maison-de-champag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57" y="2250161"/>
            <a:ext cx="2063038" cy="1134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portail-des-vins.com/wp-content/uploads/2010/03/alsace-vin-bla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12" y="3379234"/>
            <a:ext cx="1777588" cy="137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00231" y="3717032"/>
            <a:ext cx="257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première région productrice de vins en valeur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808" y="5034173"/>
            <a:ext cx="257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première région productrice de 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biodiesel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84" name="Picture 16" descr="http://www.faiteslepleindavenir.com/wp-content/uploads/2013/07/DIE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5" y="4218334"/>
            <a:ext cx="2565274" cy="173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6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55776" y="188640"/>
            <a:ext cx="68447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des productions agricoles (en valeur) - 2015</a:t>
            </a:r>
            <a:endParaRPr lang="fr-FR" alt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4499" y="1509988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Grand-Est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1553339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France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1653"/>
            <a:ext cx="4572000" cy="3534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71653"/>
            <a:ext cx="4572000" cy="35344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5550311"/>
            <a:ext cx="942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78% </a:t>
            </a:r>
            <a:r>
              <a:rPr lang="fr-F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productions végétales (59 % en France)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6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aaf.alsace-champagne-ardenne-lorraine.agriculture.gouv.fr/IMG/png/carte_OTEX_ACAL_2010_cle014d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99"/>
            <a:ext cx="9234842" cy="652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-1024" y="981119"/>
            <a:ext cx="2533650" cy="5832257"/>
            <a:chOff x="-1024" y="548680"/>
            <a:chExt cx="2533650" cy="583225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48680"/>
              <a:ext cx="2143125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4" y="4494987"/>
              <a:ext cx="253365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708920"/>
              <a:ext cx="16954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4341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15750433"/>
              </p:ext>
            </p:extLst>
          </p:nvPr>
        </p:nvGraphicFramePr>
        <p:xfrm>
          <a:off x="1403648" y="478440"/>
          <a:ext cx="7272808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55776" y="476672"/>
            <a:ext cx="62311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productions en millions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b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Lorraine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Grand Est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921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63688" y="242031"/>
            <a:ext cx="725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Lorraine à la région Grand-Est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755576" y="1484784"/>
          <a:ext cx="8263831" cy="428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958"/>
                <a:gridCol w="1627975"/>
                <a:gridCol w="2503940"/>
                <a:gridCol w="2065958"/>
              </a:tblGrid>
              <a:tr h="358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Lorraine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Grand Est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% / France entière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Les Vaches Laitières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185.000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56 %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328.745</a:t>
                      </a:r>
                      <a:b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1,77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 la Lorraine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La production </a:t>
                      </a:r>
                      <a:r>
                        <a:rPr lang="fr-FR" sz="1600" dirty="0" smtClean="0">
                          <a:solidFill>
                            <a:srgbClr val="002060"/>
                          </a:solidFill>
                          <a:effectLst/>
                        </a:rPr>
                        <a:t>laitière (hl)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12.237.000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57 %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21.541.000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 la Lorraine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Les vaches nourrices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149.000</a:t>
                      </a:r>
                      <a:b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53 %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279.000</a:t>
                      </a:r>
                      <a:b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 la Lorraine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La production de viande bovine (tonnes)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82.500 t</a:t>
                      </a:r>
                      <a:b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57 %</a:t>
                      </a:r>
                      <a:b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144.400 t</a:t>
                      </a:r>
                      <a:b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 la Lorraine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Céréales et oléagineux (ha)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558.000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  <a:b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33 %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1.704.600 ha</a:t>
                      </a:r>
                      <a:b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3.05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 la Lorraine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64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776"/>
            <a:ext cx="9144000" cy="6293576"/>
          </a:xfrm>
        </p:spPr>
      </p:pic>
    </p:spTree>
    <p:extLst>
      <p:ext uri="{BB962C8B-B14F-4D97-AF65-F5344CB8AC3E}">
        <p14:creationId xmlns="" xmlns:p14="http://schemas.microsoft.com/office/powerpoint/2010/main" val="626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16" y="3933056"/>
            <a:ext cx="971550" cy="64668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-56934" y="0"/>
            <a:ext cx="1003819" cy="2136634"/>
            <a:chOff x="7668344" y="379945"/>
            <a:chExt cx="1003819" cy="213663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344" y="379945"/>
              <a:ext cx="971550" cy="7239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344" y="1103845"/>
              <a:ext cx="987972" cy="74097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344" y="1844020"/>
              <a:ext cx="1003819" cy="672559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337" y="383456"/>
            <a:ext cx="8136000" cy="6472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14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2636912"/>
            <a:ext cx="45191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La Région Grand-Est</a:t>
            </a:r>
            <a:br>
              <a:rPr lang="fr-FR" sz="36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endParaRPr lang="fr-FR" sz="36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FR" sz="36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Généralités</a:t>
            </a:r>
            <a:endParaRPr lang="fr-FR" sz="3600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7188" t="3971" r="6530" b="3971"/>
          <a:stretch/>
        </p:blipFill>
        <p:spPr>
          <a:xfrm>
            <a:off x="35496" y="79128"/>
            <a:ext cx="9048025" cy="6768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18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96" y="12701"/>
            <a:ext cx="9036496" cy="686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91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0"/>
            <a:ext cx="9218288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188640"/>
            <a:ext cx="801693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sur la filière porcine du </a:t>
            </a: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Grand-Est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 tonnes)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11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95584" y="188639"/>
            <a:ext cx="68447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des productions végétales (en millions d’€) - 2015</a:t>
            </a:r>
            <a:endParaRPr lang="fr-FR" alt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0562" y="1311151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Grand-Est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6629"/>
            <a:ext cx="7498528" cy="5476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00192" y="2852936"/>
            <a:ext cx="24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Viticulture : 2931 M€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635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856" y="303533"/>
            <a:ext cx="6521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débouchés des grandes cultures</a:t>
            </a:r>
            <a:endParaRPr lang="fr-F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25" y="1332667"/>
            <a:ext cx="7627938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734050"/>
            <a:ext cx="24288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5811173"/>
            <a:ext cx="1440160" cy="1045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315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39752" y="242031"/>
            <a:ext cx="6275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poids agricole des régions historiques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4092950"/>
              </p:ext>
            </p:extLst>
          </p:nvPr>
        </p:nvGraphicFramePr>
        <p:xfrm>
          <a:off x="827584" y="1772816"/>
          <a:ext cx="7478395" cy="349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550"/>
                <a:gridCol w="1997075"/>
                <a:gridCol w="1878965"/>
                <a:gridCol w="1614805"/>
              </a:tblGrid>
              <a:tr h="579120"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2060"/>
                          </a:solidFill>
                          <a:effectLst/>
                        </a:rPr>
                        <a:t>Champagne-Ardenne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2060"/>
                          </a:solidFill>
                          <a:effectLst/>
                        </a:rPr>
                        <a:t>Lorraine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2060"/>
                          </a:solidFill>
                          <a:effectLst/>
                        </a:rPr>
                        <a:t>Alsace</a:t>
                      </a:r>
                      <a:endParaRPr lang="fr-FR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Nb d’exploitations (</a:t>
                      </a:r>
                      <a:r>
                        <a:rPr lang="fr-FR" sz="1600" kern="1200" dirty="0" smtClean="0">
                          <a:effectLst/>
                        </a:rPr>
                        <a:t>2013)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23 839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11 089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10 847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UTA Agricoles (</a:t>
                      </a:r>
                      <a:r>
                        <a:rPr lang="fr-FR" sz="1600" kern="1200" dirty="0" smtClean="0">
                          <a:effectLst/>
                        </a:rPr>
                        <a:t>2013)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39 787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17 856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16 849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SAU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1 534 600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1 139 900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336 400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Valeur ajoutée Agriculture (</a:t>
                      </a:r>
                      <a:r>
                        <a:rPr lang="fr-FR" sz="1600" kern="1200" dirty="0" smtClean="0">
                          <a:effectLst/>
                        </a:rPr>
                        <a:t>2013)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2 988 </a:t>
                      </a:r>
                      <a:r>
                        <a:rPr lang="fr-FR" sz="1600" kern="1200" dirty="0">
                          <a:effectLst/>
                        </a:rPr>
                        <a:t>M€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730 </a:t>
                      </a:r>
                      <a:r>
                        <a:rPr lang="fr-FR" sz="1600" kern="1200" dirty="0">
                          <a:effectLst/>
                        </a:rPr>
                        <a:t>M€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662 </a:t>
                      </a:r>
                      <a:r>
                        <a:rPr lang="fr-FR" sz="1600" kern="1200" dirty="0">
                          <a:effectLst/>
                        </a:rPr>
                        <a:t>M€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Valeur ajoutée  IAA (</a:t>
                      </a:r>
                      <a:r>
                        <a:rPr lang="fr-FR" sz="1600" kern="1200" dirty="0" smtClean="0">
                          <a:effectLst/>
                        </a:rPr>
                        <a:t>2013)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2 105M</a:t>
                      </a:r>
                      <a:r>
                        <a:rPr lang="fr-FR" sz="1600" kern="1200" dirty="0">
                          <a:effectLst/>
                        </a:rPr>
                        <a:t>€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1 149M</a:t>
                      </a:r>
                      <a:r>
                        <a:rPr lang="fr-FR" sz="1600" kern="1200" dirty="0">
                          <a:effectLst/>
                        </a:rPr>
                        <a:t>€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effectLst/>
                        </a:rPr>
                        <a:t>2 147 </a:t>
                      </a:r>
                      <a:r>
                        <a:rPr lang="fr-FR" sz="1600" kern="1200" dirty="0">
                          <a:effectLst/>
                        </a:rPr>
                        <a:t>M€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65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Agroalimentaire</a:t>
            </a:r>
            <a:br>
              <a:rPr lang="fr-FR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fr-FR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51309"/>
            <a:ext cx="8712968" cy="4525963"/>
          </a:xfrm>
        </p:spPr>
        <p:txBody>
          <a:bodyPr/>
          <a:lstStyle/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1886 établissements - 4ème rang national avec 10 % des effectifs</a:t>
            </a:r>
            <a:b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(dont 785 en fabrication de boissons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)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38960 salariés dont 10 660 dans la fabrication des 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boissons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4476 établissements de la filière 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forêt-bois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25 600 salariés </a:t>
            </a:r>
            <a:r>
              <a:rPr lang="fr-FR" sz="2800" kern="1200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de la filière forêt-bois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2B1C7-820F-4BE7-AFFC-B13A207760ED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527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65027" y="2998693"/>
            <a:ext cx="5756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Agriculture Régionale face </a:t>
            </a:r>
          </a:p>
          <a:p>
            <a:pPr algn="ctr"/>
            <a:r>
              <a:rPr lang="fr-FR" sz="36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à plusieurs défis :</a:t>
            </a:r>
            <a:endParaRPr lang="fr-FR" sz="3600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4 Défis </a:t>
            </a:r>
            <a:r>
              <a:rPr lang="fr-FR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fr-FR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fr-FR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Création de valeur ajoutée sur les exploitations et dans les filières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Renouvellement 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des 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générations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Consolidation des systèmes de production sur tous les territoires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Préservation des ressources naturelles et généralisation de pratiques agricoles innovantes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2B1C7-820F-4BE7-AFFC-B13A207760ED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5270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4 Axes de travail </a:t>
            </a:r>
            <a:r>
              <a:rPr lang="fr-FR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fr-FR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fr-FR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96544"/>
          </a:xfrm>
        </p:spPr>
        <p:txBody>
          <a:bodyPr/>
          <a:lstStyle/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La compétitivité et la modernisation des outils de production.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Les marchés : cibler le 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m</a:t>
            </a:r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arché local des 5,5 millions de consommateurs.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L’innovation, en tant qu’outil de développement et de progrès.</a:t>
            </a:r>
          </a:p>
          <a:p>
            <a:endParaRPr lang="fr-FR" sz="2800" kern="1200" dirty="0" smtClean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fr-FR" sz="2800" kern="1200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L’installation et le renouvellement des générations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02B1C7-820F-4BE7-AFFC-B13A207760ED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5270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TEMP\jpg divers\00_AP_les futures 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0075"/>
            <a:ext cx="5976937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1"/>
          <p:cNvSpPr>
            <a:spLocks noGrp="1"/>
          </p:cNvSpPr>
          <p:nvPr>
            <p:ph type="subTitle" idx="1"/>
          </p:nvPr>
        </p:nvSpPr>
        <p:spPr>
          <a:xfrm>
            <a:off x="6156325" y="1196752"/>
            <a:ext cx="2520405" cy="4463901"/>
          </a:xfrm>
        </p:spPr>
        <p:txBody>
          <a:bodyPr/>
          <a:lstStyle/>
          <a:p>
            <a:pPr marL="180975" indent="-180975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région la plus vaste en superficie </a:t>
            </a:r>
          </a:p>
          <a:p>
            <a:pPr marL="180975" indent="-180975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5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région (hors Ile-de-France) en termes de population et d’emplois</a:t>
            </a:r>
          </a:p>
          <a:p>
            <a:pPr marL="180975" indent="-180975" fontAlgn="auto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 Seule région au contact de 4 pays frontaliers</a:t>
            </a:r>
            <a:endParaRPr lang="fr-FR" sz="2400" i="1" dirty="0"/>
          </a:p>
        </p:txBody>
      </p:sp>
      <p:sp>
        <p:nvSpPr>
          <p:cNvPr id="6" name="Titre 8"/>
          <p:cNvSpPr txBox="1">
            <a:spLocks/>
          </p:cNvSpPr>
          <p:nvPr/>
        </p:nvSpPr>
        <p:spPr>
          <a:xfrm>
            <a:off x="364108" y="137518"/>
            <a:ext cx="8744396" cy="411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Arial" charset="0"/>
              </a:rPr>
              <a:t>Région Grand Est dans </a:t>
            </a:r>
            <a:r>
              <a:rPr lang="fr-F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Arial" charset="0"/>
              </a:rPr>
              <a:t>la nouvelle carte des 13 régions françaises</a:t>
            </a:r>
            <a:endParaRPr lang="fr-FR" sz="1600" b="1" i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809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8"/>
          <p:cNvSpPr txBox="1">
            <a:spLocks/>
          </p:cNvSpPr>
          <p:nvPr/>
        </p:nvSpPr>
        <p:spPr>
          <a:xfrm>
            <a:off x="292100" y="188913"/>
            <a:ext cx="7448550" cy="4111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Arial" charset="0"/>
              </a:rPr>
              <a:t>Le poids de la </a:t>
            </a:r>
            <a:r>
              <a:rPr lang="fr-FR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Arial" charset="0"/>
              </a:rPr>
              <a:t>région Grand Est face </a:t>
            </a:r>
            <a: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Arial" charset="0"/>
              </a:rPr>
              <a:t>à ses voisins européens</a:t>
            </a:r>
            <a:endParaRPr lang="fr-FR" sz="2000" b="1" i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26" name="Picture 2" descr="C:\Users\ppierre\AppData\Local\Microsoft\Windows\Temporary Internet Files\Content.Outlook\URU39BUC\2015 03 Population et emploi par grand territoir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09" y="985643"/>
            <a:ext cx="8973291" cy="5872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503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260648"/>
            <a:ext cx="627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Lorraine au Grand-Est…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83641" y="1268413"/>
            <a:ext cx="8424863" cy="489585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b="1" kern="0" dirty="0">
                <a:solidFill>
                  <a:srgbClr val="009A35"/>
                </a:solidFill>
              </a:rPr>
              <a:t>57 700 </a:t>
            </a:r>
            <a:r>
              <a:rPr lang="fr-FR" b="1" kern="0" dirty="0" smtClean="0">
                <a:solidFill>
                  <a:srgbClr val="009A35"/>
                </a:solidFill>
              </a:rPr>
              <a:t>km² - 2,45 fois la Lorraine</a:t>
            </a:r>
          </a:p>
          <a:p>
            <a:pPr marL="342900" indent="-3429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fr-FR" b="1" kern="0" dirty="0">
              <a:solidFill>
                <a:srgbClr val="009A35"/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/>
              <a:t>	</a:t>
            </a:r>
            <a:r>
              <a:rPr lang="fr-FR" sz="1600" b="1" kern="0" dirty="0"/>
              <a:t>10,5 % de la superficie française (4ème rang)</a:t>
            </a:r>
            <a:r>
              <a:rPr lang="fr-FR" sz="1200" b="1" kern="0" dirty="0"/>
              <a:t>	</a:t>
            </a:r>
          </a:p>
          <a:p>
            <a:pPr marL="342000" algn="just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600" b="1" kern="0" dirty="0" smtClean="0"/>
              <a:t>	Près </a:t>
            </a:r>
            <a:r>
              <a:rPr lang="fr-FR" sz="1600" b="1" kern="0" dirty="0"/>
              <a:t>de 2 fois la Belgique et 1,4 fois les Pays Bas</a:t>
            </a:r>
          </a:p>
          <a:p>
            <a:pPr marL="342000" algn="just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000" b="1" kern="0" dirty="0"/>
              <a:t>	</a:t>
            </a:r>
          </a:p>
          <a:p>
            <a:pPr marL="342900" indent="-3429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b="1" kern="0" dirty="0">
                <a:solidFill>
                  <a:srgbClr val="009A35"/>
                </a:solidFill>
              </a:rPr>
              <a:t>5 545 200 </a:t>
            </a:r>
            <a:r>
              <a:rPr lang="fr-FR" b="1" kern="0" dirty="0" smtClean="0">
                <a:solidFill>
                  <a:srgbClr val="009A35"/>
                </a:solidFill>
              </a:rPr>
              <a:t>d’habitants - 2,36 fois la Lorraine</a:t>
            </a:r>
          </a:p>
          <a:p>
            <a:pPr marL="342900" indent="-3429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fr-FR" b="1" kern="0" dirty="0">
              <a:solidFill>
                <a:srgbClr val="009A35"/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/>
              <a:t>	8,7 % de la population française (6ème rang)	</a:t>
            </a:r>
          </a:p>
          <a:p>
            <a:pPr marL="342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/>
              <a:t>	Equivalent </a:t>
            </a:r>
            <a:r>
              <a:rPr lang="fr-FR" sz="1600" b="1" kern="0" dirty="0"/>
              <a:t>à la population du Danemark ou </a:t>
            </a:r>
            <a:r>
              <a:rPr lang="fr-FR" sz="1600" b="1" kern="0" dirty="0">
                <a:latin typeface="+mn-lt"/>
              </a:rPr>
              <a:t>de la Finlande</a:t>
            </a:r>
          </a:p>
          <a:p>
            <a:pPr marL="342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latin typeface="+mn-lt"/>
              </a:rPr>
              <a:t>	½ </a:t>
            </a:r>
            <a:r>
              <a:rPr lang="fr-FR" sz="1600" b="1" kern="0" dirty="0">
                <a:latin typeface="+mn-lt"/>
              </a:rPr>
              <a:t>de la population de la Belgique ou de la Grèce</a:t>
            </a:r>
          </a:p>
          <a:p>
            <a:pPr marL="342000" algn="just" eaLnBrk="0" hangingPunct="0">
              <a:spcBef>
                <a:spcPts val="600"/>
              </a:spcBef>
              <a:spcAft>
                <a:spcPts val="0"/>
              </a:spcAft>
              <a:defRPr/>
            </a:pPr>
            <a:endParaRPr lang="fr-FR" sz="1000" b="1" kern="0" dirty="0"/>
          </a:p>
          <a:p>
            <a:pPr marL="342900" indent="-3429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b="1" kern="0" dirty="0">
                <a:solidFill>
                  <a:srgbClr val="009A35"/>
                </a:solidFill>
              </a:rPr>
              <a:t>150,3 Mds € de </a:t>
            </a:r>
            <a:r>
              <a:rPr lang="fr-FR" b="1" kern="0" dirty="0" smtClean="0">
                <a:solidFill>
                  <a:srgbClr val="009A35"/>
                </a:solidFill>
              </a:rPr>
              <a:t>PIB - 3,41 fois la Lorraine</a:t>
            </a:r>
            <a:endParaRPr lang="fr-FR" b="1" kern="0" dirty="0">
              <a:solidFill>
                <a:srgbClr val="009A35"/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/>
              <a:t>	</a:t>
            </a:r>
            <a:endParaRPr lang="fr-FR" b="1" kern="0" dirty="0" smtClean="0"/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/>
              <a:t>	</a:t>
            </a:r>
            <a:r>
              <a:rPr lang="fr-FR" sz="1600" b="1" kern="0" dirty="0" smtClean="0"/>
              <a:t>7,2 </a:t>
            </a:r>
            <a:r>
              <a:rPr lang="fr-FR" sz="1600" b="1" kern="0" dirty="0"/>
              <a:t>% de la production de richesses française (7ème rang)</a:t>
            </a:r>
            <a:r>
              <a:rPr lang="fr-FR" sz="1200" b="1" kern="0" dirty="0"/>
              <a:t>	</a:t>
            </a:r>
          </a:p>
          <a:p>
            <a:pPr marL="342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/>
              <a:t>	Equivalent </a:t>
            </a:r>
            <a:r>
              <a:rPr lang="fr-FR" sz="1600" b="1" kern="0" dirty="0"/>
              <a:t>au PIB de la République Tchèque ou du Portugal</a:t>
            </a:r>
          </a:p>
          <a:p>
            <a:pPr marL="342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/>
              <a:t>	½ </a:t>
            </a:r>
            <a:r>
              <a:rPr lang="fr-FR" sz="1600" b="1" kern="0" dirty="0"/>
              <a:t>du PIB de l’Autriche</a:t>
            </a:r>
            <a:endParaRPr lang="fr-FR" sz="1600" b="1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2742" y="2060848"/>
            <a:ext cx="6043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L’Agriculture en Région</a:t>
            </a:r>
            <a:b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</a:br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Grand-Est</a:t>
            </a:r>
            <a:b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</a:br>
            <a:endParaRPr lang="fr-FR" sz="3600" dirty="0" smtClean="0">
              <a:solidFill>
                <a:srgbClr val="2D2D8A">
                  <a:lumMod val="50000"/>
                </a:srgb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Les </a:t>
            </a:r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exploitations, </a:t>
            </a:r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les emplois</a:t>
            </a:r>
            <a:endParaRPr lang="fr-FR" sz="3600" dirty="0">
              <a:solidFill>
                <a:srgbClr val="2D2D8A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0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b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exploitations agricoles en 2013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7674834"/>
              </p:ext>
            </p:extLst>
          </p:nvPr>
        </p:nvGraphicFramePr>
        <p:xfrm>
          <a:off x="800100" y="1417638"/>
          <a:ext cx="7638566" cy="1978816"/>
        </p:xfrm>
        <a:graphic>
          <a:graphicData uri="http://schemas.openxmlformats.org/drawingml/2006/table">
            <a:tbl>
              <a:tblPr/>
              <a:tblGrid>
                <a:gridCol w="448332"/>
                <a:gridCol w="2622319"/>
                <a:gridCol w="913583"/>
                <a:gridCol w="913583"/>
                <a:gridCol w="913583"/>
                <a:gridCol w="913583"/>
                <a:gridCol w="913583"/>
              </a:tblGrid>
              <a:tr h="6432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Les exploitations agricoles en 2013</a:t>
                      </a:r>
                      <a:b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Périmètre RA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(milliers)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Champagne-Ardenne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Lorraine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Alsace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13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Nombre total d'exploitations agricoles</a:t>
                      </a:r>
                    </a:p>
                  </a:txBody>
                  <a:tcPr marL="100681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45 775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1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Moyennes et grandes exploitations</a:t>
                      </a:r>
                    </a:p>
                  </a:txBody>
                  <a:tcPr marL="201362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13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Nombre d'exploitations diversifiées</a:t>
                      </a:r>
                    </a:p>
                  </a:txBody>
                  <a:tcPr marL="100681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163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Nombre d'exploitations en Gaec ou sociétés</a:t>
                      </a:r>
                    </a:p>
                  </a:txBody>
                  <a:tcPr marL="100681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13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Expl</a:t>
                      </a:r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. employant des sal. permanents</a:t>
                      </a:r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 (1)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81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67259" y="6309320"/>
            <a:ext cx="544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: Agreste - bilan annuel de l’emploi agricole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4259518"/>
            <a:ext cx="55579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45775 exploitations agricoles (4</a:t>
            </a:r>
            <a:r>
              <a:rPr lang="fr-FR" baseline="30000" dirty="0" smtClean="0"/>
              <a:t>ème</a:t>
            </a:r>
            <a:r>
              <a:rPr lang="fr-FR" dirty="0" smtClean="0"/>
              <a:t> rang - 10 %)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74 % d’exploitations moyennes et grandes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22,6 % d’exploitations avec des salariés permanents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6912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b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actifs agricoles en 2013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67259" y="6309320"/>
            <a:ext cx="544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: Agreste - bilan annuel de l’emploi agricole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482" y="1556792"/>
            <a:ext cx="7139035" cy="3755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115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8489" y="2060848"/>
            <a:ext cx="50321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L’Agriculture en Région</a:t>
            </a:r>
            <a:b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</a:br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Grand-Est</a:t>
            </a:r>
            <a:b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</a:br>
            <a:endParaRPr lang="fr-FR" sz="3600" dirty="0" smtClean="0">
              <a:solidFill>
                <a:srgbClr val="2D2D8A">
                  <a:lumMod val="50000"/>
                </a:srgb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FR" sz="3600" dirty="0" smtClean="0">
                <a:solidFill>
                  <a:srgbClr val="2D2D8A">
                    <a:lumMod val="50000"/>
                  </a:srgbClr>
                </a:solidFill>
                <a:latin typeface="Berlin Sans FB Demi" panose="020E0802020502020306" pitchFamily="34" charset="0"/>
              </a:rPr>
              <a:t>L’occupation du Sol</a:t>
            </a:r>
            <a:endParaRPr lang="fr-FR" sz="3600" dirty="0">
              <a:solidFill>
                <a:srgbClr val="2D2D8A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3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powerpoint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ADUAN">
      <a:dk1>
        <a:sysClr val="windowText" lastClr="000000"/>
      </a:dk1>
      <a:lt1>
        <a:sysClr val="window" lastClr="FFFFFF"/>
      </a:lt1>
      <a:dk2>
        <a:srgbClr val="292929"/>
      </a:dk2>
      <a:lt2>
        <a:srgbClr val="EEECE1"/>
      </a:lt2>
      <a:accent1>
        <a:srgbClr val="FFCC00"/>
      </a:accent1>
      <a:accent2>
        <a:srgbClr val="AFBD25"/>
      </a:accent2>
      <a:accent3>
        <a:srgbClr val="529470"/>
      </a:accent3>
      <a:accent4>
        <a:srgbClr val="981C3F"/>
      </a:accent4>
      <a:accent5>
        <a:srgbClr val="4BACC6"/>
      </a:accent5>
      <a:accent6>
        <a:srgbClr val="E55809"/>
      </a:accent6>
      <a:hlink>
        <a:srgbClr val="0F1A87"/>
      </a:hlink>
      <a:folHlink>
        <a:srgbClr val="FF0066"/>
      </a:folHlink>
    </a:clrScheme>
    <a:fontScheme name="Aduan">
      <a:majorFont>
        <a:latin typeface="Trebucher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presentation_powerpoint</Template>
  <TotalTime>1380</TotalTime>
  <Words>854</Words>
  <Application>Microsoft Office PowerPoint</Application>
  <PresentationFormat>Affichage à l'écran (4:3)</PresentationFormat>
  <Paragraphs>224</Paragraphs>
  <Slides>29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presentation_powerpoint</vt:lpstr>
      <vt:lpstr>1_Conception personnalisée</vt:lpstr>
      <vt:lpstr>2_Conception personnalisée</vt:lpstr>
      <vt:lpstr>3_Conception personnalisée</vt:lpstr>
      <vt:lpstr>4_Conception personnalisée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Agriculture Les exploitations agricoles en 2013</vt:lpstr>
      <vt:lpstr>Agriculture Les actifs agricoles en 2013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Agroalimentaire </vt:lpstr>
      <vt:lpstr>Diapositive 27</vt:lpstr>
      <vt:lpstr>4 Défis  </vt:lpstr>
      <vt:lpstr>4 Axes de travail  </vt:lpstr>
    </vt:vector>
  </TitlesOfParts>
  <Company>CDA 54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stagiaire.agro1</dc:creator>
  <cp:lastModifiedBy>cherrierr54r</cp:lastModifiedBy>
  <cp:revision>129</cp:revision>
  <cp:lastPrinted>2016-09-20T14:41:34Z</cp:lastPrinted>
  <dcterms:created xsi:type="dcterms:W3CDTF">2011-01-20T13:48:50Z</dcterms:created>
  <dcterms:modified xsi:type="dcterms:W3CDTF">2017-01-12T15:58:50Z</dcterms:modified>
</cp:coreProperties>
</file>