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60" r:id="rId5"/>
    <p:sldId id="323" r:id="rId6"/>
    <p:sldId id="324" r:id="rId7"/>
    <p:sldId id="263" r:id="rId8"/>
    <p:sldId id="298" r:id="rId9"/>
    <p:sldId id="264" r:id="rId10"/>
    <p:sldId id="265" r:id="rId11"/>
    <p:sldId id="266" r:id="rId12"/>
    <p:sldId id="267" r:id="rId13"/>
    <p:sldId id="268" r:id="rId14"/>
    <p:sldId id="281" r:id="rId15"/>
    <p:sldId id="269" r:id="rId16"/>
    <p:sldId id="325" r:id="rId17"/>
    <p:sldId id="305" r:id="rId18"/>
    <p:sldId id="306" r:id="rId19"/>
    <p:sldId id="272" r:id="rId20"/>
    <p:sldId id="308" r:id="rId21"/>
    <p:sldId id="326" r:id="rId22"/>
    <p:sldId id="307" r:id="rId23"/>
    <p:sldId id="303" r:id="rId24"/>
    <p:sldId id="304" r:id="rId25"/>
    <p:sldId id="274" r:id="rId26"/>
    <p:sldId id="301" r:id="rId27"/>
    <p:sldId id="275" r:id="rId28"/>
    <p:sldId id="276" r:id="rId29"/>
    <p:sldId id="282" r:id="rId30"/>
    <p:sldId id="279" r:id="rId31"/>
    <p:sldId id="311" r:id="rId32"/>
    <p:sldId id="280" r:id="rId33"/>
    <p:sldId id="300" r:id="rId34"/>
    <p:sldId id="277" r:id="rId35"/>
    <p:sldId id="313" r:id="rId36"/>
    <p:sldId id="286" r:id="rId37"/>
    <p:sldId id="314" r:id="rId38"/>
    <p:sldId id="315" r:id="rId39"/>
    <p:sldId id="316" r:id="rId40"/>
    <p:sldId id="317" r:id="rId41"/>
    <p:sldId id="318" r:id="rId42"/>
    <p:sldId id="319" r:id="rId43"/>
    <p:sldId id="322" r:id="rId44"/>
    <p:sldId id="310" r:id="rId45"/>
    <p:sldId id="297" r:id="rId46"/>
    <p:sldId id="309"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84099" autoAdjust="0"/>
  </p:normalViewPr>
  <p:slideViewPr>
    <p:cSldViewPr>
      <p:cViewPr>
        <p:scale>
          <a:sx n="66" d="100"/>
          <a:sy n="66" d="100"/>
        </p:scale>
        <p:origin x="-1024" y="-232"/>
      </p:cViewPr>
      <p:guideLst>
        <p:guide orient="horz" pos="2160"/>
        <p:guide pos="2880"/>
      </p:guideLst>
    </p:cSldViewPr>
  </p:slideViewPr>
  <p:notesTextViewPr>
    <p:cViewPr>
      <p:scale>
        <a:sx n="1" d="1"/>
        <a:sy n="1" d="1"/>
      </p:scale>
      <p:origin x="0" y="0"/>
    </p:cViewPr>
  </p:notesTextViewPr>
  <p:sorterViewPr>
    <p:cViewPr>
      <p:scale>
        <a:sx n="100" d="100"/>
        <a:sy n="100" d="100"/>
      </p:scale>
      <p:origin x="0" y="128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C56339-05BF-44B6-956C-4A49D2D28CB6}" type="datetimeFigureOut">
              <a:rPr lang="fr-FR" smtClean="0"/>
              <a:pPr/>
              <a:t>14/11/2016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3402B-88B9-4EF0-8229-B7543065BEE9}" type="slidenum">
              <a:rPr lang="fr-FR" smtClean="0"/>
              <a:pPr/>
              <a:t>‹#›</a:t>
            </a:fld>
            <a:endParaRPr lang="fr-FR"/>
          </a:p>
        </p:txBody>
      </p:sp>
    </p:spTree>
    <p:extLst>
      <p:ext uri="{BB962C8B-B14F-4D97-AF65-F5344CB8AC3E}">
        <p14:creationId xmlns:p14="http://schemas.microsoft.com/office/powerpoint/2010/main" val="1806636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63402B-88B9-4EF0-8229-B7543065BEE9}" type="slidenum">
              <a:rPr lang="fr-FR" smtClean="0"/>
              <a:pPr/>
              <a:t>1</a:t>
            </a:fld>
            <a:endParaRPr lang="fr-FR"/>
          </a:p>
        </p:txBody>
      </p:sp>
    </p:spTree>
    <p:extLst>
      <p:ext uri="{BB962C8B-B14F-4D97-AF65-F5344CB8AC3E}">
        <p14:creationId xmlns:p14="http://schemas.microsoft.com/office/powerpoint/2010/main" val="142992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63402B-88B9-4EF0-8229-B7543065BEE9}" type="slidenum">
              <a:rPr lang="fr-FR" smtClean="0"/>
              <a:pPr/>
              <a:t>8</a:t>
            </a:fld>
            <a:endParaRPr lang="fr-FR"/>
          </a:p>
        </p:txBody>
      </p:sp>
    </p:spTree>
    <p:extLst>
      <p:ext uri="{BB962C8B-B14F-4D97-AF65-F5344CB8AC3E}">
        <p14:creationId xmlns:p14="http://schemas.microsoft.com/office/powerpoint/2010/main" val="144219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63402B-88B9-4EF0-8229-B7543065BEE9}" type="slidenum">
              <a:rPr lang="fr-FR" smtClean="0"/>
              <a:pPr/>
              <a:t>10</a:t>
            </a:fld>
            <a:endParaRPr lang="fr-FR"/>
          </a:p>
        </p:txBody>
      </p:sp>
    </p:spTree>
    <p:extLst>
      <p:ext uri="{BB962C8B-B14F-4D97-AF65-F5344CB8AC3E}">
        <p14:creationId xmlns:p14="http://schemas.microsoft.com/office/powerpoint/2010/main" val="2832606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63402B-88B9-4EF0-8229-B7543065BEE9}" type="slidenum">
              <a:rPr lang="fr-FR" smtClean="0"/>
              <a:pPr/>
              <a:t>12</a:t>
            </a:fld>
            <a:endParaRPr lang="fr-FR"/>
          </a:p>
        </p:txBody>
      </p:sp>
    </p:spTree>
    <p:extLst>
      <p:ext uri="{BB962C8B-B14F-4D97-AF65-F5344CB8AC3E}">
        <p14:creationId xmlns:p14="http://schemas.microsoft.com/office/powerpoint/2010/main" val="1083648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63402B-88B9-4EF0-8229-B7543065BEE9}" type="slidenum">
              <a:rPr lang="fr-FR" smtClean="0"/>
              <a:pPr/>
              <a:t>18</a:t>
            </a:fld>
            <a:endParaRPr lang="fr-FR"/>
          </a:p>
        </p:txBody>
      </p:sp>
    </p:spTree>
    <p:extLst>
      <p:ext uri="{BB962C8B-B14F-4D97-AF65-F5344CB8AC3E}">
        <p14:creationId xmlns:p14="http://schemas.microsoft.com/office/powerpoint/2010/main" val="1026215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78232CA-694E-449D-AEB5-0DB0883C2198}" type="datetimeFigureOut">
              <a:rPr lang="fr-FR" smtClean="0"/>
              <a:pPr/>
              <a:t>14/11/2016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245984-2487-4AB7-AF02-47DFD3400B13}" type="slidenum">
              <a:rPr lang="fr-FR" smtClean="0"/>
              <a:pPr/>
              <a:t>‹#›</a:t>
            </a:fld>
            <a:endParaRPr lang="fr-FR"/>
          </a:p>
        </p:txBody>
      </p:sp>
    </p:spTree>
    <p:extLst>
      <p:ext uri="{BB962C8B-B14F-4D97-AF65-F5344CB8AC3E}">
        <p14:creationId xmlns:p14="http://schemas.microsoft.com/office/powerpoint/2010/main" val="385956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8232CA-694E-449D-AEB5-0DB0883C2198}" type="datetimeFigureOut">
              <a:rPr lang="fr-FR" smtClean="0"/>
              <a:pPr/>
              <a:t>14/11/2016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245984-2487-4AB7-AF02-47DFD3400B13}" type="slidenum">
              <a:rPr lang="fr-FR" smtClean="0"/>
              <a:pPr/>
              <a:t>‹#›</a:t>
            </a:fld>
            <a:endParaRPr lang="fr-FR"/>
          </a:p>
        </p:txBody>
      </p:sp>
    </p:spTree>
    <p:extLst>
      <p:ext uri="{BB962C8B-B14F-4D97-AF65-F5344CB8AC3E}">
        <p14:creationId xmlns:p14="http://schemas.microsoft.com/office/powerpoint/2010/main" val="315095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8232CA-694E-449D-AEB5-0DB0883C2198}" type="datetimeFigureOut">
              <a:rPr lang="fr-FR" smtClean="0"/>
              <a:pPr/>
              <a:t>14/11/2016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245984-2487-4AB7-AF02-47DFD3400B13}" type="slidenum">
              <a:rPr lang="fr-FR" smtClean="0"/>
              <a:pPr/>
              <a:t>‹#›</a:t>
            </a:fld>
            <a:endParaRPr lang="fr-FR"/>
          </a:p>
        </p:txBody>
      </p:sp>
    </p:spTree>
    <p:extLst>
      <p:ext uri="{BB962C8B-B14F-4D97-AF65-F5344CB8AC3E}">
        <p14:creationId xmlns:p14="http://schemas.microsoft.com/office/powerpoint/2010/main" val="410856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8232CA-694E-449D-AEB5-0DB0883C2198}" type="datetimeFigureOut">
              <a:rPr lang="fr-FR" smtClean="0"/>
              <a:pPr/>
              <a:t>14/11/2016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245984-2487-4AB7-AF02-47DFD3400B13}" type="slidenum">
              <a:rPr lang="fr-FR" smtClean="0"/>
              <a:pPr/>
              <a:t>‹#›</a:t>
            </a:fld>
            <a:endParaRPr lang="fr-FR"/>
          </a:p>
        </p:txBody>
      </p:sp>
    </p:spTree>
    <p:extLst>
      <p:ext uri="{BB962C8B-B14F-4D97-AF65-F5344CB8AC3E}">
        <p14:creationId xmlns:p14="http://schemas.microsoft.com/office/powerpoint/2010/main" val="46550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78232CA-694E-449D-AEB5-0DB0883C2198}" type="datetimeFigureOut">
              <a:rPr lang="fr-FR" smtClean="0"/>
              <a:pPr/>
              <a:t>14/11/2016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245984-2487-4AB7-AF02-47DFD3400B13}" type="slidenum">
              <a:rPr lang="fr-FR" smtClean="0"/>
              <a:pPr/>
              <a:t>‹#›</a:t>
            </a:fld>
            <a:endParaRPr lang="fr-FR"/>
          </a:p>
        </p:txBody>
      </p:sp>
    </p:spTree>
    <p:extLst>
      <p:ext uri="{BB962C8B-B14F-4D97-AF65-F5344CB8AC3E}">
        <p14:creationId xmlns:p14="http://schemas.microsoft.com/office/powerpoint/2010/main" val="180400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78232CA-694E-449D-AEB5-0DB0883C2198}" type="datetimeFigureOut">
              <a:rPr lang="fr-FR" smtClean="0"/>
              <a:pPr/>
              <a:t>14/11/2016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D245984-2487-4AB7-AF02-47DFD3400B13}" type="slidenum">
              <a:rPr lang="fr-FR" smtClean="0"/>
              <a:pPr/>
              <a:t>‹#›</a:t>
            </a:fld>
            <a:endParaRPr lang="fr-FR"/>
          </a:p>
        </p:txBody>
      </p:sp>
    </p:spTree>
    <p:extLst>
      <p:ext uri="{BB962C8B-B14F-4D97-AF65-F5344CB8AC3E}">
        <p14:creationId xmlns:p14="http://schemas.microsoft.com/office/powerpoint/2010/main" val="104398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78232CA-694E-449D-AEB5-0DB0883C2198}" type="datetimeFigureOut">
              <a:rPr lang="fr-FR" smtClean="0"/>
              <a:pPr/>
              <a:t>14/11/2016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D245984-2487-4AB7-AF02-47DFD3400B13}" type="slidenum">
              <a:rPr lang="fr-FR" smtClean="0"/>
              <a:pPr/>
              <a:t>‹#›</a:t>
            </a:fld>
            <a:endParaRPr lang="fr-FR"/>
          </a:p>
        </p:txBody>
      </p:sp>
    </p:spTree>
    <p:extLst>
      <p:ext uri="{BB962C8B-B14F-4D97-AF65-F5344CB8AC3E}">
        <p14:creationId xmlns:p14="http://schemas.microsoft.com/office/powerpoint/2010/main" val="144709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78232CA-694E-449D-AEB5-0DB0883C2198}" type="datetimeFigureOut">
              <a:rPr lang="fr-FR" smtClean="0"/>
              <a:pPr/>
              <a:t>14/11/2016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D245984-2487-4AB7-AF02-47DFD3400B13}" type="slidenum">
              <a:rPr lang="fr-FR" smtClean="0"/>
              <a:pPr/>
              <a:t>‹#›</a:t>
            </a:fld>
            <a:endParaRPr lang="fr-FR"/>
          </a:p>
        </p:txBody>
      </p:sp>
    </p:spTree>
    <p:extLst>
      <p:ext uri="{BB962C8B-B14F-4D97-AF65-F5344CB8AC3E}">
        <p14:creationId xmlns:p14="http://schemas.microsoft.com/office/powerpoint/2010/main" val="167197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78232CA-694E-449D-AEB5-0DB0883C2198}" type="datetimeFigureOut">
              <a:rPr lang="fr-FR" smtClean="0"/>
              <a:pPr/>
              <a:t>14/11/2016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D245984-2487-4AB7-AF02-47DFD3400B13}" type="slidenum">
              <a:rPr lang="fr-FR" smtClean="0"/>
              <a:pPr/>
              <a:t>‹#›</a:t>
            </a:fld>
            <a:endParaRPr lang="fr-FR"/>
          </a:p>
        </p:txBody>
      </p:sp>
    </p:spTree>
    <p:extLst>
      <p:ext uri="{BB962C8B-B14F-4D97-AF65-F5344CB8AC3E}">
        <p14:creationId xmlns:p14="http://schemas.microsoft.com/office/powerpoint/2010/main" val="1979539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78232CA-694E-449D-AEB5-0DB0883C2198}" type="datetimeFigureOut">
              <a:rPr lang="fr-FR" smtClean="0"/>
              <a:pPr/>
              <a:t>14/11/2016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D245984-2487-4AB7-AF02-47DFD3400B13}" type="slidenum">
              <a:rPr lang="fr-FR" smtClean="0"/>
              <a:pPr/>
              <a:t>‹#›</a:t>
            </a:fld>
            <a:endParaRPr lang="fr-FR"/>
          </a:p>
        </p:txBody>
      </p:sp>
    </p:spTree>
    <p:extLst>
      <p:ext uri="{BB962C8B-B14F-4D97-AF65-F5344CB8AC3E}">
        <p14:creationId xmlns:p14="http://schemas.microsoft.com/office/powerpoint/2010/main" val="596428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78232CA-694E-449D-AEB5-0DB0883C2198}" type="datetimeFigureOut">
              <a:rPr lang="fr-FR" smtClean="0"/>
              <a:pPr/>
              <a:t>14/11/2016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D245984-2487-4AB7-AF02-47DFD3400B13}" type="slidenum">
              <a:rPr lang="fr-FR" smtClean="0"/>
              <a:pPr/>
              <a:t>‹#›</a:t>
            </a:fld>
            <a:endParaRPr lang="fr-FR"/>
          </a:p>
        </p:txBody>
      </p:sp>
    </p:spTree>
    <p:extLst>
      <p:ext uri="{BB962C8B-B14F-4D97-AF65-F5344CB8AC3E}">
        <p14:creationId xmlns:p14="http://schemas.microsoft.com/office/powerpoint/2010/main" val="21554880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232CA-694E-449D-AEB5-0DB0883C2198}" type="datetimeFigureOut">
              <a:rPr lang="fr-FR" smtClean="0"/>
              <a:pPr/>
              <a:t>14/11/2016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45984-2487-4AB7-AF02-47DFD3400B13}" type="slidenum">
              <a:rPr lang="fr-FR" smtClean="0"/>
              <a:pPr/>
              <a:t>‹#›</a:t>
            </a:fld>
            <a:endParaRPr lang="fr-FR"/>
          </a:p>
        </p:txBody>
      </p:sp>
    </p:spTree>
    <p:extLst>
      <p:ext uri="{BB962C8B-B14F-4D97-AF65-F5344CB8AC3E}">
        <p14:creationId xmlns:p14="http://schemas.microsoft.com/office/powerpoint/2010/main" val="848404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21227"/>
            <a:ext cx="9144000" cy="975526"/>
          </a:xfrm>
        </p:spPr>
        <p:txBody>
          <a:bodyPr>
            <a:noAutofit/>
          </a:bodyPr>
          <a:lstStyle/>
          <a:p>
            <a:r>
              <a:rPr lang="fr-FR" sz="4000" b="1" dirty="0" smtClean="0"/>
              <a:t>À  LA  RENCONTRE  DE  MAURICE  BARRÈS</a:t>
            </a:r>
            <a:r>
              <a:rPr lang="fr-FR" sz="4000" b="1" dirty="0"/>
              <a:t/>
            </a:r>
            <a:br>
              <a:rPr lang="fr-FR" sz="4000" b="1" dirty="0"/>
            </a:br>
            <a:r>
              <a:rPr lang="fr-FR" sz="4000" b="1" dirty="0" smtClean="0"/>
              <a:t>UN  ÉCRIVAIN  LORRAIN  ENGAGÉ</a:t>
            </a:r>
            <a:endParaRPr lang="fr-FR" sz="4000" b="1" dirty="0"/>
          </a:p>
        </p:txBody>
      </p:sp>
      <p:pic>
        <p:nvPicPr>
          <p:cNvPr id="3" name="Image 2" descr="BAge - copi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316736"/>
            <a:ext cx="5394960" cy="5541264"/>
          </a:xfrm>
          <a:prstGeom prst="rect">
            <a:avLst/>
          </a:prstGeom>
        </p:spPr>
      </p:pic>
    </p:spTree>
    <p:extLst>
      <p:ext uri="{BB962C8B-B14F-4D97-AF65-F5344CB8AC3E}">
        <p14:creationId xmlns:p14="http://schemas.microsoft.com/office/powerpoint/2010/main" val="19420740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691680"/>
          </a:xfrm>
        </p:spPr>
        <p:txBody>
          <a:bodyPr>
            <a:noAutofit/>
          </a:bodyPr>
          <a:lstStyle/>
          <a:p>
            <a:r>
              <a:rPr lang="fr-FR" b="1" dirty="0" smtClean="0"/>
              <a:t>II       BARRÈS,  UN  ÉCRIVAIN  ACCOMPLI</a:t>
            </a:r>
            <a:endParaRPr lang="fr-FR" b="1" dirty="0"/>
          </a:p>
        </p:txBody>
      </p:sp>
      <p:sp>
        <p:nvSpPr>
          <p:cNvPr id="3" name="Espace réservé du contenu 2"/>
          <p:cNvSpPr>
            <a:spLocks noGrp="1"/>
          </p:cNvSpPr>
          <p:nvPr>
            <p:ph idx="1"/>
          </p:nvPr>
        </p:nvSpPr>
        <p:spPr>
          <a:xfrm>
            <a:off x="216024" y="1916832"/>
            <a:ext cx="8676456" cy="4165923"/>
          </a:xfrm>
        </p:spPr>
        <p:txBody>
          <a:bodyPr/>
          <a:lstStyle/>
          <a:p>
            <a:endParaRPr lang="fr-FR" dirty="0" smtClean="0"/>
          </a:p>
          <a:p>
            <a:pPr marL="0" indent="0" algn="just">
              <a:buNone/>
            </a:pPr>
            <a:r>
              <a:rPr lang="fr-FR" sz="4400" i="1" dirty="0" smtClean="0"/>
              <a:t>      </a:t>
            </a:r>
            <a:r>
              <a:rPr lang="fr-FR" sz="4000" i="1" dirty="0" smtClean="0"/>
              <a:t>« L’écriture pour Barrès, c’est une discipline qui contient l’esprit </a:t>
            </a:r>
            <a:r>
              <a:rPr lang="fr-FR" sz="4000" i="1" dirty="0"/>
              <a:t>». </a:t>
            </a:r>
            <a:r>
              <a:rPr lang="fr-FR" sz="4000" i="1" dirty="0" smtClean="0"/>
              <a:t> </a:t>
            </a:r>
            <a:endParaRPr lang="fr-FR" sz="4400" i="1" dirty="0" smtClean="0"/>
          </a:p>
          <a:p>
            <a:pPr marL="0" indent="0">
              <a:buNone/>
            </a:pPr>
            <a:r>
              <a:rPr lang="fr-FR" dirty="0" smtClean="0"/>
              <a:t>                                             (colloque de Lille  1996)</a:t>
            </a:r>
            <a:endParaRPr lang="fr-FR" dirty="0"/>
          </a:p>
        </p:txBody>
      </p:sp>
    </p:spTree>
    <p:extLst>
      <p:ext uri="{BB962C8B-B14F-4D97-AF65-F5344CB8AC3E}">
        <p14:creationId xmlns:p14="http://schemas.microsoft.com/office/powerpoint/2010/main" val="2825560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188640"/>
            <a:ext cx="9179970" cy="576064"/>
          </a:xfrm>
        </p:spPr>
        <p:txBody>
          <a:bodyPr>
            <a:noAutofit/>
          </a:bodyPr>
          <a:lstStyle/>
          <a:p>
            <a:r>
              <a:rPr lang="fr-FR" b="1" dirty="0" smtClean="0"/>
              <a:t>ANNA  de  NOAILLES</a:t>
            </a:r>
            <a:endParaRPr lang="fr-FR" b="1" dirty="0"/>
          </a:p>
        </p:txBody>
      </p:sp>
      <p:pic>
        <p:nvPicPr>
          <p:cNvPr id="2050" name="Picture 2" descr="C:\Users\Pierre\Desktop\Noailles.jpg"/>
          <p:cNvPicPr>
            <a:picLocks noChangeAspect="1" noChangeArrowheads="1"/>
          </p:cNvPicPr>
          <p:nvPr/>
        </p:nvPicPr>
        <p:blipFill>
          <a:blip r:embed="rId2" cstate="print"/>
          <a:srcRect/>
          <a:stretch>
            <a:fillRect/>
          </a:stretch>
        </p:blipFill>
        <p:spPr bwMode="auto">
          <a:xfrm>
            <a:off x="2321914" y="908720"/>
            <a:ext cx="4482334" cy="5949280"/>
          </a:xfrm>
          <a:prstGeom prst="rect">
            <a:avLst/>
          </a:prstGeom>
          <a:noFill/>
        </p:spPr>
      </p:pic>
    </p:spTree>
    <p:extLst>
      <p:ext uri="{BB962C8B-B14F-4D97-AF65-F5344CB8AC3E}">
        <p14:creationId xmlns:p14="http://schemas.microsoft.com/office/powerpoint/2010/main" val="7846806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9144000" cy="1143000"/>
          </a:xfrm>
        </p:spPr>
        <p:txBody>
          <a:bodyPr>
            <a:noAutofit/>
          </a:bodyPr>
          <a:lstStyle/>
          <a:p>
            <a:r>
              <a:rPr lang="fr-FR" sz="4200" b="1" dirty="0" smtClean="0"/>
              <a:t>LES  SOURCES  LITTÉRAIRES  DE  BARRÈS</a:t>
            </a:r>
            <a:endParaRPr lang="fr-FR" sz="4200" b="1" dirty="0"/>
          </a:p>
        </p:txBody>
      </p:sp>
      <p:sp>
        <p:nvSpPr>
          <p:cNvPr id="3" name="Espace réservé du contenu 2"/>
          <p:cNvSpPr>
            <a:spLocks noGrp="1"/>
          </p:cNvSpPr>
          <p:nvPr>
            <p:ph idx="1"/>
          </p:nvPr>
        </p:nvSpPr>
        <p:spPr>
          <a:xfrm>
            <a:off x="395536" y="2132857"/>
            <a:ext cx="8229600" cy="3240360"/>
          </a:xfrm>
        </p:spPr>
        <p:txBody>
          <a:bodyPr>
            <a:normAutofit/>
          </a:bodyPr>
          <a:lstStyle/>
          <a:p>
            <a:r>
              <a:rPr lang="fr-FR" sz="4000" dirty="0" smtClean="0"/>
              <a:t>Son MOI</a:t>
            </a:r>
          </a:p>
          <a:p>
            <a:r>
              <a:rPr lang="fr-FR" sz="4000" dirty="0" smtClean="0"/>
              <a:t>Les récits de ses voyages</a:t>
            </a:r>
          </a:p>
          <a:p>
            <a:r>
              <a:rPr lang="fr-FR" sz="4000" dirty="0" smtClean="0"/>
              <a:t>La politique de son époque</a:t>
            </a:r>
          </a:p>
          <a:p>
            <a:r>
              <a:rPr lang="fr-FR" sz="4000" dirty="0" smtClean="0"/>
              <a:t>Sa Lorraine natale</a:t>
            </a:r>
            <a:endParaRPr lang="fr-FR" sz="4000" dirty="0"/>
          </a:p>
        </p:txBody>
      </p:sp>
    </p:spTree>
    <p:extLst>
      <p:ext uri="{BB962C8B-B14F-4D97-AF65-F5344CB8AC3E}">
        <p14:creationId xmlns:p14="http://schemas.microsoft.com/office/powerpoint/2010/main" val="6816312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556792"/>
            <a:ext cx="8229600" cy="4525963"/>
          </a:xfrm>
        </p:spPr>
        <p:txBody>
          <a:bodyPr/>
          <a:lstStyle/>
          <a:p>
            <a:endParaRPr lang="fr-FR" dirty="0" smtClean="0"/>
          </a:p>
          <a:p>
            <a:endParaRPr lang="fr-FR" dirty="0"/>
          </a:p>
          <a:p>
            <a:pPr marL="0" indent="0">
              <a:buNone/>
            </a:pPr>
            <a:endParaRPr lang="fr-FR" sz="4000" dirty="0"/>
          </a:p>
        </p:txBody>
      </p:sp>
      <p:sp>
        <p:nvSpPr>
          <p:cNvPr id="7" name="Titre 1"/>
          <p:cNvSpPr txBox="1">
            <a:spLocks/>
          </p:cNvSpPr>
          <p:nvPr/>
        </p:nvSpPr>
        <p:spPr>
          <a:xfrm>
            <a:off x="0" y="-27384"/>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tx1"/>
                </a:solidFill>
                <a:effectLst/>
                <a:uLnTx/>
                <a:uFillTx/>
                <a:latin typeface="+mj-lt"/>
                <a:ea typeface="+mj-ea"/>
                <a:cs typeface="+mj-cs"/>
              </a:rPr>
              <a:t>SON   MOI</a:t>
            </a:r>
            <a:endParaRPr kumimoji="0" lang="fr-F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2" name="Image 1" descr="SonMoi - cop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944880"/>
            <a:ext cx="5370576" cy="5913120"/>
          </a:xfrm>
          <a:prstGeom prst="rect">
            <a:avLst/>
          </a:prstGeom>
        </p:spPr>
      </p:pic>
    </p:spTree>
    <p:extLst>
      <p:ext uri="{BB962C8B-B14F-4D97-AF65-F5344CB8AC3E}">
        <p14:creationId xmlns:p14="http://schemas.microsoft.com/office/powerpoint/2010/main" val="20963135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80728"/>
            <a:ext cx="9144000" cy="792088"/>
          </a:xfrm>
        </p:spPr>
        <p:txBody>
          <a:bodyPr>
            <a:normAutofit/>
          </a:bodyPr>
          <a:lstStyle/>
          <a:p>
            <a:r>
              <a:rPr lang="fr-FR" b="1" dirty="0" smtClean="0"/>
              <a:t>SON TRIPLE MOI</a:t>
            </a:r>
            <a:endParaRPr lang="fr-FR" b="1" dirty="0"/>
          </a:p>
        </p:txBody>
      </p:sp>
      <p:sp>
        <p:nvSpPr>
          <p:cNvPr id="3" name="Espace réservé du contenu 2"/>
          <p:cNvSpPr>
            <a:spLocks noGrp="1"/>
          </p:cNvSpPr>
          <p:nvPr>
            <p:ph idx="1"/>
          </p:nvPr>
        </p:nvSpPr>
        <p:spPr>
          <a:xfrm>
            <a:off x="364539" y="1988840"/>
            <a:ext cx="8229600" cy="3679565"/>
          </a:xfrm>
        </p:spPr>
        <p:txBody>
          <a:bodyPr>
            <a:normAutofit lnSpcReduction="10000"/>
          </a:bodyPr>
          <a:lstStyle/>
          <a:p>
            <a:endParaRPr lang="fr-FR" dirty="0" smtClean="0"/>
          </a:p>
          <a:p>
            <a:pPr marL="0" indent="0" algn="just">
              <a:buNone/>
            </a:pPr>
            <a:r>
              <a:rPr lang="fr-FR" dirty="0" smtClean="0"/>
              <a:t>	</a:t>
            </a:r>
            <a:r>
              <a:rPr lang="fr-FR" sz="4000" dirty="0" smtClean="0"/>
              <a:t>SON MOI, à </a:t>
            </a:r>
            <a:r>
              <a:rPr lang="fr-FR" sz="4000" dirty="0"/>
              <a:t>travers ses trois premiers romans biographiques,  se fait l’interprète d’une jeunesse française  qui soufre d’un mal de la fin d’un siècle</a:t>
            </a:r>
          </a:p>
          <a:p>
            <a:pPr marL="0" indent="0">
              <a:buNone/>
            </a:pPr>
            <a:endParaRPr lang="fr-FR" dirty="0"/>
          </a:p>
        </p:txBody>
      </p:sp>
    </p:spTree>
    <p:extLst>
      <p:ext uri="{BB962C8B-B14F-4D97-AF65-F5344CB8AC3E}">
        <p14:creationId xmlns:p14="http://schemas.microsoft.com/office/powerpoint/2010/main" val="41839178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44000" cy="850182"/>
          </a:xfrm>
        </p:spPr>
        <p:txBody>
          <a:bodyPr>
            <a:normAutofit/>
          </a:bodyPr>
          <a:lstStyle/>
          <a:p>
            <a:r>
              <a:rPr lang="fr-FR" b="1" dirty="0" smtClean="0"/>
              <a:t>LES  RÉCITS  DE  SES  VOYAGES</a:t>
            </a:r>
            <a:endParaRPr lang="fr-FR" b="1" dirty="0"/>
          </a:p>
        </p:txBody>
      </p:sp>
      <p:sp>
        <p:nvSpPr>
          <p:cNvPr id="3" name="Espace réservé du contenu 2"/>
          <p:cNvSpPr>
            <a:spLocks noGrp="1"/>
          </p:cNvSpPr>
          <p:nvPr>
            <p:ph idx="1"/>
          </p:nvPr>
        </p:nvSpPr>
        <p:spPr>
          <a:xfrm>
            <a:off x="395536" y="476672"/>
            <a:ext cx="8676456" cy="5949280"/>
          </a:xfrm>
        </p:spPr>
        <p:txBody>
          <a:bodyPr/>
          <a:lstStyle/>
          <a:p>
            <a:pPr marL="0" indent="0">
              <a:buNone/>
            </a:pPr>
            <a:endParaRPr lang="fr-FR" dirty="0" smtClean="0"/>
          </a:p>
          <a:p>
            <a:pPr marL="0" indent="0">
              <a:buNone/>
            </a:pPr>
            <a:endParaRPr lang="fr-FR" dirty="0" smtClean="0"/>
          </a:p>
          <a:p>
            <a:pPr marL="0" indent="0">
              <a:buNone/>
            </a:pPr>
            <a:r>
              <a:rPr lang="fr-FR" sz="3600" dirty="0" smtClean="0"/>
              <a:t> - Espagne et Italie (1894) </a:t>
            </a:r>
          </a:p>
          <a:p>
            <a:pPr marL="0" indent="0">
              <a:buNone/>
            </a:pPr>
            <a:r>
              <a:rPr lang="fr-FR" sz="3600" i="1" dirty="0"/>
              <a:t> </a:t>
            </a:r>
            <a:r>
              <a:rPr lang="fr-FR" sz="3600" i="1" dirty="0" smtClean="0"/>
              <a:t>         «</a:t>
            </a:r>
            <a:r>
              <a:rPr lang="fr-FR" sz="3600" i="1" dirty="0"/>
              <a:t> Du Sang, de la Volupté et de la </a:t>
            </a:r>
            <a:r>
              <a:rPr lang="fr-FR" sz="3600" i="1" dirty="0" smtClean="0"/>
              <a:t> Mort »</a:t>
            </a:r>
          </a:p>
          <a:p>
            <a:pPr marL="0" indent="0">
              <a:buNone/>
            </a:pPr>
            <a:r>
              <a:rPr lang="fr-FR" sz="3600" dirty="0" smtClean="0"/>
              <a:t>La Grèce (1906)</a:t>
            </a:r>
          </a:p>
          <a:p>
            <a:pPr marL="0" indent="0">
              <a:buNone/>
            </a:pPr>
            <a:r>
              <a:rPr lang="fr-FR" sz="3600" i="1" dirty="0"/>
              <a:t> </a:t>
            </a:r>
            <a:r>
              <a:rPr lang="fr-FR" sz="3600" i="1" dirty="0" smtClean="0"/>
              <a:t>           « Le Voyage de Sparte »</a:t>
            </a:r>
          </a:p>
          <a:p>
            <a:pPr marL="0" indent="0">
              <a:buNone/>
            </a:pPr>
            <a:r>
              <a:rPr lang="fr-FR" sz="3600" dirty="0" smtClean="0"/>
              <a:t>Espagne (</a:t>
            </a:r>
            <a:r>
              <a:rPr lang="fr-FR" sz="3600" i="1" dirty="0" smtClean="0"/>
              <a:t> 1912)</a:t>
            </a:r>
          </a:p>
          <a:p>
            <a:pPr marL="0" indent="0">
              <a:buNone/>
            </a:pPr>
            <a:r>
              <a:rPr lang="fr-FR" sz="3600" i="1" dirty="0" smtClean="0"/>
              <a:t>           « Gréco et le secret de Tolède »</a:t>
            </a:r>
            <a:endParaRPr lang="fr-FR" sz="3600" i="1" dirty="0"/>
          </a:p>
        </p:txBody>
      </p:sp>
    </p:spTree>
    <p:extLst>
      <p:ext uri="{BB962C8B-B14F-4D97-AF65-F5344CB8AC3E}">
        <p14:creationId xmlns:p14="http://schemas.microsoft.com/office/powerpoint/2010/main" val="322041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64"/>
            <a:ext cx="9144000" cy="1368152"/>
          </a:xfrm>
        </p:spPr>
        <p:txBody>
          <a:bodyPr>
            <a:normAutofit fontScale="90000"/>
          </a:bodyPr>
          <a:lstStyle/>
          <a:p>
            <a:r>
              <a:rPr lang="fr-FR" sz="4000" b="1" i="1" spc="-150" dirty="0" smtClean="0"/>
              <a:t>DU  SANG,  DE   LA VOLUPTÉ  ET  DE  LA   MORT</a:t>
            </a:r>
            <a:r>
              <a:rPr lang="fr-FR" sz="4000" i="1" spc="-150" dirty="0" smtClean="0"/>
              <a:t/>
            </a:r>
            <a:br>
              <a:rPr lang="fr-FR" sz="4000" i="1" spc="-150" dirty="0" smtClean="0"/>
            </a:br>
            <a:r>
              <a:rPr lang="fr-FR" sz="3800" spc="-150" dirty="0" smtClean="0"/>
              <a:t>(</a:t>
            </a:r>
            <a:r>
              <a:rPr lang="fr-FR" sz="3800" dirty="0" smtClean="0"/>
              <a:t>PUBLICATION EN 1894)</a:t>
            </a:r>
            <a:r>
              <a:rPr lang="fr-FR" sz="4000" dirty="0" smtClean="0"/>
              <a:t/>
            </a:r>
            <a:br>
              <a:rPr lang="fr-FR" sz="4000" dirty="0" smtClean="0"/>
            </a:br>
            <a:endParaRPr lang="fr-FR" sz="4000" i="1" spc="-150" dirty="0"/>
          </a:p>
        </p:txBody>
      </p:sp>
      <p:sp>
        <p:nvSpPr>
          <p:cNvPr id="3" name="Espace réservé du contenu 2"/>
          <p:cNvSpPr>
            <a:spLocks noGrp="1"/>
          </p:cNvSpPr>
          <p:nvPr>
            <p:ph idx="1"/>
          </p:nvPr>
        </p:nvSpPr>
        <p:spPr>
          <a:xfrm>
            <a:off x="107504" y="1772816"/>
            <a:ext cx="8856984" cy="4365104"/>
          </a:xfrm>
        </p:spPr>
        <p:txBody>
          <a:bodyPr>
            <a:normAutofit/>
          </a:bodyPr>
          <a:lstStyle/>
          <a:p>
            <a:pPr marL="0" indent="0" algn="ctr">
              <a:buNone/>
            </a:pPr>
            <a:endParaRPr lang="fr-FR" dirty="0" smtClean="0"/>
          </a:p>
          <a:p>
            <a:pPr marL="0" indent="0">
              <a:buNone/>
            </a:pPr>
            <a:r>
              <a:rPr lang="fr-FR" sz="3600" dirty="0" smtClean="0"/>
              <a:t>Des paysages méditerranéens qui conjuguent : </a:t>
            </a:r>
          </a:p>
          <a:p>
            <a:pPr marL="0" indent="0">
              <a:buNone/>
            </a:pPr>
            <a:r>
              <a:rPr lang="fr-FR" sz="3600" dirty="0" smtClean="0"/>
              <a:t>		L’ amour et la mort</a:t>
            </a:r>
          </a:p>
          <a:p>
            <a:pPr marL="0" indent="0">
              <a:buNone/>
            </a:pPr>
            <a:r>
              <a:rPr lang="fr-FR" sz="3600" dirty="0" smtClean="0"/>
              <a:t>		La volupté et la douleur </a:t>
            </a:r>
          </a:p>
          <a:p>
            <a:pPr marL="0" indent="0">
              <a:buNone/>
            </a:pPr>
            <a:r>
              <a:rPr lang="fr-FR" sz="3600" dirty="0" smtClean="0"/>
              <a:t>		La source et la sécheresse</a:t>
            </a:r>
            <a:endParaRPr lang="fr-FR" dirty="0"/>
          </a:p>
        </p:txBody>
      </p:sp>
    </p:spTree>
    <p:extLst>
      <p:ext uri="{BB962C8B-B14F-4D97-AF65-F5344CB8AC3E}">
        <p14:creationId xmlns:p14="http://schemas.microsoft.com/office/powerpoint/2010/main" val="7385387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844824"/>
          </a:xfrm>
        </p:spPr>
        <p:txBody>
          <a:bodyPr>
            <a:normAutofit/>
          </a:bodyPr>
          <a:lstStyle/>
          <a:p>
            <a:r>
              <a:rPr lang="fr-FR" sz="4000" b="1" dirty="0" smtClean="0"/>
              <a:t>LES  VOYAGES  EN  GRÈCE  ET EN ESPAGNE</a:t>
            </a:r>
            <a:endParaRPr lang="fr-FR" sz="4000" b="1" dirty="0"/>
          </a:p>
        </p:txBody>
      </p:sp>
      <p:sp>
        <p:nvSpPr>
          <p:cNvPr id="3" name="Espace réservé du contenu 2"/>
          <p:cNvSpPr>
            <a:spLocks noGrp="1"/>
          </p:cNvSpPr>
          <p:nvPr>
            <p:ph idx="1"/>
          </p:nvPr>
        </p:nvSpPr>
        <p:spPr>
          <a:xfrm>
            <a:off x="179512" y="2204864"/>
            <a:ext cx="8928992" cy="3528392"/>
          </a:xfrm>
        </p:spPr>
        <p:txBody>
          <a:bodyPr/>
          <a:lstStyle/>
          <a:p>
            <a:pPr>
              <a:buNone/>
            </a:pPr>
            <a:r>
              <a:rPr lang="fr-FR" dirty="0" smtClean="0"/>
              <a:t>Il </a:t>
            </a:r>
            <a:r>
              <a:rPr lang="fr-FR" sz="4000" dirty="0" smtClean="0"/>
              <a:t>publie  deux romans  qui remettent en cause l’enseignement de l’art en France :</a:t>
            </a:r>
          </a:p>
          <a:p>
            <a:r>
              <a:rPr lang="fr-FR" sz="4000" dirty="0" smtClean="0"/>
              <a:t>Le voyage de Sparte  (1906)</a:t>
            </a:r>
          </a:p>
          <a:p>
            <a:r>
              <a:rPr lang="fr-FR" sz="4000" dirty="0" smtClean="0"/>
              <a:t>Gréco  et le secret de Tolède (1912)</a:t>
            </a:r>
          </a:p>
          <a:p>
            <a:endParaRPr lang="fr-FR" sz="4000" dirty="0"/>
          </a:p>
        </p:txBody>
      </p:sp>
    </p:spTree>
    <p:extLst>
      <p:ext uri="{BB962C8B-B14F-4D97-AF65-F5344CB8AC3E}">
        <p14:creationId xmlns:p14="http://schemas.microsoft.com/office/powerpoint/2010/main" val="2029837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9144000" cy="1143000"/>
          </a:xfrm>
        </p:spPr>
        <p:txBody>
          <a:bodyPr>
            <a:noAutofit/>
          </a:bodyPr>
          <a:lstStyle/>
          <a:p>
            <a:r>
              <a:rPr lang="fr-FR" b="1" dirty="0" smtClean="0"/>
              <a:t>LA POLITIQUE,  UN  ENGAGEMENT  DANGEREUX</a:t>
            </a:r>
            <a:endParaRPr lang="fr-FR" b="1" dirty="0"/>
          </a:p>
        </p:txBody>
      </p:sp>
      <p:sp>
        <p:nvSpPr>
          <p:cNvPr id="3" name="Espace réservé du contenu 2"/>
          <p:cNvSpPr>
            <a:spLocks noGrp="1"/>
          </p:cNvSpPr>
          <p:nvPr>
            <p:ph idx="1"/>
          </p:nvPr>
        </p:nvSpPr>
        <p:spPr>
          <a:xfrm>
            <a:off x="323528" y="1700808"/>
            <a:ext cx="8517632" cy="5102948"/>
          </a:xfrm>
        </p:spPr>
        <p:txBody>
          <a:bodyPr/>
          <a:lstStyle/>
          <a:p>
            <a:pPr algn="just"/>
            <a:r>
              <a:rPr lang="fr-FR" sz="4000" dirty="0"/>
              <a:t>Des événements politiques vrais et en particulier les scandales de la République</a:t>
            </a:r>
            <a:r>
              <a:rPr lang="fr-FR" sz="4000" dirty="0" smtClean="0"/>
              <a:t>, publiés </a:t>
            </a:r>
            <a:r>
              <a:rPr lang="fr-FR" sz="4000" dirty="0"/>
              <a:t>dans des romans. </a:t>
            </a:r>
          </a:p>
          <a:p>
            <a:pPr marL="0" indent="0" algn="just">
              <a:buNone/>
            </a:pPr>
            <a:r>
              <a:rPr lang="fr-FR" sz="4000" i="1" dirty="0"/>
              <a:t>                L’ennemi des Lois   (1893)</a:t>
            </a:r>
          </a:p>
          <a:p>
            <a:pPr marL="0" indent="0" algn="just">
              <a:buNone/>
            </a:pPr>
            <a:r>
              <a:rPr lang="fr-FR" sz="4000" i="1" dirty="0"/>
              <a:t>                L’Appel au Soldat    (1900)</a:t>
            </a:r>
          </a:p>
          <a:p>
            <a:pPr marL="0" indent="0" algn="just">
              <a:buNone/>
            </a:pPr>
            <a:r>
              <a:rPr lang="fr-FR" sz="4000" i="1" dirty="0"/>
              <a:t>                </a:t>
            </a:r>
            <a:r>
              <a:rPr lang="fr-FR" sz="4000" i="1" dirty="0" smtClean="0"/>
              <a:t>Leurs  </a:t>
            </a:r>
            <a:r>
              <a:rPr lang="fr-FR" sz="4000" i="1" dirty="0"/>
              <a:t>Figures         (1902</a:t>
            </a:r>
            <a:r>
              <a:rPr lang="fr-FR" i="1" dirty="0"/>
              <a:t>) </a:t>
            </a:r>
          </a:p>
        </p:txBody>
      </p:sp>
    </p:spTree>
    <p:extLst>
      <p:ext uri="{BB962C8B-B14F-4D97-AF65-F5344CB8AC3E}">
        <p14:creationId xmlns:p14="http://schemas.microsoft.com/office/powerpoint/2010/main" val="23734900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624"/>
            <a:ext cx="9144000" cy="1143000"/>
          </a:xfrm>
        </p:spPr>
        <p:txBody>
          <a:bodyPr>
            <a:normAutofit/>
          </a:bodyPr>
          <a:lstStyle/>
          <a:p>
            <a:r>
              <a:rPr lang="fr-FR" b="1" dirty="0" smtClean="0"/>
              <a:t>LE  RETOUR  EN  LORRAINE</a:t>
            </a:r>
            <a:endParaRPr lang="fr-FR" b="1" dirty="0"/>
          </a:p>
        </p:txBody>
      </p:sp>
      <p:sp>
        <p:nvSpPr>
          <p:cNvPr id="3" name="Espace réservé du contenu 2"/>
          <p:cNvSpPr>
            <a:spLocks noGrp="1"/>
          </p:cNvSpPr>
          <p:nvPr>
            <p:ph idx="1"/>
          </p:nvPr>
        </p:nvSpPr>
        <p:spPr>
          <a:xfrm>
            <a:off x="683568" y="1412776"/>
            <a:ext cx="8229600" cy="5102027"/>
          </a:xfrm>
        </p:spPr>
        <p:txBody>
          <a:bodyPr>
            <a:normAutofit lnSpcReduction="10000"/>
          </a:bodyPr>
          <a:lstStyle/>
          <a:p>
            <a:r>
              <a:rPr lang="fr-FR" sz="4000" dirty="0" smtClean="0"/>
              <a:t>En 1888, Barrès entreprend en Lorraine un voyage initiatique qui se termine à  </a:t>
            </a:r>
            <a:r>
              <a:rPr lang="fr-FR" sz="4000" dirty="0" err="1" smtClean="0"/>
              <a:t>Haroué</a:t>
            </a:r>
            <a:r>
              <a:rPr lang="fr-FR" sz="4000" dirty="0" smtClean="0"/>
              <a:t>.</a:t>
            </a:r>
          </a:p>
          <a:p>
            <a:r>
              <a:rPr lang="fr-FR" sz="4000" dirty="0" smtClean="0"/>
              <a:t>Relatée dans le roman </a:t>
            </a:r>
            <a:r>
              <a:rPr lang="fr-FR" sz="4000" i="1" dirty="0" smtClean="0"/>
              <a:t>« Un Homme Libre »</a:t>
            </a:r>
            <a:r>
              <a:rPr lang="fr-FR" sz="4000" dirty="0" smtClean="0"/>
              <a:t>, la soirée d’</a:t>
            </a:r>
            <a:r>
              <a:rPr lang="fr-FR" sz="4000" dirty="0" err="1" smtClean="0"/>
              <a:t>Haroué</a:t>
            </a:r>
            <a:r>
              <a:rPr lang="fr-FR" sz="4000" dirty="0" smtClean="0"/>
              <a:t> prend figure de symbole.</a:t>
            </a:r>
          </a:p>
          <a:p>
            <a:r>
              <a:rPr lang="fr-FR" sz="4000" dirty="0" smtClean="0"/>
              <a:t>La Lorraine devient pour Barrès un Haut-lieu incontournable.</a:t>
            </a:r>
          </a:p>
          <a:p>
            <a:endParaRPr lang="fr-FR" dirty="0"/>
          </a:p>
        </p:txBody>
      </p:sp>
    </p:spTree>
    <p:extLst>
      <p:ext uri="{BB962C8B-B14F-4D97-AF65-F5344CB8AC3E}">
        <p14:creationId xmlns:p14="http://schemas.microsoft.com/office/powerpoint/2010/main" val="32105315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96752"/>
            <a:ext cx="9144000" cy="1143000"/>
          </a:xfrm>
        </p:spPr>
        <p:txBody>
          <a:bodyPr>
            <a:normAutofit/>
          </a:bodyPr>
          <a:lstStyle/>
          <a:p>
            <a:r>
              <a:rPr lang="fr-FR" b="1" dirty="0" smtClean="0"/>
              <a:t>PLAN  de  L’EXPOSÉ </a:t>
            </a:r>
            <a:endParaRPr lang="fr-FR" b="1" dirty="0"/>
          </a:p>
        </p:txBody>
      </p:sp>
      <p:sp>
        <p:nvSpPr>
          <p:cNvPr id="3" name="Espace réservé du contenu 2"/>
          <p:cNvSpPr>
            <a:spLocks noGrp="1"/>
          </p:cNvSpPr>
          <p:nvPr>
            <p:ph idx="1"/>
          </p:nvPr>
        </p:nvSpPr>
        <p:spPr>
          <a:xfrm>
            <a:off x="0" y="2420888"/>
            <a:ext cx="9144000" cy="3240360"/>
          </a:xfrm>
        </p:spPr>
        <p:txBody>
          <a:bodyPr>
            <a:normAutofit/>
          </a:bodyPr>
          <a:lstStyle/>
          <a:p>
            <a:endParaRPr lang="fr-FR" dirty="0" smtClean="0"/>
          </a:p>
          <a:p>
            <a:r>
              <a:rPr lang="fr-FR" sz="3600" dirty="0" smtClean="0"/>
              <a:t>I    Barrès, une jeunesse aux parcours sinueux </a:t>
            </a:r>
          </a:p>
          <a:p>
            <a:r>
              <a:rPr lang="fr-FR" sz="3600" dirty="0" smtClean="0"/>
              <a:t>II   Barrès, un écrivain accompli</a:t>
            </a:r>
          </a:p>
          <a:p>
            <a:r>
              <a:rPr lang="fr-FR" sz="3600" dirty="0" smtClean="0"/>
              <a:t>III  Barrès, dans l’arène politique.</a:t>
            </a:r>
            <a:endParaRPr lang="fr-FR" sz="3600" dirty="0"/>
          </a:p>
        </p:txBody>
      </p:sp>
    </p:spTree>
    <p:extLst>
      <p:ext uri="{BB962C8B-B14F-4D97-AF65-F5344CB8AC3E}">
        <p14:creationId xmlns:p14="http://schemas.microsoft.com/office/powerpoint/2010/main" val="538520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9144000" cy="1143000"/>
          </a:xfrm>
        </p:spPr>
        <p:txBody>
          <a:bodyPr/>
          <a:lstStyle/>
          <a:p>
            <a:r>
              <a:rPr lang="fr-FR" b="1" dirty="0" smtClean="0"/>
              <a:t>LE  2  NOVEMBRE  1902</a:t>
            </a:r>
            <a:endParaRPr lang="fr-FR" b="1" dirty="0"/>
          </a:p>
        </p:txBody>
      </p:sp>
      <p:sp>
        <p:nvSpPr>
          <p:cNvPr id="3" name="Espace réservé du contenu 2"/>
          <p:cNvSpPr>
            <a:spLocks noGrp="1"/>
          </p:cNvSpPr>
          <p:nvPr>
            <p:ph idx="1"/>
          </p:nvPr>
        </p:nvSpPr>
        <p:spPr>
          <a:xfrm>
            <a:off x="323528" y="1556792"/>
            <a:ext cx="8229600" cy="5301208"/>
          </a:xfrm>
        </p:spPr>
        <p:txBody>
          <a:bodyPr/>
          <a:lstStyle/>
          <a:p>
            <a:r>
              <a:rPr lang="fr-FR" sz="4000" dirty="0" smtClean="0"/>
              <a:t>Le roman </a:t>
            </a:r>
            <a:r>
              <a:rPr lang="fr-FR" sz="4000" i="1" dirty="0" smtClean="0"/>
              <a:t>« </a:t>
            </a:r>
            <a:r>
              <a:rPr lang="fr-FR" sz="4000" i="1" dirty="0"/>
              <a:t> </a:t>
            </a:r>
            <a:r>
              <a:rPr lang="fr-FR" sz="4000" i="1" dirty="0" err="1"/>
              <a:t>Amori</a:t>
            </a:r>
            <a:r>
              <a:rPr lang="fr-FR" sz="4000" i="1" dirty="0"/>
              <a:t> et </a:t>
            </a:r>
            <a:r>
              <a:rPr lang="fr-FR" sz="4000" i="1" dirty="0" err="1"/>
              <a:t>Dolori</a:t>
            </a:r>
            <a:r>
              <a:rPr lang="fr-FR" sz="4000" i="1" dirty="0"/>
              <a:t> Sacrum » </a:t>
            </a:r>
            <a:r>
              <a:rPr lang="fr-FR" sz="4000" dirty="0"/>
              <a:t>(1903 </a:t>
            </a:r>
            <a:r>
              <a:rPr lang="fr-FR" sz="4000" dirty="0" smtClean="0"/>
              <a:t>)  expose </a:t>
            </a:r>
            <a:r>
              <a:rPr lang="fr-FR" sz="4000" dirty="0"/>
              <a:t>toute la démarche affective et intellectuelle </a:t>
            </a:r>
            <a:r>
              <a:rPr lang="fr-FR" sz="4000" dirty="0" smtClean="0"/>
              <a:t> de Barrès envers la Lorraine.</a:t>
            </a:r>
          </a:p>
          <a:p>
            <a:r>
              <a:rPr lang="fr-FR" sz="4000" dirty="0" smtClean="0"/>
              <a:t>Le 2 novembre  1902, il pose définitivement son sac à Charmes le 2 novembre 1902.</a:t>
            </a:r>
            <a:endParaRPr lang="fr-FR" dirty="0"/>
          </a:p>
          <a:p>
            <a:endParaRPr lang="fr-FR" dirty="0"/>
          </a:p>
        </p:txBody>
      </p:sp>
    </p:spTree>
    <p:extLst>
      <p:ext uri="{BB962C8B-B14F-4D97-AF65-F5344CB8AC3E}">
        <p14:creationId xmlns:p14="http://schemas.microsoft.com/office/powerpoint/2010/main" val="2911072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44000" cy="778098"/>
          </a:xfrm>
        </p:spPr>
        <p:txBody>
          <a:bodyPr>
            <a:noAutofit/>
          </a:bodyPr>
          <a:lstStyle/>
          <a:p>
            <a:r>
              <a:rPr lang="fr-FR" b="1" dirty="0" smtClean="0"/>
              <a:t>LA   TRAGÉDIE  DE  LA  LORRAINE</a:t>
            </a:r>
            <a:endParaRPr lang="fr-FR" b="1" dirty="0"/>
          </a:p>
        </p:txBody>
      </p:sp>
      <p:pic>
        <p:nvPicPr>
          <p:cNvPr id="4" name="Image 3" descr="Lorraine - cop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091184"/>
            <a:ext cx="6675120" cy="5766816"/>
          </a:xfrm>
          <a:prstGeom prst="rect">
            <a:avLst/>
          </a:prstGeom>
        </p:spPr>
      </p:pic>
    </p:spTree>
    <p:extLst>
      <p:ext uri="{BB962C8B-B14F-4D97-AF65-F5344CB8AC3E}">
        <p14:creationId xmlns:p14="http://schemas.microsoft.com/office/powerpoint/2010/main" val="13758464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9144000" cy="1143000"/>
          </a:xfrm>
        </p:spPr>
        <p:txBody>
          <a:bodyPr/>
          <a:lstStyle/>
          <a:p>
            <a:r>
              <a:rPr lang="fr-FR" b="1" dirty="0" smtClean="0"/>
              <a:t>Colette  BAUDOCHE  (1908)</a:t>
            </a:r>
            <a:endParaRPr lang="fr-FR" b="1" dirty="0"/>
          </a:p>
        </p:txBody>
      </p:sp>
      <p:pic>
        <p:nvPicPr>
          <p:cNvPr id="3" name="Image 2" descr="Colette - cop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980728"/>
            <a:ext cx="4187952" cy="5638800"/>
          </a:xfrm>
          <a:prstGeom prst="rect">
            <a:avLst/>
          </a:prstGeom>
        </p:spPr>
      </p:pic>
    </p:spTree>
    <p:extLst>
      <p:ext uri="{BB962C8B-B14F-4D97-AF65-F5344CB8AC3E}">
        <p14:creationId xmlns:p14="http://schemas.microsoft.com/office/powerpoint/2010/main" val="36092335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624"/>
            <a:ext cx="9144000" cy="1080120"/>
          </a:xfrm>
        </p:spPr>
        <p:txBody>
          <a:bodyPr>
            <a:normAutofit/>
          </a:bodyPr>
          <a:lstStyle/>
          <a:p>
            <a:r>
              <a:rPr lang="fr-FR" sz="4800" b="1" dirty="0" smtClean="0"/>
              <a:t>À  METZ, LE 15  AOÛT  1911</a:t>
            </a:r>
            <a:endParaRPr lang="fr-FR" sz="4800" b="1" dirty="0"/>
          </a:p>
        </p:txBody>
      </p:sp>
      <p:sp>
        <p:nvSpPr>
          <p:cNvPr id="3" name="Espace réservé du contenu 2"/>
          <p:cNvSpPr>
            <a:spLocks noGrp="1"/>
          </p:cNvSpPr>
          <p:nvPr>
            <p:ph idx="1"/>
          </p:nvPr>
        </p:nvSpPr>
        <p:spPr>
          <a:xfrm>
            <a:off x="395536" y="1556792"/>
            <a:ext cx="8229600" cy="3960440"/>
          </a:xfrm>
        </p:spPr>
        <p:txBody>
          <a:bodyPr>
            <a:normAutofit/>
          </a:bodyPr>
          <a:lstStyle/>
          <a:p>
            <a:pPr marL="0" indent="0" algn="just">
              <a:buNone/>
            </a:pPr>
            <a:r>
              <a:rPr lang="fr-FR" i="1" dirty="0" smtClean="0"/>
              <a:t>                </a:t>
            </a:r>
          </a:p>
          <a:p>
            <a:pPr algn="just"/>
            <a:r>
              <a:rPr lang="fr-FR" sz="4000" dirty="0"/>
              <a:t>Le 15 </a:t>
            </a:r>
            <a:r>
              <a:rPr lang="fr-FR" sz="4000" dirty="0" smtClean="0"/>
              <a:t>août </a:t>
            </a:r>
            <a:r>
              <a:rPr lang="fr-FR" sz="4000" dirty="0"/>
              <a:t>1911, Barrès déclare à Metz : </a:t>
            </a:r>
            <a:r>
              <a:rPr lang="fr-FR" sz="4000" i="1" dirty="0"/>
              <a:t>« Depuis quarante ans, la pensée la plus fidèle de la France est tournée vers Metz et Strasbourg. Nos yeux ne vous quittent </a:t>
            </a:r>
            <a:r>
              <a:rPr lang="fr-FR" sz="4000" i="1" dirty="0" smtClean="0"/>
              <a:t>plus »</a:t>
            </a:r>
            <a:endParaRPr lang="fr-FR" sz="4000" dirty="0"/>
          </a:p>
        </p:txBody>
      </p:sp>
    </p:spTree>
    <p:extLst>
      <p:ext uri="{BB962C8B-B14F-4D97-AF65-F5344CB8AC3E}">
        <p14:creationId xmlns:p14="http://schemas.microsoft.com/office/powerpoint/2010/main" val="36014711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706090"/>
          </a:xfrm>
        </p:spPr>
        <p:txBody>
          <a:bodyPr>
            <a:noAutofit/>
          </a:bodyPr>
          <a:lstStyle/>
          <a:p>
            <a:r>
              <a:rPr lang="fr-FR" b="1" dirty="0" smtClean="0"/>
              <a:t>LA  COLLINE   INSPIRÉE  (1912)</a:t>
            </a:r>
            <a:endParaRPr lang="fr-FR" b="1" dirty="0"/>
          </a:p>
        </p:txBody>
      </p:sp>
      <p:pic>
        <p:nvPicPr>
          <p:cNvPr id="5" name="Image 4" descr="Sans titre - cop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5715"/>
            <a:ext cx="9144000" cy="5452285"/>
          </a:xfrm>
          <a:prstGeom prst="rect">
            <a:avLst/>
          </a:prstGeom>
        </p:spPr>
      </p:pic>
    </p:spTree>
    <p:extLst>
      <p:ext uri="{BB962C8B-B14F-4D97-AF65-F5344CB8AC3E}">
        <p14:creationId xmlns:p14="http://schemas.microsoft.com/office/powerpoint/2010/main" val="31809360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0" y="404664"/>
            <a:ext cx="9144000" cy="1287016"/>
          </a:xfrm>
        </p:spPr>
        <p:txBody>
          <a:bodyPr>
            <a:noAutofit/>
          </a:bodyPr>
          <a:lstStyle/>
          <a:p>
            <a:r>
              <a:rPr lang="fr-FR" b="1" dirty="0" smtClean="0"/>
              <a:t>BARRÈS  DANS  UNE  ARÈNE POLITIQUE</a:t>
            </a:r>
            <a:endParaRPr lang="fr-FR" b="1" dirty="0"/>
          </a:p>
        </p:txBody>
      </p:sp>
      <p:sp>
        <p:nvSpPr>
          <p:cNvPr id="7" name="Espace réservé du contenu 6"/>
          <p:cNvSpPr>
            <a:spLocks noGrp="1"/>
          </p:cNvSpPr>
          <p:nvPr>
            <p:ph idx="1"/>
          </p:nvPr>
        </p:nvSpPr>
        <p:spPr>
          <a:xfrm>
            <a:off x="683568" y="2132856"/>
            <a:ext cx="8229600" cy="2736304"/>
          </a:xfrm>
        </p:spPr>
        <p:txBody>
          <a:bodyPr>
            <a:normAutofit/>
          </a:bodyPr>
          <a:lstStyle/>
          <a:p>
            <a:pPr marL="0" indent="0">
              <a:buNone/>
            </a:pPr>
            <a:endParaRPr lang="fr-FR" dirty="0" smtClean="0"/>
          </a:p>
          <a:p>
            <a:r>
              <a:rPr lang="fr-FR" sz="4000" dirty="0" smtClean="0"/>
              <a:t>Des rendez-vous manqués</a:t>
            </a:r>
          </a:p>
          <a:p>
            <a:r>
              <a:rPr lang="fr-FR" sz="4000" dirty="0" smtClean="0"/>
              <a:t>Barrès s’est condamné à creuser sa tombe</a:t>
            </a:r>
            <a:endParaRPr lang="fr-FR" sz="4000" dirty="0"/>
          </a:p>
        </p:txBody>
      </p:sp>
    </p:spTree>
    <p:extLst>
      <p:ext uri="{BB962C8B-B14F-4D97-AF65-F5344CB8AC3E}">
        <p14:creationId xmlns:p14="http://schemas.microsoft.com/office/powerpoint/2010/main" val="366412640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44000" cy="1143000"/>
          </a:xfrm>
        </p:spPr>
        <p:txBody>
          <a:bodyPr>
            <a:noAutofit/>
          </a:bodyPr>
          <a:lstStyle/>
          <a:p>
            <a:r>
              <a:rPr lang="fr-FR" b="1" dirty="0" smtClean="0"/>
              <a:t>LE  PREMIER RENDEZ-VOUS  RATÉ </a:t>
            </a:r>
            <a:r>
              <a:rPr lang="fr-FR" b="1" dirty="0"/>
              <a:t>BOULANGER</a:t>
            </a:r>
          </a:p>
        </p:txBody>
      </p:sp>
      <p:pic>
        <p:nvPicPr>
          <p:cNvPr id="3" name="Image 2" descr="Boulanger - cop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914144"/>
            <a:ext cx="3962400" cy="4943856"/>
          </a:xfrm>
          <a:prstGeom prst="rect">
            <a:avLst/>
          </a:prstGeom>
        </p:spPr>
      </p:pic>
    </p:spTree>
    <p:extLst>
      <p:ext uri="{BB962C8B-B14F-4D97-AF65-F5344CB8AC3E}">
        <p14:creationId xmlns:p14="http://schemas.microsoft.com/office/powerpoint/2010/main" val="28045566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44000" cy="1440160"/>
          </a:xfrm>
        </p:spPr>
        <p:txBody>
          <a:bodyPr>
            <a:normAutofit/>
          </a:bodyPr>
          <a:lstStyle/>
          <a:p>
            <a:r>
              <a:rPr lang="fr-FR" b="1" dirty="0" smtClean="0"/>
              <a:t>LE  SECOND  RENDEZ-VOUS  RATÉ</a:t>
            </a:r>
            <a:endParaRPr lang="fr-FR" b="1" dirty="0"/>
          </a:p>
        </p:txBody>
      </p:sp>
      <p:sp>
        <p:nvSpPr>
          <p:cNvPr id="3" name="Espace réservé du contenu 2"/>
          <p:cNvSpPr>
            <a:spLocks noGrp="1"/>
          </p:cNvSpPr>
          <p:nvPr>
            <p:ph idx="1"/>
          </p:nvPr>
        </p:nvSpPr>
        <p:spPr>
          <a:xfrm>
            <a:off x="0" y="2204864"/>
            <a:ext cx="9144000" cy="3777283"/>
          </a:xfrm>
        </p:spPr>
        <p:txBody>
          <a:bodyPr>
            <a:normAutofit/>
          </a:bodyPr>
          <a:lstStyle/>
          <a:p>
            <a:pPr marL="0" indent="0">
              <a:buNone/>
            </a:pPr>
            <a:r>
              <a:rPr lang="fr-FR" sz="4000" dirty="0" smtClean="0"/>
              <a:t>    Trois   défaites  aux élections législatives : </a:t>
            </a:r>
          </a:p>
          <a:p>
            <a:pPr marL="0" indent="0">
              <a:buNone/>
            </a:pPr>
            <a:r>
              <a:rPr lang="fr-FR" sz="4000" dirty="0"/>
              <a:t> </a:t>
            </a:r>
            <a:r>
              <a:rPr lang="fr-FR" sz="4000" dirty="0" smtClean="0"/>
              <a:t>                1893  à   Neuilly</a:t>
            </a:r>
          </a:p>
          <a:p>
            <a:pPr marL="0" indent="0">
              <a:buNone/>
            </a:pPr>
            <a:r>
              <a:rPr lang="fr-FR" sz="4000" dirty="0" smtClean="0"/>
              <a:t>                 1896  à   Neuilly</a:t>
            </a:r>
          </a:p>
          <a:p>
            <a:pPr marL="0" indent="0">
              <a:buNone/>
            </a:pPr>
            <a:r>
              <a:rPr lang="fr-FR" sz="4000" dirty="0" smtClean="0"/>
              <a:t>                 1899  à   Nancy</a:t>
            </a:r>
            <a:endParaRPr lang="fr-FR" sz="4000" dirty="0"/>
          </a:p>
        </p:txBody>
      </p:sp>
    </p:spTree>
    <p:extLst>
      <p:ext uri="{BB962C8B-B14F-4D97-AF65-F5344CB8AC3E}">
        <p14:creationId xmlns:p14="http://schemas.microsoft.com/office/powerpoint/2010/main" val="400123479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9144000" cy="1282154"/>
          </a:xfrm>
        </p:spPr>
        <p:txBody>
          <a:bodyPr>
            <a:normAutofit/>
          </a:bodyPr>
          <a:lstStyle/>
          <a:p>
            <a:r>
              <a:rPr lang="fr-FR" b="1" dirty="0" smtClean="0"/>
              <a:t>LE  TROISIÈME RENDEZ-VOUS  RATÉ</a:t>
            </a:r>
            <a:endParaRPr lang="fr-FR" b="1" dirty="0"/>
          </a:p>
        </p:txBody>
      </p:sp>
      <p:sp>
        <p:nvSpPr>
          <p:cNvPr id="4" name="Espace réservé du contenu 3"/>
          <p:cNvSpPr>
            <a:spLocks noGrp="1"/>
          </p:cNvSpPr>
          <p:nvPr>
            <p:ph idx="1"/>
          </p:nvPr>
        </p:nvSpPr>
        <p:spPr>
          <a:xfrm>
            <a:off x="374848" y="1556792"/>
            <a:ext cx="8517632" cy="4248472"/>
          </a:xfrm>
        </p:spPr>
        <p:txBody>
          <a:bodyPr>
            <a:normAutofit/>
          </a:bodyPr>
          <a:lstStyle/>
          <a:p>
            <a:pPr marL="0" indent="0">
              <a:buNone/>
            </a:pPr>
            <a:r>
              <a:rPr lang="fr-FR" sz="4400" dirty="0" smtClean="0"/>
              <a:t>L’affaire Dreyfus débuta en 1895.</a:t>
            </a:r>
          </a:p>
          <a:p>
            <a:pPr marL="0" indent="0">
              <a:buNone/>
            </a:pPr>
            <a:r>
              <a:rPr lang="fr-FR" sz="4400" dirty="0" smtClean="0"/>
              <a:t>Barrès se saisit seulement de cette affaire en 1897</a:t>
            </a:r>
          </a:p>
          <a:p>
            <a:pPr marL="0" indent="0">
              <a:buNone/>
            </a:pPr>
            <a:r>
              <a:rPr lang="fr-FR" sz="4400" dirty="0" smtClean="0"/>
              <a:t>Il porta l’étendard du camp des antidreyfusards.</a:t>
            </a:r>
            <a:endParaRPr lang="fr-FR" sz="4400" dirty="0"/>
          </a:p>
        </p:txBody>
      </p:sp>
    </p:spTree>
    <p:extLst>
      <p:ext uri="{BB962C8B-B14F-4D97-AF65-F5344CB8AC3E}">
        <p14:creationId xmlns:p14="http://schemas.microsoft.com/office/powerpoint/2010/main" val="4251053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624"/>
            <a:ext cx="9108504" cy="703988"/>
          </a:xfrm>
        </p:spPr>
        <p:txBody>
          <a:bodyPr>
            <a:noAutofit/>
          </a:bodyPr>
          <a:lstStyle/>
          <a:p>
            <a:r>
              <a:rPr lang="fr-FR" b="1" dirty="0" smtClean="0"/>
              <a:t>LE  CAPITAINE  DREYFUS</a:t>
            </a:r>
            <a:endParaRPr lang="fr-FR" b="1" dirty="0"/>
          </a:p>
        </p:txBody>
      </p:sp>
      <p:pic>
        <p:nvPicPr>
          <p:cNvPr id="4" name="Image 3" descr="Dreyfus - cop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011936"/>
            <a:ext cx="5986272" cy="5846064"/>
          </a:xfrm>
          <a:prstGeom prst="rect">
            <a:avLst/>
          </a:prstGeom>
        </p:spPr>
      </p:pic>
    </p:spTree>
    <p:extLst>
      <p:ext uri="{BB962C8B-B14F-4D97-AF65-F5344CB8AC3E}">
        <p14:creationId xmlns:p14="http://schemas.microsoft.com/office/powerpoint/2010/main" val="18717637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7768"/>
            <a:ext cx="9144000" cy="1143000"/>
          </a:xfrm>
        </p:spPr>
        <p:txBody>
          <a:bodyPr>
            <a:noAutofit/>
          </a:bodyPr>
          <a:lstStyle/>
          <a:p>
            <a:r>
              <a:rPr lang="fr-FR" b="1" dirty="0" smtClean="0"/>
              <a:t>MAURICE  BARRÈS, UNE JEUNESSE</a:t>
            </a:r>
            <a:br>
              <a:rPr lang="fr-FR" b="1" dirty="0" smtClean="0"/>
            </a:br>
            <a:r>
              <a:rPr lang="fr-FR" b="1" dirty="0" smtClean="0"/>
              <a:t>AUX   PARCOURS   SINUEUX</a:t>
            </a:r>
            <a:endParaRPr lang="fr-FR" b="1" dirty="0"/>
          </a:p>
        </p:txBody>
      </p:sp>
      <p:sp>
        <p:nvSpPr>
          <p:cNvPr id="3" name="Espace réservé du contenu 2"/>
          <p:cNvSpPr>
            <a:spLocks noGrp="1"/>
          </p:cNvSpPr>
          <p:nvPr>
            <p:ph idx="1"/>
          </p:nvPr>
        </p:nvSpPr>
        <p:spPr>
          <a:xfrm>
            <a:off x="251520" y="1268760"/>
            <a:ext cx="8892480" cy="5040560"/>
          </a:xfrm>
        </p:spPr>
        <p:txBody>
          <a:bodyPr>
            <a:normAutofit/>
          </a:bodyPr>
          <a:lstStyle/>
          <a:p>
            <a:endParaRPr lang="fr-FR" dirty="0" smtClean="0"/>
          </a:p>
          <a:p>
            <a:r>
              <a:rPr lang="fr-FR" sz="4000" dirty="0" smtClean="0"/>
              <a:t>Naissance à Charmes le 19 août 1862</a:t>
            </a:r>
          </a:p>
          <a:p>
            <a:r>
              <a:rPr lang="fr-FR" sz="4000" dirty="0" smtClean="0"/>
              <a:t>Une éducation reçue par des  femmes</a:t>
            </a:r>
          </a:p>
          <a:p>
            <a:r>
              <a:rPr lang="fr-FR" sz="4000" dirty="0" smtClean="0"/>
              <a:t>Les grands écrivains du </a:t>
            </a:r>
            <a:r>
              <a:rPr lang="fr-FR" sz="4000" dirty="0" smtClean="0"/>
              <a:t>second </a:t>
            </a:r>
            <a:r>
              <a:rPr lang="fr-FR" sz="4000" dirty="0" smtClean="0"/>
              <a:t>empire : Flaubert, Leconte de </a:t>
            </a:r>
            <a:r>
              <a:rPr lang="fr-FR" sz="4000" dirty="0" err="1" smtClean="0"/>
              <a:t>Lillle</a:t>
            </a:r>
            <a:r>
              <a:rPr lang="fr-FR" sz="4000" dirty="0" smtClean="0"/>
              <a:t>, Vigny, Hugo, Lamartine,  Zola, Renan, Musset, Taine, Stendhal…</a:t>
            </a:r>
            <a:endParaRPr lang="fr-FR" sz="4000" dirty="0"/>
          </a:p>
        </p:txBody>
      </p:sp>
    </p:spTree>
    <p:extLst>
      <p:ext uri="{BB962C8B-B14F-4D97-AF65-F5344CB8AC3E}">
        <p14:creationId xmlns:p14="http://schemas.microsoft.com/office/powerpoint/2010/main" val="28491552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9144000" cy="1143000"/>
          </a:xfrm>
        </p:spPr>
        <p:txBody>
          <a:bodyPr>
            <a:normAutofit/>
          </a:bodyPr>
          <a:lstStyle/>
          <a:p>
            <a:r>
              <a:rPr lang="fr-FR" b="1" dirty="0" smtClean="0"/>
              <a:t>LE  NATIONALISME  BARRÈSIEN</a:t>
            </a:r>
            <a:endParaRPr lang="fr-FR" b="1" dirty="0"/>
          </a:p>
        </p:txBody>
      </p:sp>
      <p:sp>
        <p:nvSpPr>
          <p:cNvPr id="3" name="Espace réservé du contenu 2"/>
          <p:cNvSpPr>
            <a:spLocks noGrp="1"/>
          </p:cNvSpPr>
          <p:nvPr>
            <p:ph idx="1"/>
          </p:nvPr>
        </p:nvSpPr>
        <p:spPr>
          <a:xfrm>
            <a:off x="179512" y="1196752"/>
            <a:ext cx="8964488" cy="5328592"/>
          </a:xfrm>
        </p:spPr>
        <p:txBody>
          <a:bodyPr>
            <a:normAutofit fontScale="25000" lnSpcReduction="20000"/>
          </a:bodyPr>
          <a:lstStyle/>
          <a:p>
            <a:pPr marL="0" indent="0">
              <a:buNone/>
            </a:pPr>
            <a:r>
              <a:rPr lang="fr-FR" sz="16000" dirty="0" smtClean="0"/>
              <a:t>Un nationalisme compliqué  :</a:t>
            </a:r>
            <a:endParaRPr lang="fr-FR" sz="8400" dirty="0" smtClean="0"/>
          </a:p>
          <a:p>
            <a:r>
              <a:rPr lang="fr-FR" sz="16000" dirty="0" smtClean="0"/>
              <a:t>Avec Boulanger, un nationalisme cocardier</a:t>
            </a:r>
          </a:p>
          <a:p>
            <a:r>
              <a:rPr lang="fr-FR" sz="16000" dirty="0" smtClean="0"/>
              <a:t>Après l’affaire Dreyfus, un nationalisme régionaliste et émotif</a:t>
            </a:r>
          </a:p>
          <a:p>
            <a:r>
              <a:rPr lang="fr-FR" sz="16000" dirty="0" smtClean="0"/>
              <a:t>Avec la Grande Guerre, un nationalisme  des  idéaux</a:t>
            </a:r>
          </a:p>
          <a:p>
            <a:r>
              <a:rPr lang="fr-FR" sz="16000" dirty="0" smtClean="0"/>
              <a:t>Après le traité de Versailles, un nationalisme  construit  autour de l’union sacrée</a:t>
            </a:r>
            <a:endParaRPr lang="fr-FR" sz="16000" dirty="0"/>
          </a:p>
        </p:txBody>
      </p:sp>
    </p:spTree>
    <p:extLst>
      <p:ext uri="{BB962C8B-B14F-4D97-AF65-F5344CB8AC3E}">
        <p14:creationId xmlns:p14="http://schemas.microsoft.com/office/powerpoint/2010/main" val="3267514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type="title"/>
          </p:nvPr>
        </p:nvSpPr>
        <p:spPr>
          <a:xfrm>
            <a:off x="0" y="125760"/>
            <a:ext cx="91440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4400" b="1" dirty="0" smtClean="0"/>
              <a:t>LA  GRANDE   GUERRE</a:t>
            </a:r>
            <a:endParaRPr lang="fr-FR" sz="4400" b="1" dirty="0"/>
          </a:p>
        </p:txBody>
      </p:sp>
      <p:pic>
        <p:nvPicPr>
          <p:cNvPr id="5" name="Picture 2" descr="C:\Users\Claude Herique\Pictures\charge d'infanterie.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1590303"/>
            <a:ext cx="9180512" cy="5079058"/>
          </a:xfrm>
          <a:prstGeom prst="rect">
            <a:avLst/>
          </a:prstGeom>
          <a:noFill/>
          <a:extLst/>
        </p:spPr>
      </p:pic>
    </p:spTree>
    <p:extLst>
      <p:ext uri="{BB962C8B-B14F-4D97-AF65-F5344CB8AC3E}">
        <p14:creationId xmlns:p14="http://schemas.microsoft.com/office/powerpoint/2010/main" val="14933371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32656"/>
            <a:ext cx="9140934" cy="850106"/>
          </a:xfrm>
        </p:spPr>
        <p:txBody>
          <a:bodyPr>
            <a:noAutofit/>
          </a:bodyPr>
          <a:lstStyle/>
          <a:p>
            <a:r>
              <a:rPr lang="fr-FR" b="1" dirty="0"/>
              <a:t>L</a:t>
            </a:r>
            <a:r>
              <a:rPr lang="fr-FR" b="1" dirty="0" smtClean="0"/>
              <a:t>ES  VEUVES  ET  LES  ORPHELINS</a:t>
            </a:r>
            <a:br>
              <a:rPr lang="fr-FR" b="1" dirty="0" smtClean="0"/>
            </a:br>
            <a:endParaRPr lang="fr-FR" b="1" dirty="0"/>
          </a:p>
        </p:txBody>
      </p:sp>
      <p:pic>
        <p:nvPicPr>
          <p:cNvPr id="3" name="Image 2" descr="Veuves - cop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997798"/>
            <a:ext cx="6656832" cy="5894832"/>
          </a:xfrm>
          <a:prstGeom prst="rect">
            <a:avLst/>
          </a:prstGeom>
        </p:spPr>
      </p:pic>
    </p:spTree>
    <p:extLst>
      <p:ext uri="{BB962C8B-B14F-4D97-AF65-F5344CB8AC3E}">
        <p14:creationId xmlns:p14="http://schemas.microsoft.com/office/powerpoint/2010/main" val="74646324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17638"/>
          </a:xfrm>
        </p:spPr>
        <p:txBody>
          <a:bodyPr>
            <a:normAutofit/>
          </a:bodyPr>
          <a:lstStyle/>
          <a:p>
            <a:r>
              <a:rPr lang="fr-FR" b="1" dirty="0" smtClean="0"/>
              <a:t>LA  CROIX   DE   GUERRE</a:t>
            </a:r>
            <a:endParaRPr lang="fr-FR" b="1" dirty="0"/>
          </a:p>
        </p:txBody>
      </p:sp>
      <p:pic>
        <p:nvPicPr>
          <p:cNvPr id="3" name="Image 2" descr="Croi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1139952"/>
            <a:ext cx="2785872" cy="5718048"/>
          </a:xfrm>
          <a:prstGeom prst="rect">
            <a:avLst/>
          </a:prstGeom>
        </p:spPr>
      </p:pic>
    </p:spTree>
    <p:extLst>
      <p:ext uri="{BB962C8B-B14F-4D97-AF65-F5344CB8AC3E}">
        <p14:creationId xmlns:p14="http://schemas.microsoft.com/office/powerpoint/2010/main" val="26378545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778098"/>
          </a:xfrm>
        </p:spPr>
        <p:txBody>
          <a:bodyPr>
            <a:normAutofit/>
          </a:bodyPr>
          <a:lstStyle/>
          <a:p>
            <a:r>
              <a:rPr lang="fr-FR" b="1" dirty="0" smtClean="0"/>
              <a:t>POUR  UNE  UNION  DE   TOUS</a:t>
            </a:r>
            <a:endParaRPr lang="fr-FR" b="1" dirty="0"/>
          </a:p>
        </p:txBody>
      </p:sp>
      <p:sp>
        <p:nvSpPr>
          <p:cNvPr id="3" name="Espace réservé du contenu 2"/>
          <p:cNvSpPr>
            <a:spLocks noGrp="1"/>
          </p:cNvSpPr>
          <p:nvPr>
            <p:ph idx="1"/>
          </p:nvPr>
        </p:nvSpPr>
        <p:spPr>
          <a:xfrm>
            <a:off x="611560" y="1412776"/>
            <a:ext cx="8229600" cy="4536504"/>
          </a:xfrm>
        </p:spPr>
        <p:txBody>
          <a:bodyPr>
            <a:normAutofit/>
          </a:bodyPr>
          <a:lstStyle/>
          <a:p>
            <a:pPr marL="0" indent="0">
              <a:buNone/>
            </a:pPr>
            <a:r>
              <a:rPr lang="fr-FR" sz="4000" dirty="0"/>
              <a:t> </a:t>
            </a:r>
            <a:r>
              <a:rPr lang="fr-FR" sz="4000" dirty="0" smtClean="0"/>
              <a:t> Barrès veut rassembler toutes les familles politiques  animées par l’idée de Patrie.</a:t>
            </a:r>
          </a:p>
          <a:p>
            <a:pPr marL="0" indent="0">
              <a:buNone/>
            </a:pPr>
            <a:endParaRPr lang="fr-FR" sz="4000" dirty="0" smtClean="0"/>
          </a:p>
          <a:p>
            <a:pPr marL="0" indent="0">
              <a:buNone/>
            </a:pPr>
            <a:r>
              <a:rPr lang="fr-FR" sz="4000" i="1" dirty="0" smtClean="0"/>
              <a:t>« Les diverses familles spirituelles</a:t>
            </a:r>
            <a:r>
              <a:rPr lang="fr-FR" sz="4000" dirty="0" smtClean="0"/>
              <a:t> »,</a:t>
            </a:r>
          </a:p>
          <a:p>
            <a:pPr marL="0" indent="0">
              <a:buNone/>
            </a:pPr>
            <a:r>
              <a:rPr lang="fr-FR" sz="4000" dirty="0" smtClean="0"/>
              <a:t>un livre remarquable, paru en 1917.</a:t>
            </a:r>
            <a:endParaRPr lang="fr-FR" sz="4000" dirty="0"/>
          </a:p>
        </p:txBody>
      </p:sp>
    </p:spTree>
    <p:extLst>
      <p:ext uri="{BB962C8B-B14F-4D97-AF65-F5344CB8AC3E}">
        <p14:creationId xmlns:p14="http://schemas.microsoft.com/office/powerpoint/2010/main" val="1599570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27384"/>
            <a:ext cx="9180512" cy="1589038"/>
          </a:xfrm>
        </p:spPr>
        <p:txBody>
          <a:bodyPr>
            <a:normAutofit/>
          </a:bodyPr>
          <a:lstStyle/>
          <a:p>
            <a:r>
              <a:rPr lang="fr-FR" b="1" dirty="0" smtClean="0"/>
              <a:t>APRÈS  LE  TRAITÉ  DE  VERSALLES</a:t>
            </a:r>
            <a:endParaRPr lang="fr-FR" b="1" dirty="0"/>
          </a:p>
        </p:txBody>
      </p:sp>
      <p:sp>
        <p:nvSpPr>
          <p:cNvPr id="3" name="Espace réservé du contenu 2"/>
          <p:cNvSpPr>
            <a:spLocks noGrp="1"/>
          </p:cNvSpPr>
          <p:nvPr>
            <p:ph idx="1"/>
          </p:nvPr>
        </p:nvSpPr>
        <p:spPr>
          <a:xfrm>
            <a:off x="323528" y="1639341"/>
            <a:ext cx="8820472" cy="4525963"/>
          </a:xfrm>
        </p:spPr>
        <p:txBody>
          <a:bodyPr>
            <a:noAutofit/>
          </a:bodyPr>
          <a:lstStyle/>
          <a:p>
            <a:r>
              <a:rPr lang="fr-FR" sz="4000" dirty="0" smtClean="0"/>
              <a:t>À  la  recherche d’une union sacrée</a:t>
            </a:r>
          </a:p>
          <a:p>
            <a:r>
              <a:rPr lang="fr-FR" sz="4000" dirty="0" smtClean="0"/>
              <a:t>À  la recherche d’une entente franco-allemande</a:t>
            </a:r>
          </a:p>
          <a:p>
            <a:r>
              <a:rPr lang="fr-FR" sz="4000" dirty="0" smtClean="0"/>
              <a:t>Un roman 1922   </a:t>
            </a:r>
            <a:r>
              <a:rPr lang="fr-FR" sz="4000" i="1" dirty="0" smtClean="0"/>
              <a:t>Le Génie Rhénan</a:t>
            </a:r>
          </a:p>
          <a:p>
            <a:r>
              <a:rPr lang="fr-FR" sz="4000" dirty="0" smtClean="0"/>
              <a:t>Une pensée politique très forte  </a:t>
            </a:r>
            <a:r>
              <a:rPr lang="fr-FR" sz="4000" i="1" dirty="0" smtClean="0"/>
              <a:t>:  « Le génie du Rhin  est à la fois  germanique et latin » </a:t>
            </a:r>
            <a:endParaRPr lang="fr-FR" sz="4000" i="1" dirty="0"/>
          </a:p>
        </p:txBody>
      </p:sp>
    </p:spTree>
    <p:extLst>
      <p:ext uri="{BB962C8B-B14F-4D97-AF65-F5344CB8AC3E}">
        <p14:creationId xmlns:p14="http://schemas.microsoft.com/office/powerpoint/2010/main" val="96958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9078" y="260648"/>
            <a:ext cx="8229600" cy="1080120"/>
          </a:xfrm>
        </p:spPr>
        <p:txBody>
          <a:bodyPr>
            <a:noAutofit/>
          </a:bodyPr>
          <a:lstStyle/>
          <a:p>
            <a:r>
              <a:rPr lang="fr-FR" b="1" dirty="0" smtClean="0"/>
              <a:t>LA  DIVERSITÉ  DES PROBLÈMES  POLITIQUES  </a:t>
            </a:r>
            <a:endParaRPr lang="fr-FR" sz="3600" b="1" dirty="0"/>
          </a:p>
        </p:txBody>
      </p:sp>
      <p:sp>
        <p:nvSpPr>
          <p:cNvPr id="3" name="Espace réservé du contenu 2"/>
          <p:cNvSpPr>
            <a:spLocks noGrp="1"/>
          </p:cNvSpPr>
          <p:nvPr>
            <p:ph idx="1"/>
          </p:nvPr>
        </p:nvSpPr>
        <p:spPr>
          <a:xfrm>
            <a:off x="539552" y="2060848"/>
            <a:ext cx="8517632" cy="4797152"/>
          </a:xfrm>
        </p:spPr>
        <p:txBody>
          <a:bodyPr>
            <a:normAutofit fontScale="85000" lnSpcReduction="10000"/>
          </a:bodyPr>
          <a:lstStyle/>
          <a:p>
            <a:r>
              <a:rPr lang="fr-FR" sz="4300" dirty="0"/>
              <a:t>Une remise en cause du système éducatif national</a:t>
            </a:r>
          </a:p>
          <a:p>
            <a:r>
              <a:rPr lang="fr-FR" sz="4300" dirty="0"/>
              <a:t>Pour une </a:t>
            </a:r>
            <a:r>
              <a:rPr lang="fr-FR" sz="4300" dirty="0" smtClean="0"/>
              <a:t>décentralisation territoriale</a:t>
            </a:r>
            <a:endParaRPr lang="fr-FR" sz="4300" dirty="0"/>
          </a:p>
          <a:p>
            <a:r>
              <a:rPr lang="fr-FR" sz="4300" dirty="0" smtClean="0"/>
              <a:t>Un jugement </a:t>
            </a:r>
            <a:r>
              <a:rPr lang="fr-FR" sz="4300" dirty="0"/>
              <a:t>sévère sur les parlementaires</a:t>
            </a:r>
          </a:p>
          <a:p>
            <a:r>
              <a:rPr lang="fr-FR" sz="4300" dirty="0"/>
              <a:t>Contre l’abandon des églises de France</a:t>
            </a:r>
          </a:p>
          <a:p>
            <a:r>
              <a:rPr lang="fr-FR" sz="4300" dirty="0"/>
              <a:t>Un regard attentif sur la recherche scientifique</a:t>
            </a:r>
          </a:p>
          <a:p>
            <a:endParaRPr lang="fr-FR" dirty="0"/>
          </a:p>
        </p:txBody>
      </p:sp>
    </p:spTree>
    <p:extLst>
      <p:ext uri="{BB962C8B-B14F-4D97-AF65-F5344CB8AC3E}">
        <p14:creationId xmlns:p14="http://schemas.microsoft.com/office/powerpoint/2010/main" val="98181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9144000" cy="1143000"/>
          </a:xfrm>
        </p:spPr>
        <p:txBody>
          <a:bodyPr>
            <a:normAutofit/>
          </a:bodyPr>
          <a:lstStyle/>
          <a:p>
            <a:r>
              <a:rPr lang="fr-FR" b="1" dirty="0" smtClean="0"/>
              <a:t>MAURICE  BARRÈS ET LA SCIENCE</a:t>
            </a:r>
            <a:endParaRPr lang="fr-FR" b="1" dirty="0"/>
          </a:p>
        </p:txBody>
      </p:sp>
      <p:sp>
        <p:nvSpPr>
          <p:cNvPr id="3" name="Espace réservé du contenu 2"/>
          <p:cNvSpPr>
            <a:spLocks noGrp="1"/>
          </p:cNvSpPr>
          <p:nvPr>
            <p:ph idx="1"/>
          </p:nvPr>
        </p:nvSpPr>
        <p:spPr>
          <a:xfrm>
            <a:off x="441702" y="2096146"/>
            <a:ext cx="8229600" cy="4525963"/>
          </a:xfrm>
        </p:spPr>
        <p:txBody>
          <a:bodyPr>
            <a:normAutofit/>
          </a:bodyPr>
          <a:lstStyle/>
          <a:p>
            <a:pPr marL="0" indent="0">
              <a:buNone/>
            </a:pPr>
            <a:r>
              <a:rPr lang="fr-FR" sz="4000" dirty="0" smtClean="0"/>
              <a:t>Le hasard d’une rencontre </a:t>
            </a:r>
          </a:p>
          <a:p>
            <a:pPr marL="0" indent="0">
              <a:buNone/>
            </a:pPr>
            <a:r>
              <a:rPr lang="fr-FR" sz="4000" dirty="0"/>
              <a:t> </a:t>
            </a:r>
            <a:r>
              <a:rPr lang="fr-FR" sz="4000" dirty="0" smtClean="0"/>
              <a:t>                             le  27 février 1919</a:t>
            </a:r>
          </a:p>
          <a:p>
            <a:pPr lvl="1"/>
            <a:r>
              <a:rPr lang="fr-FR" sz="3600" dirty="0" smtClean="0"/>
              <a:t> François  Maury</a:t>
            </a:r>
          </a:p>
          <a:p>
            <a:pPr lvl="1"/>
            <a:r>
              <a:rPr lang="fr-FR" sz="3600" dirty="0" smtClean="0"/>
              <a:t> Lucien  Maury</a:t>
            </a:r>
          </a:p>
          <a:p>
            <a:pPr lvl="1"/>
            <a:r>
              <a:rPr lang="fr-FR" sz="3600" dirty="0" smtClean="0"/>
              <a:t> Charles  </a:t>
            </a:r>
            <a:r>
              <a:rPr lang="fr-FR" sz="3600" dirty="0" err="1" smtClean="0"/>
              <a:t>Moureu</a:t>
            </a:r>
            <a:endParaRPr lang="fr-FR" sz="3600" dirty="0" smtClean="0"/>
          </a:p>
          <a:p>
            <a:pPr lvl="1"/>
            <a:r>
              <a:rPr lang="fr-FR" sz="3600" dirty="0" smtClean="0"/>
              <a:t> Maurice  Barrès</a:t>
            </a:r>
            <a:endParaRPr lang="fr-FR" sz="3600" dirty="0"/>
          </a:p>
        </p:txBody>
      </p:sp>
    </p:spTree>
    <p:extLst>
      <p:ext uri="{BB962C8B-B14F-4D97-AF65-F5344CB8AC3E}">
        <p14:creationId xmlns:p14="http://schemas.microsoft.com/office/powerpoint/2010/main" val="3611760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lstStyle/>
          <a:p>
            <a:r>
              <a:rPr lang="fr-FR" b="1" dirty="0" smtClean="0"/>
              <a:t>UNE  CAMPAGNE  DE  PRESSE</a:t>
            </a:r>
            <a:endParaRPr lang="fr-FR" b="1" dirty="0"/>
          </a:p>
        </p:txBody>
      </p:sp>
      <p:sp>
        <p:nvSpPr>
          <p:cNvPr id="3" name="Espace réservé du contenu 2"/>
          <p:cNvSpPr>
            <a:spLocks noGrp="1"/>
          </p:cNvSpPr>
          <p:nvPr>
            <p:ph idx="1"/>
          </p:nvPr>
        </p:nvSpPr>
        <p:spPr>
          <a:xfrm>
            <a:off x="251520" y="2348880"/>
            <a:ext cx="8892480" cy="3384376"/>
          </a:xfrm>
        </p:spPr>
        <p:txBody>
          <a:bodyPr>
            <a:normAutofit fontScale="92500"/>
          </a:bodyPr>
          <a:lstStyle/>
          <a:p>
            <a:pPr marL="0" indent="0">
              <a:buNone/>
            </a:pPr>
            <a:r>
              <a:rPr lang="fr-FR" sz="4300" dirty="0" smtClean="0"/>
              <a:t>    Alimentée par deux constats,  elle propose, une reconstruction intellectuelle de la France et elle fait le point de la grande pitié des laboratoires français. </a:t>
            </a:r>
            <a:endParaRPr lang="fr-FR" sz="4300" dirty="0"/>
          </a:p>
          <a:p>
            <a:pPr marL="0" indent="0">
              <a:buNone/>
            </a:pPr>
            <a:r>
              <a:rPr lang="fr-FR" sz="4000" dirty="0"/>
              <a:t> </a:t>
            </a:r>
            <a:r>
              <a:rPr lang="fr-FR" dirty="0" smtClean="0"/>
              <a:t> </a:t>
            </a:r>
            <a:endParaRPr lang="fr-FR" dirty="0"/>
          </a:p>
        </p:txBody>
      </p:sp>
    </p:spTree>
    <p:extLst>
      <p:ext uri="{BB962C8B-B14F-4D97-AF65-F5344CB8AC3E}">
        <p14:creationId xmlns:p14="http://schemas.microsoft.com/office/powerpoint/2010/main" val="1978489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624"/>
            <a:ext cx="9144000" cy="1858218"/>
          </a:xfrm>
        </p:spPr>
        <p:txBody>
          <a:bodyPr>
            <a:noAutofit/>
          </a:bodyPr>
          <a:lstStyle/>
          <a:p>
            <a:r>
              <a:rPr lang="fr-FR" b="1" dirty="0" smtClean="0"/>
              <a:t>Le 12 juin 1920</a:t>
            </a:r>
            <a:br>
              <a:rPr lang="fr-FR" b="1" dirty="0" smtClean="0"/>
            </a:br>
            <a:r>
              <a:rPr lang="fr-FR" b="1" dirty="0" smtClean="0"/>
              <a:t>Barrès devant l’Assemblée nationale</a:t>
            </a:r>
            <a:endParaRPr lang="fr-FR" b="1" dirty="0"/>
          </a:p>
        </p:txBody>
      </p:sp>
      <p:sp>
        <p:nvSpPr>
          <p:cNvPr id="3" name="Espace réservé du contenu 2"/>
          <p:cNvSpPr>
            <a:spLocks noGrp="1"/>
          </p:cNvSpPr>
          <p:nvPr>
            <p:ph idx="1"/>
          </p:nvPr>
        </p:nvSpPr>
        <p:spPr>
          <a:xfrm>
            <a:off x="144016" y="2016224"/>
            <a:ext cx="8964488" cy="5013176"/>
          </a:xfrm>
        </p:spPr>
        <p:txBody>
          <a:bodyPr>
            <a:noAutofit/>
          </a:bodyPr>
          <a:lstStyle/>
          <a:p>
            <a:pPr marL="0" indent="0">
              <a:buNone/>
            </a:pPr>
            <a:r>
              <a:rPr lang="fr-FR" sz="4000" dirty="0" smtClean="0"/>
              <a:t> Un discours percutant avec la présentation de trois rapports :</a:t>
            </a:r>
          </a:p>
          <a:p>
            <a:r>
              <a:rPr lang="fr-FR" sz="4000" dirty="0" smtClean="0"/>
              <a:t>Science et puissance économique</a:t>
            </a:r>
          </a:p>
          <a:p>
            <a:r>
              <a:rPr lang="fr-FR" sz="4000" dirty="0" smtClean="0"/>
              <a:t>Science et rayonnement international</a:t>
            </a:r>
          </a:p>
          <a:p>
            <a:r>
              <a:rPr lang="fr-FR" sz="4000" dirty="0" smtClean="0"/>
              <a:t>Science et progrès de l’harmonie sociale</a:t>
            </a:r>
            <a:endParaRPr lang="fr-FR" sz="4000" dirty="0"/>
          </a:p>
          <a:p>
            <a:endParaRPr lang="fr-FR" sz="2400" dirty="0"/>
          </a:p>
        </p:txBody>
      </p:sp>
    </p:spTree>
    <p:extLst>
      <p:ext uri="{BB962C8B-B14F-4D97-AF65-F5344CB8AC3E}">
        <p14:creationId xmlns:p14="http://schemas.microsoft.com/office/powerpoint/2010/main" val="732138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624"/>
            <a:ext cx="9144000" cy="1143000"/>
          </a:xfrm>
        </p:spPr>
        <p:txBody>
          <a:bodyPr>
            <a:noAutofit/>
          </a:bodyPr>
          <a:lstStyle/>
          <a:p>
            <a:r>
              <a:rPr lang="fr-FR" b="1" dirty="0" smtClean="0"/>
              <a:t>LA  GUERRE  DE  1870</a:t>
            </a:r>
            <a:br>
              <a:rPr lang="fr-FR" b="1" dirty="0" smtClean="0"/>
            </a:br>
            <a:r>
              <a:rPr lang="fr-FR" b="1" dirty="0" smtClean="0"/>
              <a:t>UNE  PREMIÈRE  RUPTURE</a:t>
            </a:r>
            <a:endParaRPr lang="fr-FR" b="1" dirty="0"/>
          </a:p>
        </p:txBody>
      </p:sp>
      <p:pic>
        <p:nvPicPr>
          <p:cNvPr id="5" name="Image 4" descr="Guerre5 - cop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762000"/>
            <a:ext cx="6681216" cy="5315712"/>
          </a:xfrm>
          <a:prstGeom prst="rect">
            <a:avLst/>
          </a:prstGeom>
        </p:spPr>
      </p:pic>
    </p:spTree>
    <p:extLst>
      <p:ext uri="{BB962C8B-B14F-4D97-AF65-F5344CB8AC3E}">
        <p14:creationId xmlns:p14="http://schemas.microsoft.com/office/powerpoint/2010/main" val="24423117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12776"/>
          </a:xfrm>
        </p:spPr>
        <p:txBody>
          <a:bodyPr>
            <a:noAutofit/>
          </a:bodyPr>
          <a:lstStyle/>
          <a:p>
            <a:r>
              <a:rPr lang="fr-FR" b="1" dirty="0" smtClean="0"/>
              <a:t>DES  SUGGESTIONS AUX  DÉPUTÉS</a:t>
            </a:r>
            <a:endParaRPr lang="fr-FR" b="1" dirty="0"/>
          </a:p>
        </p:txBody>
      </p:sp>
      <p:sp>
        <p:nvSpPr>
          <p:cNvPr id="5" name="ZoneTexte 4"/>
          <p:cNvSpPr txBox="1"/>
          <p:nvPr/>
        </p:nvSpPr>
        <p:spPr>
          <a:xfrm>
            <a:off x="0" y="1268760"/>
            <a:ext cx="9144000" cy="5847755"/>
          </a:xfrm>
          <a:prstGeom prst="rect">
            <a:avLst/>
          </a:prstGeom>
          <a:noFill/>
        </p:spPr>
        <p:txBody>
          <a:bodyPr wrap="square" rtlCol="0">
            <a:spAutoFit/>
          </a:bodyPr>
          <a:lstStyle/>
          <a:p>
            <a:r>
              <a:rPr lang="fr-FR" sz="4000" i="1" dirty="0" smtClean="0"/>
              <a:t>« Causez avec des savants. Ecoutez ce qu’ils sont capables d’accomplir pour l’industrie, pour l’agriculture. »</a:t>
            </a:r>
          </a:p>
          <a:p>
            <a:r>
              <a:rPr lang="fr-FR" sz="4000" i="1" dirty="0" smtClean="0"/>
              <a:t>« Quand vous avez des hommes comme Claude Bernard, des Pasteur, des Berthelot, des Pierre Curie, pour ne parler que des morts, vous savez bien que leurs travaux  illuminent la France et le monde entier. »</a:t>
            </a:r>
          </a:p>
          <a:p>
            <a:endParaRPr lang="fr-FR" dirty="0" smtClean="0"/>
          </a:p>
          <a:p>
            <a:endParaRPr lang="fr-FR" dirty="0" smtClean="0"/>
          </a:p>
          <a:p>
            <a:endParaRPr lang="fr-FR" dirty="0"/>
          </a:p>
        </p:txBody>
      </p:sp>
    </p:spTree>
    <p:extLst>
      <p:ext uri="{BB962C8B-B14F-4D97-AF65-F5344CB8AC3E}">
        <p14:creationId xmlns:p14="http://schemas.microsoft.com/office/powerpoint/2010/main" val="2339819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9144000" cy="1228998"/>
          </a:xfrm>
        </p:spPr>
        <p:txBody>
          <a:bodyPr>
            <a:normAutofit/>
          </a:bodyPr>
          <a:lstStyle/>
          <a:p>
            <a:r>
              <a:rPr lang="fr-FR" b="1" dirty="0" smtClean="0"/>
              <a:t>LA  DIFFICILE QUESTION  SOCIALE</a:t>
            </a:r>
            <a:endParaRPr lang="fr-FR" b="1" dirty="0"/>
          </a:p>
        </p:txBody>
      </p:sp>
      <p:sp>
        <p:nvSpPr>
          <p:cNvPr id="3" name="Espace réservé du contenu 2"/>
          <p:cNvSpPr>
            <a:spLocks noGrp="1"/>
          </p:cNvSpPr>
          <p:nvPr>
            <p:ph idx="1"/>
          </p:nvPr>
        </p:nvSpPr>
        <p:spPr>
          <a:xfrm>
            <a:off x="611560" y="1700808"/>
            <a:ext cx="8229600" cy="2952328"/>
          </a:xfrm>
        </p:spPr>
        <p:txBody>
          <a:bodyPr>
            <a:normAutofit lnSpcReduction="10000"/>
          </a:bodyPr>
          <a:lstStyle/>
          <a:p>
            <a:pPr marL="0" indent="0">
              <a:buNone/>
            </a:pPr>
            <a:r>
              <a:rPr lang="fr-FR" sz="4000" i="1" dirty="0" smtClean="0"/>
              <a:t>  « À cette heure, le grand péril social résulte d’une insuffisance de richesses La science peut en créer. La source de richesses possibles est illimitée. Que la science les réalise  ! »</a:t>
            </a:r>
            <a:endParaRPr lang="fr-FR" sz="4000" i="1" dirty="0"/>
          </a:p>
        </p:txBody>
      </p:sp>
    </p:spTree>
    <p:extLst>
      <p:ext uri="{BB962C8B-B14F-4D97-AF65-F5344CB8AC3E}">
        <p14:creationId xmlns:p14="http://schemas.microsoft.com/office/powerpoint/2010/main" val="1743431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820472" cy="1368152"/>
          </a:xfrm>
        </p:spPr>
        <p:txBody>
          <a:bodyPr>
            <a:normAutofit/>
          </a:bodyPr>
          <a:lstStyle/>
          <a:p>
            <a:pPr algn="r"/>
            <a:r>
              <a:rPr lang="fr-FR" sz="4000" b="1" dirty="0" smtClean="0"/>
              <a:t>Du discours de juin 1920, </a:t>
            </a:r>
            <a:br>
              <a:rPr lang="fr-FR" sz="4000" b="1" dirty="0" smtClean="0"/>
            </a:br>
            <a:r>
              <a:rPr lang="fr-FR" sz="4000" b="1" dirty="0" smtClean="0"/>
              <a:t>au dernier combat - Décembre 1923 </a:t>
            </a:r>
            <a:endParaRPr lang="fr-FR" sz="4000" b="1" dirty="0"/>
          </a:p>
        </p:txBody>
      </p:sp>
      <p:sp>
        <p:nvSpPr>
          <p:cNvPr id="4" name="ZoneTexte 3"/>
          <p:cNvSpPr txBox="1"/>
          <p:nvPr/>
        </p:nvSpPr>
        <p:spPr>
          <a:xfrm>
            <a:off x="288032" y="1814621"/>
            <a:ext cx="8604448" cy="4062651"/>
          </a:xfrm>
          <a:prstGeom prst="rect">
            <a:avLst/>
          </a:prstGeom>
          <a:noFill/>
        </p:spPr>
        <p:txBody>
          <a:bodyPr wrap="square" rtlCol="0">
            <a:spAutoFit/>
          </a:bodyPr>
          <a:lstStyle/>
          <a:p>
            <a:pPr>
              <a:buFont typeface="Arial" pitchFamily="34" charset="0"/>
              <a:buChar char="•"/>
            </a:pPr>
            <a:r>
              <a:rPr lang="fr-FR" sz="4000" dirty="0" smtClean="0"/>
              <a:t> Une seconde campagne de presse</a:t>
            </a:r>
          </a:p>
          <a:p>
            <a:pPr>
              <a:buFont typeface="Arial" pitchFamily="34" charset="0"/>
              <a:buChar char="•"/>
            </a:pPr>
            <a:r>
              <a:rPr lang="fr-FR" sz="4000" dirty="0" smtClean="0"/>
              <a:t> Une sensibilisation au problème de la science après la guerre de 14-18</a:t>
            </a:r>
          </a:p>
          <a:p>
            <a:pPr>
              <a:buFont typeface="Arial" pitchFamily="34" charset="0"/>
              <a:buChar char="•"/>
            </a:pPr>
            <a:r>
              <a:rPr lang="fr-FR" sz="4000" dirty="0" smtClean="0"/>
              <a:t> Création d’un </a:t>
            </a:r>
            <a:r>
              <a:rPr lang="fr-FR" sz="4000" i="1" dirty="0" smtClean="0"/>
              <a:t>Comité  National </a:t>
            </a:r>
            <a:r>
              <a:rPr lang="fr-FR" sz="4000" dirty="0" smtClean="0"/>
              <a:t>pour la science</a:t>
            </a:r>
          </a:p>
          <a:p>
            <a:pPr>
              <a:buFont typeface="Arial" pitchFamily="34" charset="0"/>
              <a:buChar char="•"/>
            </a:pPr>
            <a:r>
              <a:rPr lang="fr-FR" sz="4000" dirty="0" smtClean="0"/>
              <a:t> Une fondation </a:t>
            </a:r>
            <a:r>
              <a:rPr lang="fr-FR" sz="4000" i="1" dirty="0" smtClean="0"/>
              <a:t>La Bienvenue</a:t>
            </a:r>
          </a:p>
          <a:p>
            <a:endParaRPr lang="fr-FR" dirty="0"/>
          </a:p>
        </p:txBody>
      </p:sp>
    </p:spTree>
    <p:extLst>
      <p:ext uri="{BB962C8B-B14F-4D97-AF65-F5344CB8AC3E}">
        <p14:creationId xmlns:p14="http://schemas.microsoft.com/office/powerpoint/2010/main" val="2736044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27384"/>
            <a:ext cx="9180512" cy="1143000"/>
          </a:xfrm>
        </p:spPr>
        <p:txBody>
          <a:bodyPr>
            <a:normAutofit/>
          </a:bodyPr>
          <a:lstStyle/>
          <a:p>
            <a:r>
              <a:rPr lang="fr-FR" sz="4800" b="1" dirty="0" smtClean="0"/>
              <a:t>1862   MAURICE  BARRÈS   1923</a:t>
            </a:r>
            <a:endParaRPr lang="fr-FR" sz="4800" b="1" dirty="0"/>
          </a:p>
        </p:txBody>
      </p:sp>
      <p:pic>
        <p:nvPicPr>
          <p:cNvPr id="6" name="Espace réservé du contenu 5" descr="https://upload.wikimedia.org/wikipedia/commons/0/05/Maurice_Barr%C3%A8s.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836712"/>
            <a:ext cx="4680520" cy="5760640"/>
          </a:xfrm>
          <a:prstGeom prst="rect">
            <a:avLst/>
          </a:prstGeom>
          <a:noFill/>
          <a:ln>
            <a:noFill/>
          </a:ln>
        </p:spPr>
      </p:pic>
    </p:spTree>
    <p:extLst>
      <p:ext uri="{BB962C8B-B14F-4D97-AF65-F5344CB8AC3E}">
        <p14:creationId xmlns:p14="http://schemas.microsoft.com/office/powerpoint/2010/main" val="3848694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332656"/>
            <a:ext cx="9144000" cy="1446550"/>
          </a:xfrm>
          <a:prstGeom prst="rect">
            <a:avLst/>
          </a:prstGeom>
          <a:noFill/>
        </p:spPr>
        <p:txBody>
          <a:bodyPr wrap="square" rtlCol="0">
            <a:spAutoFit/>
          </a:bodyPr>
          <a:lstStyle/>
          <a:p>
            <a:pPr algn="ctr"/>
            <a:r>
              <a:rPr lang="fr-FR" sz="4400" b="1" dirty="0" smtClean="0"/>
              <a:t>LES  CONTRADICTIONS  BARRÈSIENNES</a:t>
            </a:r>
            <a:endParaRPr lang="fr-FR" sz="4400" dirty="0"/>
          </a:p>
        </p:txBody>
      </p:sp>
      <p:sp>
        <p:nvSpPr>
          <p:cNvPr id="6" name="ZoneTexte 5"/>
          <p:cNvSpPr txBox="1"/>
          <p:nvPr/>
        </p:nvSpPr>
        <p:spPr>
          <a:xfrm>
            <a:off x="0" y="1988840"/>
            <a:ext cx="9144000" cy="3785652"/>
          </a:xfrm>
          <a:prstGeom prst="rect">
            <a:avLst/>
          </a:prstGeom>
          <a:noFill/>
        </p:spPr>
        <p:txBody>
          <a:bodyPr wrap="square" rtlCol="0">
            <a:spAutoFit/>
          </a:bodyPr>
          <a:lstStyle/>
          <a:p>
            <a:pPr>
              <a:buFont typeface="Arial" pitchFamily="34" charset="0"/>
              <a:buChar char="•"/>
            </a:pPr>
            <a:endParaRPr lang="fr-FR" sz="4000" dirty="0" smtClean="0"/>
          </a:p>
          <a:p>
            <a:pPr>
              <a:buFont typeface="Arial" pitchFamily="34" charset="0"/>
              <a:buChar char="•"/>
            </a:pPr>
            <a:r>
              <a:rPr lang="fr-FR" sz="4000" dirty="0" smtClean="0"/>
              <a:t>Le mystère et la lumière</a:t>
            </a:r>
          </a:p>
          <a:p>
            <a:pPr>
              <a:buFont typeface="Arial" pitchFamily="34" charset="0"/>
              <a:buChar char="•"/>
            </a:pPr>
            <a:r>
              <a:rPr lang="fr-FR" sz="4000" dirty="0" smtClean="0"/>
              <a:t>Le plaisir et la douleur</a:t>
            </a:r>
          </a:p>
          <a:p>
            <a:pPr>
              <a:buFont typeface="Arial" pitchFamily="34" charset="0"/>
              <a:buChar char="•"/>
            </a:pPr>
            <a:r>
              <a:rPr lang="fr-FR" sz="4000" dirty="0" smtClean="0"/>
              <a:t>La volupté et la mort</a:t>
            </a:r>
          </a:p>
          <a:p>
            <a:pPr>
              <a:buFont typeface="Arial" pitchFamily="34" charset="0"/>
              <a:buChar char="•"/>
            </a:pPr>
            <a:r>
              <a:rPr lang="fr-FR" sz="4000" dirty="0" smtClean="0"/>
              <a:t>Le sacré et le profane</a:t>
            </a:r>
          </a:p>
          <a:p>
            <a:pPr>
              <a:buFont typeface="Arial" pitchFamily="34" charset="0"/>
              <a:buChar char="•"/>
            </a:pPr>
            <a:endParaRPr lang="fr-FR" sz="4000" dirty="0"/>
          </a:p>
        </p:txBody>
      </p:sp>
    </p:spTree>
    <p:extLst>
      <p:ext uri="{BB962C8B-B14F-4D97-AF65-F5344CB8AC3E}">
        <p14:creationId xmlns:p14="http://schemas.microsoft.com/office/powerpoint/2010/main" val="943178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9144000" cy="617991"/>
          </a:xfrm>
        </p:spPr>
        <p:txBody>
          <a:bodyPr>
            <a:noAutofit/>
          </a:bodyPr>
          <a:lstStyle/>
          <a:p>
            <a:r>
              <a:rPr lang="fr-FR" b="1" dirty="0" smtClean="0"/>
              <a:t>LE DEVOIR DE MÉMOIRE</a:t>
            </a:r>
            <a:endParaRPr lang="fr-FR" b="1" dirty="0"/>
          </a:p>
        </p:txBody>
      </p:sp>
      <p:pic>
        <p:nvPicPr>
          <p:cNvPr id="4" name="Image 3" descr="Memoire2 - cop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894783"/>
            <a:ext cx="7845552" cy="5961888"/>
          </a:xfrm>
          <a:prstGeom prst="rect">
            <a:avLst/>
          </a:prstGeom>
        </p:spPr>
      </p:pic>
    </p:spTree>
    <p:extLst>
      <p:ext uri="{BB962C8B-B14F-4D97-AF65-F5344CB8AC3E}">
        <p14:creationId xmlns:p14="http://schemas.microsoft.com/office/powerpoint/2010/main" val="2212232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G:\Barres\BARRES\docu000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95435" y="0"/>
            <a:ext cx="2772709" cy="6858001"/>
          </a:xfrm>
          <a:prstGeom prst="rect">
            <a:avLst/>
          </a:prstGeom>
          <a:noFill/>
          <a:ln>
            <a:noFill/>
          </a:ln>
        </p:spPr>
      </p:pic>
    </p:spTree>
    <p:extLst>
      <p:ext uri="{BB962C8B-B14F-4D97-AF65-F5344CB8AC3E}">
        <p14:creationId xmlns:p14="http://schemas.microsoft.com/office/powerpoint/2010/main" val="20852513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44000" cy="1143000"/>
          </a:xfrm>
        </p:spPr>
        <p:txBody>
          <a:bodyPr>
            <a:noAutofit/>
          </a:bodyPr>
          <a:lstStyle/>
          <a:p>
            <a:r>
              <a:rPr lang="fr-FR" b="1" dirty="0" smtClean="0"/>
              <a:t>LA SECONDE  RUPTURE</a:t>
            </a:r>
            <a:r>
              <a:rPr lang="fr-FR" sz="5400" b="1" dirty="0" smtClean="0"/>
              <a:t/>
            </a:r>
            <a:br>
              <a:rPr lang="fr-FR" sz="5400" b="1" dirty="0" smtClean="0"/>
            </a:br>
            <a:r>
              <a:rPr lang="fr-FR" sz="4800" b="1" dirty="0" smtClean="0"/>
              <a:t>L’INTERNAT Á  LA MALGRANGE</a:t>
            </a:r>
            <a:endParaRPr lang="fr-FR" sz="4800" b="1" dirty="0"/>
          </a:p>
        </p:txBody>
      </p:sp>
      <p:pic>
        <p:nvPicPr>
          <p:cNvPr id="4" name="Image 3" descr="Malgrange - cop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609344"/>
            <a:ext cx="6016752" cy="5248656"/>
          </a:xfrm>
          <a:prstGeom prst="rect">
            <a:avLst/>
          </a:prstGeom>
        </p:spPr>
      </p:pic>
    </p:spTree>
    <p:extLst>
      <p:ext uri="{BB962C8B-B14F-4D97-AF65-F5344CB8AC3E}">
        <p14:creationId xmlns:p14="http://schemas.microsoft.com/office/powerpoint/2010/main" val="20220864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24744"/>
          </a:xfrm>
        </p:spPr>
        <p:txBody>
          <a:bodyPr/>
          <a:lstStyle/>
          <a:p>
            <a:r>
              <a:rPr lang="fr-FR" b="1" dirty="0" smtClean="0"/>
              <a:t>MAURICE  ET LES  DAMES</a:t>
            </a:r>
            <a:endParaRPr lang="fr-FR" b="1" dirty="0"/>
          </a:p>
        </p:txBody>
      </p:sp>
      <p:sp>
        <p:nvSpPr>
          <p:cNvPr id="3" name="Espace réservé du contenu 2"/>
          <p:cNvSpPr>
            <a:spLocks noGrp="1"/>
          </p:cNvSpPr>
          <p:nvPr>
            <p:ph idx="1"/>
          </p:nvPr>
        </p:nvSpPr>
        <p:spPr>
          <a:xfrm>
            <a:off x="457200" y="1196752"/>
            <a:ext cx="8229600" cy="648072"/>
          </a:xfrm>
        </p:spPr>
        <p:txBody>
          <a:bodyPr>
            <a:normAutofit lnSpcReduction="10000"/>
          </a:bodyPr>
          <a:lstStyle/>
          <a:p>
            <a:r>
              <a:rPr lang="fr-FR" dirty="0" smtClean="0"/>
              <a:t>  </a:t>
            </a:r>
            <a:r>
              <a:rPr lang="fr-FR" sz="4000" dirty="0" smtClean="0"/>
              <a:t>De la place Carnot à la gare</a:t>
            </a:r>
            <a:endParaRPr lang="fr-FR" dirty="0"/>
          </a:p>
        </p:txBody>
      </p:sp>
      <p:pic>
        <p:nvPicPr>
          <p:cNvPr id="6" name="Image 5" descr="Sans titre - copi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908048"/>
            <a:ext cx="6382512" cy="4949952"/>
          </a:xfrm>
          <a:prstGeom prst="rect">
            <a:avLst/>
          </a:prstGeom>
        </p:spPr>
      </p:pic>
    </p:spTree>
    <p:extLst>
      <p:ext uri="{BB962C8B-B14F-4D97-AF65-F5344CB8AC3E}">
        <p14:creationId xmlns:p14="http://schemas.microsoft.com/office/powerpoint/2010/main" val="31303661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2306"/>
            <a:ext cx="9144000" cy="1065042"/>
          </a:xfrm>
        </p:spPr>
        <p:txBody>
          <a:bodyPr>
            <a:normAutofit fontScale="90000"/>
          </a:bodyPr>
          <a:lstStyle/>
          <a:p>
            <a:r>
              <a:rPr lang="fr-FR" sz="4900" b="1" dirty="0" smtClean="0"/>
              <a:t>BARRÈS  ET  PARIS  </a:t>
            </a:r>
            <a:r>
              <a:rPr lang="fr-FR" sz="3600" dirty="0" smtClean="0"/>
              <a:t/>
            </a:r>
            <a:br>
              <a:rPr lang="fr-FR" sz="3600" dirty="0" smtClean="0"/>
            </a:br>
            <a:r>
              <a:rPr lang="fr-FR" sz="4900" i="1" dirty="0" smtClean="0"/>
              <a:t>Á</a:t>
            </a:r>
            <a:r>
              <a:rPr lang="fr-FR" sz="3600" i="1" dirty="0" smtClean="0"/>
              <a:t>  </a:t>
            </a:r>
            <a:r>
              <a:rPr lang="fr-FR" sz="3600" i="1" dirty="0"/>
              <a:t>NOUS </a:t>
            </a:r>
            <a:r>
              <a:rPr lang="fr-FR" sz="3600" i="1" dirty="0" smtClean="0"/>
              <a:t>DEUX  MAINTENANT</a:t>
            </a:r>
            <a:endParaRPr lang="fr-FR" sz="2400" i="1" dirty="0"/>
          </a:p>
        </p:txBody>
      </p:sp>
      <p:pic>
        <p:nvPicPr>
          <p:cNvPr id="4" name="Image 3" descr="Paris - cop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546100"/>
            <a:ext cx="5791200" cy="5742432"/>
          </a:xfrm>
          <a:prstGeom prst="rect">
            <a:avLst/>
          </a:prstGeom>
        </p:spPr>
      </p:pic>
    </p:spTree>
    <p:extLst>
      <p:ext uri="{BB962C8B-B14F-4D97-AF65-F5344CB8AC3E}">
        <p14:creationId xmlns:p14="http://schemas.microsoft.com/office/powerpoint/2010/main" val="10529363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ADO - copi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652272"/>
            <a:ext cx="6876288" cy="6205728"/>
          </a:xfrm>
          <a:prstGeom prst="rect">
            <a:avLst/>
          </a:prstGeom>
        </p:spPr>
      </p:pic>
      <p:sp>
        <p:nvSpPr>
          <p:cNvPr id="6" name="Titre 1"/>
          <p:cNvSpPr>
            <a:spLocks noGrp="1"/>
          </p:cNvSpPr>
          <p:nvPr>
            <p:ph type="title"/>
          </p:nvPr>
        </p:nvSpPr>
        <p:spPr>
          <a:xfrm>
            <a:off x="0" y="-27384"/>
            <a:ext cx="9108504" cy="1143000"/>
          </a:xfrm>
        </p:spPr>
        <p:txBody>
          <a:bodyPr>
            <a:normAutofit/>
          </a:bodyPr>
          <a:lstStyle/>
          <a:p>
            <a:r>
              <a:rPr lang="fr-FR" b="1" dirty="0" smtClean="0"/>
              <a:t>UN  ADOLESCENT  ATTARDÉ</a:t>
            </a:r>
            <a:endParaRPr lang="fr-FR" b="1" dirty="0"/>
          </a:p>
        </p:txBody>
      </p:sp>
    </p:spTree>
    <p:extLst>
      <p:ext uri="{BB962C8B-B14F-4D97-AF65-F5344CB8AC3E}">
        <p14:creationId xmlns:p14="http://schemas.microsoft.com/office/powerpoint/2010/main" val="17617801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70932"/>
          </a:xfrm>
        </p:spPr>
        <p:txBody>
          <a:bodyPr>
            <a:normAutofit/>
          </a:bodyPr>
          <a:lstStyle/>
          <a:p>
            <a:r>
              <a:rPr lang="fr-FR" b="1" dirty="0" smtClean="0"/>
              <a:t>LE  PRINCE DE  LA  JEUNESSE</a:t>
            </a:r>
            <a:endParaRPr lang="fr-FR" b="1" dirty="0"/>
          </a:p>
        </p:txBody>
      </p:sp>
      <p:sp>
        <p:nvSpPr>
          <p:cNvPr id="3" name="Espace réservé du contenu 2"/>
          <p:cNvSpPr>
            <a:spLocks noGrp="1"/>
          </p:cNvSpPr>
          <p:nvPr>
            <p:ph idx="1"/>
          </p:nvPr>
        </p:nvSpPr>
        <p:spPr>
          <a:xfrm>
            <a:off x="611560" y="1556792"/>
            <a:ext cx="8229600" cy="5040560"/>
          </a:xfrm>
        </p:spPr>
        <p:txBody>
          <a:bodyPr/>
          <a:lstStyle/>
          <a:p>
            <a:pPr marL="0" indent="0">
              <a:buNone/>
            </a:pPr>
            <a:endParaRPr lang="fr-FR" dirty="0" smtClean="0"/>
          </a:p>
          <a:p>
            <a:pPr marL="0" indent="0">
              <a:buNone/>
            </a:pPr>
            <a:r>
              <a:rPr lang="fr-FR" sz="4000" dirty="0" smtClean="0"/>
              <a:t>Ses  trois  premiers romans centrés autour de son MOI</a:t>
            </a:r>
          </a:p>
          <a:p>
            <a:pPr marL="514350" indent="-514350">
              <a:buAutoNum type="arabicPlain" startAt="1888"/>
            </a:pPr>
            <a:r>
              <a:rPr lang="fr-FR" sz="4000" dirty="0" smtClean="0"/>
              <a:t> -  </a:t>
            </a:r>
            <a:r>
              <a:rPr lang="fr-FR" sz="4000" i="1" dirty="0" smtClean="0"/>
              <a:t>« Sous l’œil des Barbares  »</a:t>
            </a:r>
          </a:p>
          <a:p>
            <a:pPr marL="514350" indent="-514350">
              <a:buAutoNum type="arabicPlain" startAt="1888"/>
            </a:pPr>
            <a:r>
              <a:rPr lang="fr-FR" sz="4000" i="1" dirty="0" smtClean="0"/>
              <a:t> -  « Un homme libre »</a:t>
            </a:r>
          </a:p>
          <a:p>
            <a:pPr marL="514350" indent="-514350">
              <a:buAutoNum type="arabicPlain" startAt="1888"/>
            </a:pPr>
            <a:r>
              <a:rPr lang="fr-FR" sz="4000" i="1" dirty="0"/>
              <a:t> </a:t>
            </a:r>
            <a:r>
              <a:rPr lang="fr-FR" sz="4000" i="1" dirty="0" smtClean="0"/>
              <a:t> - « Le Jardin de Bérénice »</a:t>
            </a:r>
          </a:p>
          <a:p>
            <a:endParaRPr lang="fr-FR" sz="4000" dirty="0"/>
          </a:p>
        </p:txBody>
      </p:sp>
    </p:spTree>
    <p:extLst>
      <p:ext uri="{BB962C8B-B14F-4D97-AF65-F5344CB8AC3E}">
        <p14:creationId xmlns:p14="http://schemas.microsoft.com/office/powerpoint/2010/main" val="18128448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3351</TotalTime>
  <Words>744</Words>
  <Application>Microsoft Macintosh PowerPoint</Application>
  <PresentationFormat>Présentation à l'écran (4:3)</PresentationFormat>
  <Paragraphs>154</Paragraphs>
  <Slides>46</Slides>
  <Notes>5</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Thème Office</vt:lpstr>
      <vt:lpstr>À  LA  RENCONTRE  DE  MAURICE  BARRÈS UN  ÉCRIVAIN  LORRAIN  ENGAGÉ</vt:lpstr>
      <vt:lpstr>PLAN  de  L’EXPOSÉ </vt:lpstr>
      <vt:lpstr>MAURICE  BARRÈS, UNE JEUNESSE AUX   PARCOURS   SINUEUX</vt:lpstr>
      <vt:lpstr>LA  GUERRE  DE  1870 UNE  PREMIÈRE  RUPTURE</vt:lpstr>
      <vt:lpstr>LA SECONDE  RUPTURE L’INTERNAT Á  LA MALGRANGE</vt:lpstr>
      <vt:lpstr>MAURICE  ET LES  DAMES</vt:lpstr>
      <vt:lpstr>BARRÈS  ET  PARIS   Á  NOUS DEUX  MAINTENANT</vt:lpstr>
      <vt:lpstr>UN  ADOLESCENT  ATTARDÉ</vt:lpstr>
      <vt:lpstr>LE  PRINCE DE  LA  JEUNESSE</vt:lpstr>
      <vt:lpstr>II       BARRÈS,  UN  ÉCRIVAIN  ACCOMPLI</vt:lpstr>
      <vt:lpstr>ANNA  de  NOAILLES</vt:lpstr>
      <vt:lpstr>LES  SOURCES  LITTÉRAIRES  DE  BARRÈS</vt:lpstr>
      <vt:lpstr>Présentation PowerPoint</vt:lpstr>
      <vt:lpstr>SON TRIPLE MOI</vt:lpstr>
      <vt:lpstr>LES  RÉCITS  DE  SES  VOYAGES</vt:lpstr>
      <vt:lpstr>DU  SANG,  DE   LA VOLUPTÉ  ET  DE  LA   MORT (PUBLICATION EN 1894) </vt:lpstr>
      <vt:lpstr>LES  VOYAGES  EN  GRÈCE  ET EN ESPAGNE</vt:lpstr>
      <vt:lpstr>LA POLITIQUE,  UN  ENGAGEMENT  DANGEREUX</vt:lpstr>
      <vt:lpstr>LE  RETOUR  EN  LORRAINE</vt:lpstr>
      <vt:lpstr>LE  2  NOVEMBRE  1902</vt:lpstr>
      <vt:lpstr>LA   TRAGÉDIE  DE  LA  LORRAINE</vt:lpstr>
      <vt:lpstr>Colette  BAUDOCHE  (1908)</vt:lpstr>
      <vt:lpstr>À  METZ, LE 15  AOÛT  1911</vt:lpstr>
      <vt:lpstr>LA  COLLINE   INSPIRÉE  (1912)</vt:lpstr>
      <vt:lpstr>BARRÈS  DANS  UNE  ARÈNE POLITIQUE</vt:lpstr>
      <vt:lpstr>LE  PREMIER RENDEZ-VOUS  RATÉ BOULANGER</vt:lpstr>
      <vt:lpstr>LE  SECOND  RENDEZ-VOUS  RATÉ</vt:lpstr>
      <vt:lpstr>LE  TROISIÈME RENDEZ-VOUS  RATÉ</vt:lpstr>
      <vt:lpstr>LE  CAPITAINE  DREYFUS</vt:lpstr>
      <vt:lpstr>LE  NATIONALISME  BARRÈSIEN</vt:lpstr>
      <vt:lpstr>LA  GRANDE   GUERRE</vt:lpstr>
      <vt:lpstr>LES  VEUVES  ET  LES  ORPHELINS </vt:lpstr>
      <vt:lpstr>LA  CROIX   DE   GUERRE</vt:lpstr>
      <vt:lpstr>POUR  UNE  UNION  DE   TOUS</vt:lpstr>
      <vt:lpstr>APRÈS  LE  TRAITÉ  DE  VERSALLES</vt:lpstr>
      <vt:lpstr>LA  DIVERSITÉ  DES PROBLÈMES  POLITIQUES  </vt:lpstr>
      <vt:lpstr>MAURICE  BARRÈS ET LA SCIENCE</vt:lpstr>
      <vt:lpstr>UNE  CAMPAGNE  DE  PRESSE</vt:lpstr>
      <vt:lpstr>Le 12 juin 1920 Barrès devant l’Assemblée nationale</vt:lpstr>
      <vt:lpstr>DES  SUGGESTIONS AUX  DÉPUTÉS</vt:lpstr>
      <vt:lpstr>LA  DIFFICILE QUESTION  SOCIALE</vt:lpstr>
      <vt:lpstr>Du discours de juin 1920,  au dernier combat - Décembre 1923 </vt:lpstr>
      <vt:lpstr>1862   MAURICE  BARRÈS   1923</vt:lpstr>
      <vt:lpstr>Présentation PowerPoint</vt:lpstr>
      <vt:lpstr>LE DEVOIR DE MÉMOIRE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LA RENCONTRE DE MAURICE BARRES</dc:title>
  <dc:creator>Claude Herique</dc:creator>
  <cp:lastModifiedBy>Jean Claude Derniame</cp:lastModifiedBy>
  <cp:revision>288</cp:revision>
  <dcterms:created xsi:type="dcterms:W3CDTF">2015-08-12T13:35:01Z</dcterms:created>
  <dcterms:modified xsi:type="dcterms:W3CDTF">2016-11-14T10:14:44Z</dcterms:modified>
</cp:coreProperties>
</file>