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42"/>
  </p:notesMasterIdLst>
  <p:sldIdLst>
    <p:sldId id="312" r:id="rId2"/>
    <p:sldId id="308" r:id="rId3"/>
    <p:sldId id="297" r:id="rId4"/>
    <p:sldId id="285" r:id="rId5"/>
    <p:sldId id="309" r:id="rId6"/>
    <p:sldId id="287" r:id="rId7"/>
    <p:sldId id="261" r:id="rId8"/>
    <p:sldId id="276" r:id="rId9"/>
    <p:sldId id="264" r:id="rId10"/>
    <p:sldId id="267" r:id="rId11"/>
    <p:sldId id="268" r:id="rId12"/>
    <p:sldId id="269" r:id="rId13"/>
    <p:sldId id="293" r:id="rId14"/>
    <p:sldId id="266" r:id="rId15"/>
    <p:sldId id="304" r:id="rId16"/>
    <p:sldId id="301" r:id="rId17"/>
    <p:sldId id="273" r:id="rId18"/>
    <p:sldId id="272" r:id="rId19"/>
    <p:sldId id="279" r:id="rId20"/>
    <p:sldId id="292" r:id="rId21"/>
    <p:sldId id="313" r:id="rId22"/>
    <p:sldId id="288" r:id="rId23"/>
    <p:sldId id="315" r:id="rId24"/>
    <p:sldId id="283" r:id="rId25"/>
    <p:sldId id="310" r:id="rId26"/>
    <p:sldId id="282" r:id="rId27"/>
    <p:sldId id="300" r:id="rId28"/>
    <p:sldId id="303" r:id="rId29"/>
    <p:sldId id="302" r:id="rId30"/>
    <p:sldId id="295" r:id="rId31"/>
    <p:sldId id="305" r:id="rId32"/>
    <p:sldId id="306" r:id="rId33"/>
    <p:sldId id="307" r:id="rId34"/>
    <p:sldId id="290" r:id="rId35"/>
    <p:sldId id="284" r:id="rId36"/>
    <p:sldId id="281" r:id="rId37"/>
    <p:sldId id="280" r:id="rId38"/>
    <p:sldId id="299" r:id="rId39"/>
    <p:sldId id="311" r:id="rId40"/>
    <p:sldId id="314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1DF87"/>
    <a:srgbClr val="A8A52A"/>
    <a:srgbClr val="CCCC00"/>
    <a:srgbClr val="536A18"/>
    <a:srgbClr val="68661A"/>
    <a:srgbClr val="7E7C20"/>
    <a:srgbClr val="908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46" autoAdjust="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1-21T23:58:55.481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11683 17264</inkml:trace>
  <inkml:trace contextRef="#ctx0" brushRef="#br0" timeOffset="2488.1423">12303 12427</inkml:trace>
  <inkml:trace contextRef="#ctx0" brushRef="#br0" timeOffset="5015.2868">11956 12353,'25'0</inkml:trace>
  <inkml:trace contextRef="#ctx0" brushRef="#br0" timeOffset="6839.3912">12006 12353,'25'0,"-25"0,24 0</inkml:trace>
  <inkml:trace contextRef="#ctx0" brushRef="#br0" timeOffset="8183.468">12055 12328</inkml:trace>
  <inkml:trace contextRef="#ctx0" brushRef="#br0" timeOffset="8831.5049">12055 12278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8F93-C387-46D9-A987-2759DAAE5E66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75A85-8B39-48F5-A50E-B308BB4F33C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96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L’eau pure </a:t>
            </a:r>
            <a:r>
              <a:rPr lang="fr-FR" baseline="0" dirty="0" smtClean="0"/>
              <a:t>  n’existe pas pourtant l’eau elle est notre </a:t>
            </a:r>
            <a:r>
              <a:rPr lang="fr-FR" baseline="0" smtClean="0"/>
              <a:t>identité même </a:t>
            </a:r>
            <a:r>
              <a:rPr lang="fr-FR" baseline="0" dirty="0" smtClean="0"/>
              <a:t>notre environnement sans elle nous n’existerions pas Comment expliquer ce paradoxe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8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</a:t>
            </a:r>
            <a:r>
              <a:rPr lang="fr-FR" dirty="0" err="1" smtClean="0"/>
              <a:t>nest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la </a:t>
            </a:r>
            <a:r>
              <a:rPr lang="fr-FR" dirty="0" err="1" smtClean="0"/>
              <a:t>glaequi</a:t>
            </a:r>
            <a:r>
              <a:rPr lang="fr-FR" dirty="0" smtClean="0"/>
              <a:t> fond formation d’un liquide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eutetique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1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Certaines molécules ont</a:t>
            </a:r>
            <a:r>
              <a:rPr lang="fr-FR" baseline="0" dirty="0" smtClean="0"/>
              <a:t> un comportement bizarre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1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Ionisation </a:t>
            </a:r>
            <a:r>
              <a:rPr lang="fr-FR" baseline="0" dirty="0" smtClean="0">
                <a:solidFill>
                  <a:srgbClr val="C00000"/>
                </a:solidFill>
              </a:rPr>
              <a:t>H</a:t>
            </a:r>
            <a:r>
              <a:rPr lang="fr-FR" baseline="-25000" dirty="0" smtClean="0">
                <a:solidFill>
                  <a:srgbClr val="C00000"/>
                </a:solidFill>
              </a:rPr>
              <a:t>3</a:t>
            </a:r>
            <a:r>
              <a:rPr lang="fr-FR" baseline="0" dirty="0" smtClean="0">
                <a:solidFill>
                  <a:srgbClr val="C00000"/>
                </a:solidFill>
              </a:rPr>
              <a:t>O</a:t>
            </a:r>
            <a:r>
              <a:rPr lang="fr-FR" baseline="30000" dirty="0" smtClean="0">
                <a:solidFill>
                  <a:srgbClr val="C00000"/>
                </a:solidFill>
              </a:rPr>
              <a:t>+</a:t>
            </a:r>
            <a:r>
              <a:rPr lang="fr-FR" baseline="0" dirty="0" smtClean="0">
                <a:solidFill>
                  <a:srgbClr val="C00000"/>
                </a:solidFill>
              </a:rPr>
              <a:t> </a:t>
            </a:r>
            <a:r>
              <a:rPr lang="fr-FR" baseline="0" dirty="0" smtClean="0"/>
              <a:t>OH</a:t>
            </a:r>
            <a:r>
              <a:rPr lang="fr-FR" baseline="30000" dirty="0" smtClean="0"/>
              <a:t>-</a:t>
            </a:r>
            <a:r>
              <a:rPr lang="fr-FR" baseline="0" dirty="0" smtClean="0"/>
              <a:t>  Acide hydrique   … par analogie  à l’acide Chlorhydrique  H</a:t>
            </a:r>
            <a:r>
              <a:rPr lang="fr-FR" baseline="-25000" dirty="0" smtClean="0"/>
              <a:t>3</a:t>
            </a:r>
            <a:r>
              <a:rPr lang="fr-FR" baseline="0" dirty="0" smtClean="0"/>
              <a:t>O</a:t>
            </a:r>
            <a:r>
              <a:rPr lang="fr-FR" baseline="30000" dirty="0" smtClean="0"/>
              <a:t>+</a:t>
            </a:r>
            <a:r>
              <a:rPr lang="fr-FR" baseline="0" dirty="0" smtClean="0"/>
              <a:t> Cl</a:t>
            </a:r>
            <a:r>
              <a:rPr lang="fr-FR" baseline="30000" dirty="0" smtClean="0"/>
              <a:t>-</a:t>
            </a:r>
            <a:endParaRPr lang="fr-FR" baseline="30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03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Ke</a:t>
            </a:r>
            <a:r>
              <a:rPr lang="fr-FR" dirty="0" smtClean="0"/>
              <a:t> : nombre sans unité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Limite conventionnelle  pour les </a:t>
            </a:r>
            <a:r>
              <a:rPr lang="fr-FR" dirty="0" err="1" smtClean="0"/>
              <a:t>solutionscomprises</a:t>
            </a:r>
            <a:r>
              <a:rPr lang="fr-FR" baseline="0" dirty="0" smtClean="0"/>
              <a:t> entre 1  N  et pour les solutions diluées Ex : Acide  10-8 N  p H= 8 ?  Intervention de L’activité dans les deux cas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Rôle</a:t>
            </a:r>
            <a:r>
              <a:rPr lang="fr-FR" baseline="0" dirty="0" smtClean="0"/>
              <a:t> primordial de la liaison H – Caractéristique des 3 états de la molécule dans le domaine du vivant -  Autoprotolyse et utopie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L’eau réagit comme un acide ou comme une base suivant le milieu </a:t>
            </a:r>
            <a:r>
              <a:rPr lang="fr-FR" dirty="0" err="1" smtClean="0"/>
              <a:t>auqu’elle</a:t>
            </a:r>
            <a:r>
              <a:rPr lang="fr-FR" dirty="0" smtClean="0"/>
              <a:t> elle est soumise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Certains</a:t>
            </a:r>
            <a:r>
              <a:rPr lang="fr-FR" baseline="0" dirty="0" smtClean="0"/>
              <a:t>  l’on appelé Acide hydrique !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59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64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Distance interatomique : Diffraction  X , Neutronique,</a:t>
            </a:r>
            <a:r>
              <a:rPr lang="fr-FR" baseline="0" dirty="0" smtClean="0"/>
              <a:t>  RMN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Comportement atypique mais </a:t>
            </a:r>
            <a:r>
              <a:rPr lang="fr-FR" smtClean="0"/>
              <a:t>6 é-</a:t>
            </a:r>
            <a:r>
              <a:rPr lang="fr-FR" baseline="0" smtClean="0"/>
              <a:t> </a:t>
            </a:r>
            <a:r>
              <a:rPr lang="fr-FR" baseline="0" dirty="0" smtClean="0"/>
              <a:t>de valence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L a raison Si c’était l’inverse </a:t>
            </a:r>
            <a:r>
              <a:rPr lang="fr-FR" smtClean="0"/>
              <a:t>: conséquences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mot sur la solvatation du </a:t>
            </a:r>
            <a:r>
              <a:rPr lang="fr-FR" dirty="0" err="1" smtClean="0"/>
              <a:t>NaCl</a:t>
            </a:r>
            <a:r>
              <a:rPr lang="fr-FR" dirty="0" smtClean="0"/>
              <a:t> dans votre soupe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5A85-8B39-48F5-A50E-B308BB4F33C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45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366734-8F2D-4A78-88C9-5D3F9B414C61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F0D6E-C428-4714-90A4-A8A118E0B3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5599" y="2780928"/>
            <a:ext cx="489654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 pure , une utopie. Un concept obligé </a:t>
            </a: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molécule surprenante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44208" y="654976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André Clément  -  ALS  11 Février  2016</a:t>
            </a: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0364" y="533207"/>
            <a:ext cx="3357586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3 états</a:t>
            </a:r>
          </a:p>
          <a:p>
            <a:pPr algn="ctr"/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 – Liquide - Gazeux</a:t>
            </a:r>
            <a:endParaRPr lang="fr-FR" sz="1400" i="1" dirty="0"/>
          </a:p>
        </p:txBody>
      </p:sp>
      <p:pic>
        <p:nvPicPr>
          <p:cNvPr id="3" name="Image 2" descr="les trois phases S L V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351838" cy="23788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1538" y="1714488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Rupture des liaisons  H</a:t>
            </a:r>
            <a:endParaRPr lang="fr-FR" sz="1400" dirty="0"/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893737" y="3249611"/>
            <a:ext cx="428628" cy="215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 flipH="1" flipV="1">
            <a:off x="-249271" y="2963859"/>
            <a:ext cx="192882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285852" y="3071810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 flipH="1" flipV="1">
            <a:off x="1750993" y="2749545"/>
            <a:ext cx="428628" cy="215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2143108" y="2643182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14348" y="3929066"/>
            <a:ext cx="207170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71472" y="3071810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714348" y="2928934"/>
            <a:ext cx="57150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CCC00"/>
                </a:solidFill>
              </a:rPr>
              <a:t>0</a:t>
            </a:r>
            <a:r>
              <a:rPr lang="fr-FR" sz="1400" baseline="30000" dirty="0" smtClean="0">
                <a:solidFill>
                  <a:srgbClr val="CCCC00"/>
                </a:solidFill>
              </a:rPr>
              <a:t>0</a:t>
            </a:r>
            <a:r>
              <a:rPr lang="fr-FR" sz="1400" dirty="0" smtClean="0">
                <a:solidFill>
                  <a:srgbClr val="CCCC00"/>
                </a:solidFill>
              </a:rPr>
              <a:t>C</a:t>
            </a:r>
            <a:endParaRPr lang="fr-FR" sz="1400" dirty="0">
              <a:solidFill>
                <a:srgbClr val="CCCC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285852" y="250030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CCC00"/>
                </a:solidFill>
              </a:rPr>
              <a:t>100</a:t>
            </a:r>
            <a:r>
              <a:rPr lang="fr-FR" sz="1400" baseline="30000" dirty="0" smtClean="0">
                <a:solidFill>
                  <a:srgbClr val="CCCC00"/>
                </a:solidFill>
              </a:rPr>
              <a:t>0</a:t>
            </a:r>
            <a:r>
              <a:rPr lang="fr-FR" sz="1400" dirty="0" smtClean="0">
                <a:solidFill>
                  <a:srgbClr val="CCCC00"/>
                </a:solidFill>
              </a:rPr>
              <a:t>C</a:t>
            </a:r>
            <a:endParaRPr lang="fr-FR" sz="1400" dirty="0">
              <a:solidFill>
                <a:srgbClr val="CCCC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714612" y="364331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2000232" y="2857496"/>
            <a:ext cx="59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 + V</a:t>
            </a:r>
            <a:endParaRPr lang="fr-FR" sz="1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1214414" y="314324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 + L</a:t>
            </a:r>
            <a:endParaRPr lang="fr-FR" sz="1400" dirty="0"/>
          </a:p>
        </p:txBody>
      </p:sp>
      <p:sp>
        <p:nvSpPr>
          <p:cNvPr id="56" name="ZoneTexte 55"/>
          <p:cNvSpPr txBox="1"/>
          <p:nvPr/>
        </p:nvSpPr>
        <p:spPr>
          <a:xfrm>
            <a:off x="928662" y="350043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</a:t>
            </a:r>
            <a:endParaRPr lang="fr-FR" sz="1400" dirty="0"/>
          </a:p>
        </p:txBody>
      </p:sp>
      <p:sp>
        <p:nvSpPr>
          <p:cNvPr id="59" name="ZoneTexte 58"/>
          <p:cNvSpPr txBox="1"/>
          <p:nvPr/>
        </p:nvSpPr>
        <p:spPr>
          <a:xfrm>
            <a:off x="4286248" y="442913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Densité de la glace </a:t>
            </a:r>
            <a:r>
              <a:rPr lang="fr-FR" b="1" dirty="0" smtClean="0"/>
              <a:t>&lt;</a:t>
            </a:r>
            <a:r>
              <a:rPr lang="fr-FR" dirty="0" smtClean="0"/>
              <a:t> Densité de l’eau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143108" y="228599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57158" y="150017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 °C</a:t>
            </a:r>
            <a:endParaRPr lang="fr-FR" sz="1400" dirty="0"/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1714480" y="4572008"/>
            <a:ext cx="6501183" cy="1714512"/>
            <a:chOff x="1437" y="2718"/>
            <a:chExt cx="3999" cy="1200"/>
          </a:xfrm>
        </p:grpSpPr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37" y="2718"/>
              <a:ext cx="129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971" y="3158"/>
              <a:ext cx="2465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dirty="0"/>
                <a:t>Réseau cristallin </a:t>
              </a:r>
              <a:br>
                <a:rPr lang="fr-FR" dirty="0"/>
              </a:br>
              <a:r>
                <a:rPr lang="fr-FR" dirty="0"/>
                <a:t>de la </a:t>
              </a:r>
              <a:r>
                <a:rPr lang="fr-FR" dirty="0" smtClean="0"/>
                <a:t>glace  (système hexagonal)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1071546"/>
            <a:ext cx="5643602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processus de solvatation</a:t>
            </a:r>
          </a:p>
          <a:p>
            <a:pPr algn="ctr"/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molécule d’eau en présence d’un autre ion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solvatation Na+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571744"/>
            <a:ext cx="2112264" cy="26769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034" y="3929066"/>
            <a:ext cx="4929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</a:t>
            </a:r>
            <a:r>
              <a:rPr lang="fr-FR" sz="1400" b="1" dirty="0" smtClean="0"/>
              <a:t>Energies mises en jeu  lors de la solvatation</a:t>
            </a:r>
          </a:p>
          <a:p>
            <a:endParaRPr lang="fr-FR" sz="1400" dirty="0" smtClean="0"/>
          </a:p>
          <a:p>
            <a:pPr>
              <a:buFontTx/>
              <a:buChar char="-"/>
            </a:pPr>
            <a:r>
              <a:rPr lang="fr-FR" sz="1400" i="1" dirty="0" smtClean="0"/>
              <a:t>  Energie de cohésion du solide (</a:t>
            </a:r>
            <a:r>
              <a:rPr lang="fr-FR" sz="1400" i="1" dirty="0" err="1" smtClean="0"/>
              <a:t>endo</a:t>
            </a:r>
            <a:r>
              <a:rPr lang="fr-FR" sz="1400" i="1" dirty="0" smtClean="0"/>
              <a:t>)</a:t>
            </a:r>
          </a:p>
          <a:p>
            <a:pPr>
              <a:buFontTx/>
              <a:buChar char="-"/>
            </a:pPr>
            <a:r>
              <a:rPr lang="fr-FR" sz="1400" i="1" dirty="0" smtClean="0"/>
              <a:t>  Energie de solvatation  (exo)</a:t>
            </a:r>
          </a:p>
          <a:p>
            <a:pPr>
              <a:buFontTx/>
              <a:buChar char="-"/>
            </a:pPr>
            <a:r>
              <a:rPr lang="fr-FR" sz="1400" i="1" dirty="0" smtClean="0"/>
              <a:t>  Energie de changement de structure du solvant  (</a:t>
            </a:r>
            <a:r>
              <a:rPr lang="fr-FR" sz="1400" i="1" dirty="0" err="1" smtClean="0"/>
              <a:t>endo</a:t>
            </a:r>
            <a:r>
              <a:rPr lang="fr-FR" sz="1400" i="1" dirty="0" smtClean="0"/>
              <a:t>)</a:t>
            </a:r>
            <a:endParaRPr lang="fr-FR" i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714348" y="2643182"/>
            <a:ext cx="4500594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Solvatation </a:t>
            </a:r>
            <a:r>
              <a:rPr lang="fr-FR" sz="1400" dirty="0" smtClean="0"/>
              <a:t> :  phénomène physico chimique observé lors de la dissolution d’un composé chimique  dans un solvant ( H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O)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557214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Chaque </a:t>
            </a:r>
            <a:r>
              <a:rPr lang="fr-FR" sz="1400" smtClean="0"/>
              <a:t>ion             est </a:t>
            </a:r>
            <a:r>
              <a:rPr lang="fr-FR" sz="1400" dirty="0" smtClean="0"/>
              <a:t>en moyenne </a:t>
            </a:r>
            <a:r>
              <a:rPr lang="fr-FR" sz="1400" dirty="0" err="1" smtClean="0">
                <a:solidFill>
                  <a:srgbClr val="E1DF87"/>
                </a:solidFill>
              </a:rPr>
              <a:t>solvaté</a:t>
            </a:r>
            <a:r>
              <a:rPr lang="fr-FR" sz="1400" dirty="0" smtClean="0">
                <a:solidFill>
                  <a:srgbClr val="E1DF87"/>
                </a:solidFill>
              </a:rPr>
              <a:t> par 6 molécules d’eau </a:t>
            </a:r>
            <a:r>
              <a:rPr lang="fr-FR" sz="1400" dirty="0" smtClean="0"/>
              <a:t>qui ne peuvent plus </a:t>
            </a:r>
            <a:r>
              <a:rPr lang="fr-FR" sz="1400" dirty="0" err="1" smtClean="0"/>
              <a:t>solvater</a:t>
            </a:r>
            <a:r>
              <a:rPr lang="fr-FR" sz="1400" dirty="0" smtClean="0"/>
              <a:t>  d’autres  ions </a:t>
            </a:r>
            <a:endParaRPr lang="fr-FR" sz="1400" dirty="0"/>
          </a:p>
        </p:txBody>
      </p:sp>
      <p:sp>
        <p:nvSpPr>
          <p:cNvPr id="7" name="Organigramme : Connecteur 6"/>
          <p:cNvSpPr/>
          <p:nvPr/>
        </p:nvSpPr>
        <p:spPr>
          <a:xfrm>
            <a:off x="1785918" y="5572140"/>
            <a:ext cx="285752" cy="28575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rgbClr val="A8A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0232" y="1071546"/>
            <a:ext cx="5214974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Solvatation du chlorure de sodium  dans l’eau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schéma de l'organisation  du NaCl dans l'eau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659" y="2099447"/>
            <a:ext cx="7049434" cy="28083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14678" y="3286124"/>
            <a:ext cx="142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5436132"/>
            <a:ext cx="5253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           Schéma  d’organisation des ions Na</a:t>
            </a:r>
            <a:r>
              <a:rPr lang="fr-FR" sz="1600" baseline="30000" dirty="0" smtClean="0"/>
              <a:t>+</a:t>
            </a:r>
            <a:r>
              <a:rPr lang="fr-FR" sz="1600" dirty="0" smtClean="0"/>
              <a:t> et Cl</a:t>
            </a:r>
            <a:r>
              <a:rPr lang="fr-FR" sz="1600" baseline="30000" dirty="0" smtClean="0"/>
              <a:t>-</a:t>
            </a:r>
          </a:p>
          <a:p>
            <a:pPr algn="ctr"/>
            <a:r>
              <a:rPr lang="fr-FR" sz="1600" dirty="0" smtClean="0"/>
              <a:t>Véritable </a:t>
            </a:r>
            <a:r>
              <a:rPr lang="fr-FR" sz="1600" i="1" dirty="0" smtClean="0"/>
              <a:t>« phagocytose »</a:t>
            </a:r>
            <a:r>
              <a:rPr lang="fr-FR" sz="1600" dirty="0" smtClean="0"/>
              <a:t>  opérée par les molécules d’eau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7758" y="1302447"/>
            <a:ext cx="3714776" cy="61555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Solvatation du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dans la glace</a:t>
            </a:r>
          </a:p>
          <a:p>
            <a:pPr algn="ctr"/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(applications bien connues</a:t>
            </a:r>
            <a:r>
              <a:rPr lang="fr-FR" sz="1600" i="1" dirty="0" smtClean="0"/>
              <a:t>)</a:t>
            </a:r>
            <a:endParaRPr lang="fr-FR" sz="16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285749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cryométrique*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348" y="5286388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* Cryométrie : (</a:t>
            </a:r>
            <a:r>
              <a:rPr lang="fr-FR" sz="1400" i="1" dirty="0" smtClean="0"/>
              <a:t>Etude des lois de la congélation des solutions)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44381" y="785794"/>
            <a:ext cx="3988592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Mélange binaire de solvatation</a:t>
            </a:r>
          </a:p>
          <a:p>
            <a:pPr algn="ctr"/>
            <a:r>
              <a:rPr lang="fr-FR" dirty="0" smtClean="0"/>
              <a:t>Eau-Sel  ( H</a:t>
            </a:r>
            <a:r>
              <a:rPr lang="fr-FR" baseline="-25000" dirty="0" smtClean="0"/>
              <a:t>2</a:t>
            </a:r>
            <a:r>
              <a:rPr lang="fr-FR" dirty="0" smtClean="0"/>
              <a:t>O – </a:t>
            </a:r>
            <a:r>
              <a:rPr lang="fr-FR" dirty="0" err="1" smtClean="0"/>
              <a:t>NaCl</a:t>
            </a:r>
            <a:r>
              <a:rPr lang="fr-FR" dirty="0" smtClean="0"/>
              <a:t> ) dans la glace</a:t>
            </a:r>
            <a:endParaRPr lang="fr-FR" dirty="0"/>
          </a:p>
        </p:txBody>
      </p:sp>
      <p:pic>
        <p:nvPicPr>
          <p:cNvPr id="3" name="Image 2" descr="fusion eutectique Na-Cl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241798" cy="3575304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ZoneTexte 3"/>
          <p:cNvSpPr txBox="1"/>
          <p:nvPr/>
        </p:nvSpPr>
        <p:spPr>
          <a:xfrm>
            <a:off x="1785918" y="550070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Rockwell" pitchFamily="18" charset="0"/>
                <a:cs typeface="Times New Roman" pitchFamily="18" charset="0"/>
              </a:rPr>
              <a:t>RQ : ce n’est pas la glace qui fond </a:t>
            </a:r>
          </a:p>
          <a:p>
            <a:pPr algn="ctr"/>
            <a:r>
              <a:rPr lang="fr-FR" sz="1400" i="1" dirty="0" smtClean="0">
                <a:latin typeface="Rockwell" pitchFamily="18" charset="0"/>
                <a:cs typeface="Times New Roman" pitchFamily="18" charset="0"/>
              </a:rPr>
              <a:t>mais le mélange eau qui se constitue dans la glace</a:t>
            </a:r>
            <a:endParaRPr lang="fr-FR" sz="1400" i="1" dirty="0"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5" name="Organigramme : Connecteur 4"/>
          <p:cNvSpPr/>
          <p:nvPr/>
        </p:nvSpPr>
        <p:spPr>
          <a:xfrm>
            <a:off x="5286380" y="4286256"/>
            <a:ext cx="142876" cy="142876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9958685">
            <a:off x="184721" y="449499"/>
            <a:ext cx="20463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Salage des routes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28860" y="285749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 la rencontre de l’Utopie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812214" y="1295725"/>
            <a:ext cx="5285463" cy="10156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L’autoprotolyse de l’eau</a:t>
            </a:r>
          </a:p>
          <a:p>
            <a:pPr algn="ctr"/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dissociation  de l’eau est naturelle et spontanée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4792" y="2817141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  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 d’un proton entre deux molécules identiques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smtClean="0">
                <a:solidFill>
                  <a:srgbClr val="FFC000"/>
                </a:solidFill>
              </a:rPr>
              <a:t>H</a:t>
            </a:r>
            <a:r>
              <a:rPr lang="fr-FR" sz="1600" baseline="-25000" dirty="0" smtClean="0">
                <a:solidFill>
                  <a:srgbClr val="FFC000"/>
                </a:solidFill>
              </a:rPr>
              <a:t>2</a:t>
            </a:r>
            <a:r>
              <a:rPr lang="fr-FR" sz="1600" dirty="0" smtClean="0">
                <a:solidFill>
                  <a:srgbClr val="FFC000"/>
                </a:solidFill>
              </a:rPr>
              <a:t>O           H</a:t>
            </a:r>
            <a:r>
              <a:rPr lang="fr-FR" sz="1600" baseline="30000" dirty="0" smtClean="0">
                <a:solidFill>
                  <a:srgbClr val="FFC000"/>
                </a:solidFill>
              </a:rPr>
              <a:t>+</a:t>
            </a:r>
            <a:r>
              <a:rPr lang="fr-FR" sz="1600" dirty="0" smtClean="0">
                <a:solidFill>
                  <a:srgbClr val="FFC000"/>
                </a:solidFill>
              </a:rPr>
              <a:t> + OH</a:t>
            </a:r>
            <a:r>
              <a:rPr lang="fr-FR" sz="1600" baseline="30000" dirty="0" smtClean="0">
                <a:solidFill>
                  <a:srgbClr val="FFC000"/>
                </a:solidFill>
              </a:rPr>
              <a:t>-</a:t>
            </a:r>
          </a:p>
          <a:p>
            <a:r>
              <a:rPr lang="fr-FR" sz="1600" dirty="0" smtClean="0">
                <a:solidFill>
                  <a:srgbClr val="FFC000"/>
                </a:solidFill>
              </a:rPr>
              <a:t>                                    H</a:t>
            </a:r>
            <a:r>
              <a:rPr lang="fr-FR" sz="1600" baseline="-25000" dirty="0" smtClean="0">
                <a:solidFill>
                  <a:srgbClr val="FFC000"/>
                </a:solidFill>
              </a:rPr>
              <a:t>2</a:t>
            </a:r>
            <a:r>
              <a:rPr lang="fr-FR" sz="1600" dirty="0" smtClean="0">
                <a:solidFill>
                  <a:srgbClr val="FFC000"/>
                </a:solidFill>
              </a:rPr>
              <a:t>O  + H</a:t>
            </a:r>
            <a:r>
              <a:rPr lang="fr-FR" sz="1600" baseline="30000" dirty="0" smtClean="0">
                <a:solidFill>
                  <a:srgbClr val="FFC000"/>
                </a:solidFill>
              </a:rPr>
              <a:t>+</a:t>
            </a:r>
            <a:r>
              <a:rPr lang="fr-FR" sz="1600" dirty="0" smtClean="0">
                <a:solidFill>
                  <a:srgbClr val="FFC000"/>
                </a:solidFill>
              </a:rPr>
              <a:t>           H</a:t>
            </a:r>
            <a:r>
              <a:rPr lang="fr-FR" sz="1600" baseline="-25000" dirty="0" smtClean="0">
                <a:solidFill>
                  <a:srgbClr val="FFC000"/>
                </a:solidFill>
              </a:rPr>
              <a:t>3</a:t>
            </a:r>
            <a:r>
              <a:rPr lang="fr-FR" sz="1600" dirty="0" smtClean="0">
                <a:solidFill>
                  <a:srgbClr val="FFC000"/>
                </a:solidFill>
              </a:rPr>
              <a:t>O</a:t>
            </a:r>
            <a:r>
              <a:rPr lang="fr-FR" sz="1600" baseline="30000" dirty="0" smtClean="0">
                <a:solidFill>
                  <a:srgbClr val="FFC000"/>
                </a:solidFill>
              </a:rPr>
              <a:t>+</a:t>
            </a:r>
          </a:p>
          <a:p>
            <a:pPr algn="ctr"/>
            <a:endParaRPr lang="fr-FR" sz="1600" dirty="0" smtClean="0">
              <a:solidFill>
                <a:srgbClr val="FFC000"/>
              </a:solidFill>
            </a:endParaRPr>
          </a:p>
          <a:p>
            <a:pPr algn="ctr"/>
            <a:r>
              <a:rPr lang="fr-FR" sz="1600" dirty="0" smtClean="0">
                <a:solidFill>
                  <a:srgbClr val="FFC000"/>
                </a:solidFill>
              </a:rPr>
              <a:t>2H</a:t>
            </a:r>
            <a:r>
              <a:rPr lang="fr-FR" sz="1600" baseline="-25000" dirty="0" smtClean="0">
                <a:solidFill>
                  <a:srgbClr val="FFC000"/>
                </a:solidFill>
              </a:rPr>
              <a:t>2</a:t>
            </a:r>
            <a:r>
              <a:rPr lang="fr-FR" sz="1600" dirty="0" smtClean="0">
                <a:solidFill>
                  <a:srgbClr val="FFC000"/>
                </a:solidFill>
              </a:rPr>
              <a:t>O           H</a:t>
            </a:r>
            <a:r>
              <a:rPr lang="fr-FR" sz="1600" baseline="-25000" dirty="0" smtClean="0">
                <a:solidFill>
                  <a:srgbClr val="FFC000"/>
                </a:solidFill>
              </a:rPr>
              <a:t>3</a:t>
            </a:r>
            <a:r>
              <a:rPr lang="fr-FR" sz="1600" dirty="0" smtClean="0">
                <a:solidFill>
                  <a:srgbClr val="FFC000"/>
                </a:solidFill>
              </a:rPr>
              <a:t>O</a:t>
            </a:r>
            <a:r>
              <a:rPr lang="fr-FR" sz="1600" baseline="30000" dirty="0" smtClean="0">
                <a:solidFill>
                  <a:srgbClr val="FFC000"/>
                </a:solidFill>
              </a:rPr>
              <a:t>+</a:t>
            </a:r>
            <a:r>
              <a:rPr lang="fr-FR" sz="1600" dirty="0" smtClean="0">
                <a:solidFill>
                  <a:srgbClr val="FFC000"/>
                </a:solidFill>
              </a:rPr>
              <a:t> + OH</a:t>
            </a:r>
            <a:r>
              <a:rPr lang="fr-FR" sz="1600" baseline="30000" dirty="0" smtClean="0">
                <a:solidFill>
                  <a:srgbClr val="FFC000"/>
                </a:solidFill>
              </a:rPr>
              <a:t>-</a:t>
            </a:r>
          </a:p>
          <a:p>
            <a:pPr algn="ctr"/>
            <a:endParaRPr lang="fr-FR" sz="1600" baseline="30000" dirty="0" smtClean="0"/>
          </a:p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 est dite amphotère. Elle est à la fois acide et base</a:t>
            </a:r>
          </a:p>
          <a:p>
            <a:pPr algn="ctr"/>
            <a:endParaRPr lang="fr-FR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baseline="30000" dirty="0" smtClean="0"/>
          </a:p>
          <a:p>
            <a:pPr algn="ctr"/>
            <a:endParaRPr lang="fr-FR" sz="1600" baseline="300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097756" y="3498865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572474" y="370389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029912" y="421179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4480" y="1628800"/>
            <a:ext cx="5572164" cy="10156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L’autoprotolyse de  la molécule va conduire à la notion de pH  et conditionner  toute la chimie des solutions aqueuses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La constante auto protolyse de l'eau shéma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143248"/>
            <a:ext cx="2960370" cy="7818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14480" y="4357694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Rq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:Confirme  que l’eau ne peut exister à l’état de corps pur </a:t>
            </a:r>
          </a:p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La molécule est toujours accompagnée de l’ion hydroxyde </a:t>
            </a:r>
            <a:r>
              <a:rPr lang="fr-FR" i="1" smtClean="0">
                <a:latin typeface="Times New Roman" pitchFamily="18" charset="0"/>
                <a:cs typeface="Times New Roman" pitchFamily="18" charset="0"/>
              </a:rPr>
              <a:t>et hydronium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2708" y="857232"/>
            <a:ext cx="573586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Autoprotolyse de l’eau – Sa constante d’équilibre 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endParaRPr lang="fr-F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1538" y="150017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est la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aseline="30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associée 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à la capacité de l’eau à s’auto-ioniser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en 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en OH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fr-FR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00166" y="3643314"/>
            <a:ext cx="67151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Concept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On 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estime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en eau pure que très peu de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molécules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        dissocient pour former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ions correspondants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Il est 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admis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la proportion moléculaire de1/10 000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( 10 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- 7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  Constante d’équilibre sera la suivante  :</a:t>
            </a:r>
          </a:p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Keq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= [H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[OH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O]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  10 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-14</a:t>
            </a:r>
          </a:p>
          <a:p>
            <a:pPr algn="ctr"/>
            <a:endParaRPr lang="fr-FR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Avec  [H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O] ~ 1</a:t>
            </a:r>
          </a:p>
          <a:p>
            <a:pPr algn="ctr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a constante auto protolyse de l'eau shéma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500306"/>
            <a:ext cx="2960370" cy="78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9063" y="601048"/>
            <a:ext cx="5929354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de la constante d’ionisation  de l’eau pure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identification du pH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00166" y="1714488"/>
            <a:ext cx="6000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= K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= [H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 x [HO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 =  10 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-14</a:t>
            </a:r>
          </a:p>
          <a:p>
            <a:pPr algn="ctr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= -14     d’où  </a:t>
            </a:r>
            <a:r>
              <a:rPr lang="fr-FR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pke</a:t>
            </a:r>
            <a:r>
              <a:rPr lang="fr-FR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 14 *</a:t>
            </a:r>
          </a:p>
          <a:p>
            <a:pPr algn="ctr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Mais également par équivalence de charge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[H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 = [OH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 = 10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</a:p>
          <a:p>
            <a:pPr algn="ctr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D’où la valeur </a:t>
            </a:r>
            <a:r>
              <a:rPr lang="fr-FR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théorique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du pH de l’eau pure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à  T et P constantes</a:t>
            </a:r>
          </a:p>
          <a:p>
            <a:pPr algn="ctr"/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pH  = - log</a:t>
            </a:r>
            <a:r>
              <a:rPr lang="fr-FR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[H</a:t>
            </a:r>
            <a:r>
              <a:rPr lang="fr-FR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] = 7 * </a:t>
            </a:r>
          </a:p>
          <a:p>
            <a:pPr algn="ctr"/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Référence universelle adoptée pour un milieu neutre et aqueux</a:t>
            </a:r>
          </a:p>
          <a:p>
            <a:pPr algn="ctr"/>
            <a:endParaRPr lang="fr-FR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constantes particulières des solutés obtenues par ailleurs </a:t>
            </a:r>
            <a:r>
              <a:rPr lang="fr-FR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pkb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répondent à l’équation</a:t>
            </a:r>
          </a:p>
          <a:p>
            <a:pPr algn="ctr"/>
            <a:r>
              <a: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pke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fr-FR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fr-FR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pkb</a:t>
            </a:r>
            <a:endParaRPr lang="fr-FR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99821"/>
            <a:ext cx="3507893" cy="33843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2060848"/>
            <a:ext cx="3816424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Chacun de nous la côtoie.</a:t>
            </a:r>
          </a:p>
          <a:p>
            <a:pPr algn="ctr"/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est notre environnement, </a:t>
            </a:r>
          </a:p>
          <a:p>
            <a:pPr algn="ctr"/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notre identité.</a:t>
            </a:r>
          </a:p>
          <a:p>
            <a:pPr algn="ctr"/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 elle , nous n’existerions pas.</a:t>
            </a:r>
          </a:p>
          <a:p>
            <a:pPr algn="ctr"/>
            <a:endParaRPr lang="fr-F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Pourtant</a:t>
            </a:r>
          </a:p>
          <a:p>
            <a:pPr algn="ctr"/>
            <a:endParaRPr lang="fr-F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 pure  n’est qu’une réalité théorique sans possibilité d’accès expérimental.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91780" y="1070273"/>
            <a:ext cx="352839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 est une molécule universelle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31880" y="857232"/>
            <a:ext cx="5351677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 théorique simplifié du  pH des solutions aqueuses acides , basiques et salines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57356" y="2143116"/>
            <a:ext cx="5500726" cy="39497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600" b="1" i="1" dirty="0" smtClean="0"/>
          </a:p>
          <a:p>
            <a:r>
              <a:rPr lang="fr-FR" sz="1600" i="1" dirty="0" smtClean="0">
                <a:solidFill>
                  <a:srgbClr val="FF0000"/>
                </a:solidFill>
              </a:rPr>
              <a:t>    Acide fort    </a:t>
            </a:r>
            <a:r>
              <a:rPr lang="fr-FR" sz="1600" dirty="0" smtClean="0"/>
              <a:t>pH = - log</a:t>
            </a:r>
            <a:r>
              <a:rPr lang="fr-FR" sz="1600" baseline="-25000" dirty="0" smtClean="0"/>
              <a:t> 10 </a:t>
            </a:r>
            <a:r>
              <a:rPr lang="fr-FR" sz="1600" dirty="0" smtClean="0">
                <a:solidFill>
                  <a:srgbClr val="FF0000"/>
                </a:solidFill>
              </a:rPr>
              <a:t>(C</a:t>
            </a:r>
            <a:r>
              <a:rPr lang="fr-FR" sz="1600" i="1" baseline="-25000" dirty="0" smtClean="0">
                <a:solidFill>
                  <a:srgbClr val="FF0000"/>
                </a:solidFill>
              </a:rPr>
              <a:t>a</a:t>
            </a:r>
            <a:r>
              <a:rPr lang="fr-FR" sz="1600" dirty="0" smtClean="0">
                <a:solidFill>
                  <a:srgbClr val="FF0000"/>
                </a:solidFill>
              </a:rPr>
              <a:t>)      </a:t>
            </a:r>
            <a:r>
              <a:rPr lang="fr-FR" sz="1600" i="1" dirty="0" smtClean="0"/>
              <a:t>( Ex : </a:t>
            </a:r>
            <a:r>
              <a:rPr lang="fr-FR" sz="1600" i="1" dirty="0" err="1" smtClean="0"/>
              <a:t>Conc</a:t>
            </a:r>
            <a:r>
              <a:rPr lang="fr-FR" sz="1600" i="1" dirty="0" smtClean="0"/>
              <a:t>. à 1 mol / l)</a:t>
            </a:r>
          </a:p>
          <a:p>
            <a:endParaRPr lang="fr-FR" sz="1600" b="1" i="1" dirty="0" smtClean="0"/>
          </a:p>
          <a:p>
            <a:r>
              <a:rPr lang="fr-FR" sz="1600" i="1" dirty="0" smtClean="0">
                <a:solidFill>
                  <a:srgbClr val="FFFF99"/>
                </a:solidFill>
              </a:rPr>
              <a:t>    Base forte   </a:t>
            </a:r>
            <a:r>
              <a:rPr lang="fr-FR" sz="1600" dirty="0" smtClean="0">
                <a:solidFill>
                  <a:srgbClr val="FFFF99"/>
                </a:solidFill>
              </a:rPr>
              <a:t> </a:t>
            </a:r>
            <a:r>
              <a:rPr lang="fr-FR" sz="1600" dirty="0" smtClean="0"/>
              <a:t>pH = 14 + log</a:t>
            </a:r>
            <a:r>
              <a:rPr lang="fr-FR" sz="1600" baseline="-25000" dirty="0" smtClean="0"/>
              <a:t> 10  </a:t>
            </a:r>
            <a:r>
              <a:rPr lang="fr-FR" sz="1600" dirty="0" smtClean="0">
                <a:solidFill>
                  <a:srgbClr val="FFFF99"/>
                </a:solidFill>
              </a:rPr>
              <a:t>(C</a:t>
            </a:r>
            <a:r>
              <a:rPr lang="fr-FR" sz="1600" i="1" baseline="-25000" dirty="0" smtClean="0">
                <a:solidFill>
                  <a:srgbClr val="FFFF99"/>
                </a:solidFill>
              </a:rPr>
              <a:t>b</a:t>
            </a:r>
            <a:r>
              <a:rPr lang="fr-FR" sz="1600" dirty="0" smtClean="0">
                <a:solidFill>
                  <a:srgbClr val="FFFF99"/>
                </a:solidFill>
              </a:rPr>
              <a:t>)</a:t>
            </a:r>
          </a:p>
          <a:p>
            <a:r>
              <a:rPr lang="fr-FR" sz="1600" dirty="0" smtClean="0"/>
              <a:t>                                                                                                  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    Acide faible</a:t>
            </a:r>
            <a:r>
              <a:rPr lang="fr-FR" sz="1600" i="1" dirty="0" smtClean="0"/>
              <a:t> </a:t>
            </a:r>
            <a:r>
              <a:rPr lang="fr-FR" sz="1600" dirty="0" smtClean="0"/>
              <a:t>pH = 1/2 p K</a:t>
            </a:r>
            <a:r>
              <a:rPr lang="fr-FR" sz="1600" i="1" baseline="-25000" dirty="0" smtClean="0"/>
              <a:t>a </a:t>
            </a:r>
            <a:r>
              <a:rPr lang="fr-FR" sz="1600" i="1" dirty="0" smtClean="0"/>
              <a:t> - </a:t>
            </a:r>
            <a:r>
              <a:rPr lang="fr-FR" sz="1600" dirty="0" smtClean="0"/>
              <a:t>1/2 log</a:t>
            </a:r>
            <a:r>
              <a:rPr lang="fr-FR" sz="1600" baseline="-25000" dirty="0" smtClean="0"/>
              <a:t> 10 </a:t>
            </a:r>
            <a:r>
              <a:rPr lang="fr-FR" sz="1600" dirty="0" smtClean="0">
                <a:solidFill>
                  <a:srgbClr val="FF0000"/>
                </a:solidFill>
              </a:rPr>
              <a:t>(C</a:t>
            </a:r>
            <a:r>
              <a:rPr lang="fr-FR" sz="1600" i="1" baseline="-25000" dirty="0" smtClean="0">
                <a:solidFill>
                  <a:srgbClr val="FF0000"/>
                </a:solidFill>
              </a:rPr>
              <a:t>a</a:t>
            </a:r>
            <a:r>
              <a:rPr lang="fr-FR" sz="1600" i="1" dirty="0" smtClean="0">
                <a:solidFill>
                  <a:srgbClr val="FF0000"/>
                </a:solidFill>
              </a:rPr>
              <a:t>)</a:t>
            </a:r>
          </a:p>
          <a:p>
            <a:endParaRPr lang="fr-FR" sz="1600" dirty="0" smtClean="0"/>
          </a:p>
          <a:p>
            <a:r>
              <a:rPr lang="fr-FR" sz="1600" i="1" dirty="0" smtClean="0">
                <a:solidFill>
                  <a:srgbClr val="FFFF99"/>
                </a:solidFill>
              </a:rPr>
              <a:t>    Base faible   </a:t>
            </a:r>
            <a:r>
              <a:rPr lang="fr-FR" sz="1600" dirty="0" smtClean="0"/>
              <a:t>pH = 7 +1/2 p K</a:t>
            </a:r>
            <a:r>
              <a:rPr lang="fr-FR" sz="1600" i="1" baseline="-25000" dirty="0" smtClean="0"/>
              <a:t>a</a:t>
            </a:r>
            <a:r>
              <a:rPr lang="fr-FR" sz="1600" dirty="0" smtClean="0"/>
              <a:t>  + 1/2 log</a:t>
            </a:r>
            <a:r>
              <a:rPr lang="fr-FR" sz="1600" baseline="-25000" dirty="0" smtClean="0"/>
              <a:t> 10  </a:t>
            </a:r>
            <a:r>
              <a:rPr lang="fr-FR" sz="1600" dirty="0" smtClean="0">
                <a:solidFill>
                  <a:srgbClr val="FFFF99"/>
                </a:solidFill>
              </a:rPr>
              <a:t>(C</a:t>
            </a:r>
            <a:r>
              <a:rPr lang="fr-FR" sz="1600" i="1" baseline="-25000" dirty="0" smtClean="0">
                <a:solidFill>
                  <a:srgbClr val="FFFF99"/>
                </a:solidFill>
              </a:rPr>
              <a:t>b</a:t>
            </a:r>
            <a:r>
              <a:rPr lang="fr-FR" sz="1600" dirty="0" smtClean="0">
                <a:solidFill>
                  <a:srgbClr val="FFFF99"/>
                </a:solidFill>
              </a:rPr>
              <a:t>) </a:t>
            </a:r>
          </a:p>
          <a:p>
            <a:r>
              <a:rPr lang="fr-FR" sz="1600" dirty="0" smtClean="0"/>
              <a:t>                                            </a:t>
            </a:r>
          </a:p>
          <a:p>
            <a:r>
              <a:rPr lang="fr-FR" sz="1600" dirty="0" smtClean="0"/>
              <a:t> </a:t>
            </a:r>
          </a:p>
          <a:p>
            <a:pPr algn="ctr"/>
            <a:r>
              <a:rPr lang="fr-FR" sz="1600" dirty="0" smtClean="0"/>
              <a:t>Echelle de pH  0 – 14  est une </a:t>
            </a:r>
            <a:r>
              <a:rPr lang="fr-FR" sz="1600" u="sng" dirty="0" smtClean="0"/>
              <a:t>limite conventionnelle</a:t>
            </a:r>
          </a:p>
          <a:p>
            <a:pPr algn="just"/>
            <a:endParaRPr lang="fr-FR" sz="1600" u="sng" dirty="0"/>
          </a:p>
          <a:p>
            <a:pPr algn="just"/>
            <a:r>
              <a:rPr lang="fr-FR" sz="1600" b="1" dirty="0" smtClean="0"/>
              <a:t>       ...... 0                                                                        14 …..</a:t>
            </a:r>
          </a:p>
          <a:p>
            <a:r>
              <a:rPr lang="fr-FR" sz="1600" u="sng" dirty="0" smtClean="0"/>
              <a:t>         </a:t>
            </a:r>
            <a:endParaRPr lang="fr-FR" sz="1600" b="1" dirty="0" smtClean="0">
              <a:solidFill>
                <a:srgbClr val="A8A52A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FFC000"/>
                </a:solidFill>
              </a:rPr>
              <a:t>Un pH peut-il être négatif ou supérieur à 14. ?</a:t>
            </a:r>
          </a:p>
          <a:p>
            <a:endParaRPr lang="fr-FR" sz="1600" i="1" baseline="-25000" dirty="0">
              <a:solidFill>
                <a:srgbClr val="FFC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843523" y="5301208"/>
            <a:ext cx="352839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319686" y="5116542"/>
            <a:ext cx="612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  7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00430" y="1000108"/>
            <a:ext cx="1785950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goutte d'eau pipe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55312"/>
            <a:ext cx="2286000" cy="17145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071802" y="2069155"/>
            <a:ext cx="54688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Rôle  fondamental de la liaison Hydrogène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Molécule dipolaire – réactivité de la molécule. Solvant polaire exceptionnel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Caractéristique  moléculaire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états dans le domaine du vivant - Solide, Liquide, Gazeux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Autoprotolyse et utopie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° L’eau pure est une référence théorique.	Pratiquement on appellera eau pure une eau 	purifiée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° Base des pH de toute la chimie aqueuse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2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outte d'eau rigolotte de fin  d'ex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904" y="2474976"/>
            <a:ext cx="2298192" cy="19080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28860" y="450057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… </a:t>
            </a:r>
            <a:r>
              <a:rPr lang="fr-FR" i="1" dirty="0"/>
              <a:t>V</a:t>
            </a:r>
            <a:r>
              <a:rPr lang="fr-FR" i="1" dirty="0" smtClean="0"/>
              <a:t>ous en savez maintenant un peu plus sur mon intimité cachée ?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4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00430" y="1000108"/>
            <a:ext cx="1785950" cy="4001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Conclusion</a:t>
            </a:r>
            <a:endParaRPr lang="fr-FR" sz="2000" dirty="0"/>
          </a:p>
        </p:txBody>
      </p:sp>
      <p:pic>
        <p:nvPicPr>
          <p:cNvPr id="3" name="Image 2" descr="goutte d'eau pipe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000372"/>
            <a:ext cx="2286000" cy="1714500"/>
          </a:xfrm>
          <a:prstGeom prst="rect">
            <a:avLst/>
          </a:prstGeom>
          <a:ln>
            <a:solidFill>
              <a:srgbClr val="E1DF87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3500430" y="1733963"/>
            <a:ext cx="5104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Le système de liaison  de ses atomes  : 2 types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- liaison covalente  </a:t>
            </a:r>
            <a:r>
              <a:rPr lang="fr-FR" i="1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(liaison  O –H 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- liaison </a:t>
            </a:r>
            <a:r>
              <a:rPr lang="fr-FR" i="1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Hydrogène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induite à forte cohésion responsable de ses trois états dans un domaine de T°compatibles avec  le vivant et</a:t>
            </a:r>
            <a:r>
              <a:rPr lang="fr-FR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tampon thermique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Molécule non ionique fortement dipolaire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- forte réactivité  chimique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- excellent solvant  </a:t>
            </a:r>
            <a:r>
              <a:rPr lang="fr-FR" i="1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(solvant universel )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- comportement  physique atypique par rapport à d’autres molécules homologues.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L’Autoprotolyse de la molécule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 la base de toute la chimie aqueuse  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constantes invariables universelles </a:t>
            </a:r>
            <a:r>
              <a:rPr lang="fr-FR" i="1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 ( produit ionique  - </a:t>
            </a:r>
            <a:r>
              <a:rPr lang="fr-FR" i="1" dirty="0" err="1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pke</a:t>
            </a:r>
            <a:r>
              <a:rPr lang="fr-FR" i="1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 =14 et pH neutre,  pH = 7).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58" y="25003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L’eau pure - Corps pur  ?</a:t>
            </a:r>
            <a:endParaRPr lang="fr-FR" dirty="0">
              <a:solidFill>
                <a:srgbClr val="E1DF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4786322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E1DF87"/>
                </a:solidFill>
                <a:latin typeface="Times New Roman" pitchFamily="18" charset="0"/>
                <a:cs typeface="Times New Roman" pitchFamily="18" charset="0"/>
              </a:rPr>
              <a:t>Utopie et Concept</a:t>
            </a:r>
            <a:endParaRPr lang="fr-FR" dirty="0">
              <a:solidFill>
                <a:srgbClr val="E1DF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0" y="1484784"/>
            <a:ext cx="7712240" cy="45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ndeleiev.gif tablea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37" y="0"/>
            <a:ext cx="8964763" cy="6858000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>
            <a:off x="7643834" y="928670"/>
            <a:ext cx="428628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215074" y="92867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 Colonne O</a:t>
            </a:r>
            <a:r>
              <a:rPr lang="fr-FR" baseline="-25000" dirty="0" smtClean="0">
                <a:solidFill>
                  <a:schemeClr val="bg1"/>
                </a:solidFill>
              </a:rPr>
              <a:t>2</a:t>
            </a:r>
            <a:endParaRPr lang="fr-FR" baseline="-25000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>
            <a:stCxn id="3" idx="1"/>
          </p:cNvCxnSpPr>
          <p:nvPr/>
        </p:nvCxnSpPr>
        <p:spPr>
          <a:xfrm rot="10800000" flipV="1">
            <a:off x="7643040" y="1407012"/>
            <a:ext cx="794" cy="2165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6464313" y="2678901"/>
            <a:ext cx="2358248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6894529" y="2678107"/>
            <a:ext cx="235745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643834" y="3857628"/>
            <a:ext cx="42862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285852" y="114298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357290" y="11429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857356" y="928670"/>
            <a:ext cx="4143404" cy="16430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64291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Variation du </a:t>
            </a:r>
            <a:r>
              <a:rPr lang="fr-FR" dirty="0" err="1" smtClean="0"/>
              <a:t>pKe</a:t>
            </a:r>
            <a:r>
              <a:rPr lang="fr-FR" dirty="0" smtClean="0"/>
              <a:t> - </a:t>
            </a:r>
            <a:r>
              <a:rPr lang="fr-FR" dirty="0" err="1" smtClean="0"/>
              <a:t>cte</a:t>
            </a:r>
            <a:r>
              <a:rPr lang="fr-FR" dirty="0" smtClean="0"/>
              <a:t> d’ionisation de l’eau- en fonction de la température  et de la pression de l’eau</a:t>
            </a:r>
            <a:endParaRPr lang="fr-FR" dirty="0"/>
          </a:p>
        </p:txBody>
      </p:sp>
      <p:pic>
        <p:nvPicPr>
          <p:cNvPr id="3" name="Image 2" descr="432px-Temperature_dependence_water_ionizatio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357430"/>
            <a:ext cx="3857652" cy="3330797"/>
          </a:xfrm>
          <a:prstGeom prst="rect">
            <a:avLst/>
          </a:prstGeom>
        </p:spPr>
      </p:pic>
      <p:pic>
        <p:nvPicPr>
          <p:cNvPr id="4" name="Image 3" descr="450px-Pressure_dependence_water_ionization_pKw_on_P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00306"/>
            <a:ext cx="4417994" cy="314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7356" y="535782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L’autoprotolyse            La notion de pH</a:t>
            </a:r>
          </a:p>
          <a:p>
            <a:pPr algn="ctr"/>
            <a:endParaRPr lang="fr-FR" sz="1600" i="1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500562" y="5572140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714612" y="1142984"/>
            <a:ext cx="350046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L’autoprotolyse de l’eau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04" y="2214554"/>
            <a:ext cx="5643602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Transfert d’un proton entre deux molécules identiques</a:t>
            </a:r>
          </a:p>
          <a:p>
            <a:endParaRPr lang="fr-FR" sz="1600" dirty="0" smtClean="0"/>
          </a:p>
          <a:p>
            <a:pPr algn="ctr"/>
            <a:r>
              <a:rPr lang="fr-FR" sz="1600" dirty="0" smtClean="0"/>
              <a:t>H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O           H</a:t>
            </a:r>
            <a:r>
              <a:rPr lang="fr-FR" sz="1600" baseline="30000" dirty="0" smtClean="0"/>
              <a:t>+</a:t>
            </a:r>
            <a:r>
              <a:rPr lang="fr-FR" sz="1600" dirty="0" smtClean="0"/>
              <a:t> + OH</a:t>
            </a:r>
            <a:r>
              <a:rPr lang="fr-FR" sz="1600" baseline="30000" dirty="0" smtClean="0"/>
              <a:t>-</a:t>
            </a:r>
          </a:p>
          <a:p>
            <a:r>
              <a:rPr lang="fr-FR" sz="1600" dirty="0" smtClean="0"/>
              <a:t>                                    H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O  + H</a:t>
            </a:r>
            <a:r>
              <a:rPr lang="fr-FR" sz="1600" baseline="30000" dirty="0" smtClean="0"/>
              <a:t>+</a:t>
            </a:r>
            <a:r>
              <a:rPr lang="fr-FR" sz="1600" dirty="0" smtClean="0"/>
              <a:t>           H</a:t>
            </a:r>
            <a:r>
              <a:rPr lang="fr-FR" sz="1600" baseline="-25000" dirty="0" smtClean="0"/>
              <a:t>3</a:t>
            </a:r>
            <a:r>
              <a:rPr lang="fr-FR" sz="1600" dirty="0" smtClean="0"/>
              <a:t>O</a:t>
            </a:r>
            <a:r>
              <a:rPr lang="fr-FR" sz="1600" baseline="30000" dirty="0" smtClean="0"/>
              <a:t>+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2H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O           H</a:t>
            </a:r>
            <a:r>
              <a:rPr lang="fr-FR" sz="1600" baseline="-25000" dirty="0" smtClean="0"/>
              <a:t>3</a:t>
            </a:r>
            <a:r>
              <a:rPr lang="fr-FR" sz="1600" dirty="0" smtClean="0"/>
              <a:t>O</a:t>
            </a:r>
            <a:r>
              <a:rPr lang="fr-FR" sz="1600" baseline="30000" dirty="0" smtClean="0"/>
              <a:t>+</a:t>
            </a:r>
            <a:r>
              <a:rPr lang="fr-FR" sz="1600" dirty="0" smtClean="0"/>
              <a:t> + OH</a:t>
            </a:r>
            <a:r>
              <a:rPr lang="fr-FR" sz="1600" baseline="30000" dirty="0" smtClean="0"/>
              <a:t>-</a:t>
            </a:r>
          </a:p>
          <a:p>
            <a:pPr algn="ctr"/>
            <a:endParaRPr lang="fr-FR" sz="1600" baseline="30000" dirty="0" smtClean="0"/>
          </a:p>
          <a:p>
            <a:pPr algn="ctr"/>
            <a:r>
              <a:rPr lang="fr-FR" sz="1600" dirty="0" smtClean="0"/>
              <a:t>L’eau est dite amphotère. Elle est à la fois acide et base</a:t>
            </a:r>
          </a:p>
          <a:p>
            <a:pPr algn="ctr"/>
            <a:endParaRPr lang="fr-FR" sz="1600" baseline="30000" dirty="0" smtClean="0"/>
          </a:p>
          <a:p>
            <a:pPr algn="ctr"/>
            <a:endParaRPr lang="fr-FR" sz="1600" baseline="30000" dirty="0" smtClean="0"/>
          </a:p>
          <a:p>
            <a:pPr algn="ctr"/>
            <a:endParaRPr lang="fr-FR" sz="1600" baseline="30000" dirty="0" smtClean="0"/>
          </a:p>
          <a:p>
            <a:pPr algn="ctr"/>
            <a:endParaRPr lang="fr-FR" sz="1600" baseline="300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29058" y="2928934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500562" y="314324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857620" y="3643314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128586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Détermination  de la constante d’ionisation d’un acide </a:t>
            </a:r>
            <a:r>
              <a:rPr lang="fr-FR" dirty="0" err="1" smtClean="0"/>
              <a:t>pKa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71604" y="2357430"/>
            <a:ext cx="6429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Mode opératoire (à compléter)</a:t>
            </a:r>
          </a:p>
          <a:p>
            <a:endParaRPr lang="fr-FR" sz="1600" dirty="0" smtClean="0"/>
          </a:p>
          <a:p>
            <a:r>
              <a:rPr lang="fr-FR" sz="1600" dirty="0" smtClean="0"/>
              <a:t>Mesure par titrimétrie Soude étalon / acide  titre connu</a:t>
            </a:r>
          </a:p>
          <a:p>
            <a:endParaRPr lang="fr-FR" sz="1600" dirty="0" smtClean="0"/>
          </a:p>
          <a:p>
            <a:r>
              <a:rPr lang="fr-FR" sz="1600" dirty="0" smtClean="0"/>
              <a:t>		Neutralisation </a:t>
            </a:r>
          </a:p>
          <a:p>
            <a:r>
              <a:rPr lang="fr-FR" sz="1600" dirty="0" smtClean="0"/>
              <a:t>		- suivi de  la courbe de neutralisation</a:t>
            </a:r>
          </a:p>
          <a:p>
            <a:r>
              <a:rPr lang="fr-FR" sz="1600" dirty="0" smtClean="0"/>
              <a:t>		 par v b versés  on relève le  pH d’où H3O+</a:t>
            </a:r>
          </a:p>
          <a:p>
            <a:endParaRPr lang="fr-FR" sz="1600" dirty="0" smtClean="0"/>
          </a:p>
          <a:p>
            <a:r>
              <a:rPr lang="fr-FR" sz="1600" dirty="0" smtClean="0"/>
              <a:t>En portant en graphique  1 / </a:t>
            </a:r>
            <a:r>
              <a:rPr lang="fr-FR" sz="1600" dirty="0" err="1" smtClean="0"/>
              <a:t>Vb</a:t>
            </a:r>
            <a:r>
              <a:rPr lang="fr-FR" sz="1600" dirty="0" smtClean="0"/>
              <a:t> en fonction de ( H3O+) on obtient une droite de type Y =  b + </a:t>
            </a:r>
            <a:r>
              <a:rPr lang="fr-FR" sz="1600" dirty="0" err="1" smtClean="0"/>
              <a:t>ax</a:t>
            </a:r>
            <a:r>
              <a:rPr lang="fr-FR" sz="1600" dirty="0" smtClean="0"/>
              <a:t>  dont la pente permet de calculer Ka d’où </a:t>
            </a:r>
            <a:r>
              <a:rPr lang="fr-FR" sz="1600" dirty="0" err="1" smtClean="0"/>
              <a:t>pka</a:t>
            </a:r>
            <a:r>
              <a:rPr lang="fr-FR" sz="1600" dirty="0" smtClean="0"/>
              <a:t>          </a:t>
            </a:r>
            <a:endParaRPr lang="fr-FR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79" y="3573016"/>
            <a:ext cx="1615015" cy="16280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46340" y="1340768"/>
            <a:ext cx="20699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est – elle ?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1760" y="2295455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 </a:t>
            </a:r>
            <a:r>
              <a:rPr lang="fr-FR" sz="2400" i="1" dirty="0" smtClean="0"/>
              <a:t>H</a:t>
            </a:r>
            <a:r>
              <a:rPr lang="fr-FR" sz="2400" i="1" baseline="-25000" dirty="0" smtClean="0"/>
              <a:t>2</a:t>
            </a:r>
            <a:r>
              <a:rPr lang="fr-FR" sz="2400" i="1" dirty="0" smtClean="0"/>
              <a:t>O</a:t>
            </a:r>
            <a:endParaRPr lang="fr-FR" i="1" dirty="0">
              <a:solidFill>
                <a:srgbClr val="FFC000"/>
              </a:solidFill>
            </a:endParaRPr>
          </a:p>
          <a:p>
            <a:pPr algn="ctr"/>
            <a:r>
              <a:rPr lang="fr-FR" i="1" dirty="0" smtClean="0">
                <a:solidFill>
                  <a:srgbClr val="FFC000"/>
                </a:solidFill>
              </a:rPr>
              <a:t> monoxyde de dihydrogène</a:t>
            </a:r>
            <a:endParaRPr lang="fr-FR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4546" y="57148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Caractéristiques de l’ion OXONIUM</a:t>
            </a:r>
            <a:endParaRPr lang="fr-FR" dirty="0"/>
          </a:p>
        </p:txBody>
      </p:sp>
      <p:pic>
        <p:nvPicPr>
          <p:cNvPr id="3" name="Image 2" descr=" IONHydroxonium Caractéristiques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214422"/>
            <a:ext cx="3357586" cy="3500462"/>
          </a:xfrm>
          <a:prstGeom prst="rect">
            <a:avLst/>
          </a:prstGeom>
        </p:spPr>
      </p:pic>
      <p:pic>
        <p:nvPicPr>
          <p:cNvPr id="4" name="Image 3" descr=" IONHydroxonium Caractéristiques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286388"/>
            <a:ext cx="7500990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3833341" cy="38643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3789" y="4542863"/>
            <a:ext cx="1048950" cy="659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8351" y="4500765"/>
            <a:ext cx="939768" cy="7441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82862" y="578567"/>
            <a:ext cx="529851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Rapport des formes </a:t>
            </a:r>
            <a:r>
              <a:rPr lang="fr-FR" sz="2000" b="1" dirty="0" smtClean="0"/>
              <a:t>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 / H</a:t>
            </a:r>
            <a:r>
              <a:rPr lang="fr-FR" sz="2000" b="1" baseline="30000" dirty="0" smtClean="0"/>
              <a:t>3</a:t>
            </a:r>
            <a:r>
              <a:rPr lang="fr-FR" sz="2000" b="1" dirty="0" smtClean="0"/>
              <a:t>O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et  OH</a:t>
            </a:r>
            <a:r>
              <a:rPr lang="fr-FR" sz="2000" b="1" baseline="30000" dirty="0" smtClean="0"/>
              <a:t>-</a:t>
            </a:r>
            <a:r>
              <a:rPr lang="fr-FR" sz="2000" b="1" dirty="0" smtClean="0"/>
              <a:t> </a:t>
            </a:r>
          </a:p>
          <a:p>
            <a:pPr algn="ctr"/>
            <a:r>
              <a:rPr lang="fr-FR" sz="2000" b="1" dirty="0" smtClean="0"/>
              <a:t> </a:t>
            </a:r>
            <a:r>
              <a:rPr lang="fr-FR" sz="3200" b="1" dirty="0" smtClean="0"/>
              <a:t>~ 10 </a:t>
            </a:r>
            <a:r>
              <a:rPr lang="fr-FR" sz="3200" b="1" baseline="30000" dirty="0" smtClean="0"/>
              <a:t>7</a:t>
            </a:r>
            <a:endParaRPr lang="fr-FR" sz="3200" b="1" baseline="30000" dirty="0"/>
          </a:p>
        </p:txBody>
      </p:sp>
      <p:sp>
        <p:nvSpPr>
          <p:cNvPr id="7" name="ZoneTexte 6"/>
          <p:cNvSpPr txBox="1"/>
          <p:nvPr/>
        </p:nvSpPr>
        <p:spPr>
          <a:xfrm>
            <a:off x="5796136" y="2636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Autoprotolyse de l’eau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649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850994"/>
            <a:ext cx="511256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L’Hydronium le plus simple des ions H</a:t>
            </a:r>
            <a:r>
              <a:rPr lang="fr-FR" baseline="-25000" dirty="0" smtClean="0"/>
              <a:t>3</a:t>
            </a:r>
            <a:r>
              <a:rPr lang="fr-FR" dirty="0" smtClean="0"/>
              <a:t>O+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83668" y="5017711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                    (3 H</a:t>
            </a:r>
            <a:r>
              <a:rPr lang="fr-FR" baseline="-25000" dirty="0" smtClean="0"/>
              <a:t>2</a:t>
            </a:r>
            <a:r>
              <a:rPr lang="fr-FR" dirty="0" smtClean="0"/>
              <a:t>O)…  n (H</a:t>
            </a:r>
            <a:r>
              <a:rPr lang="fr-FR" baseline="-25000" dirty="0" smtClean="0"/>
              <a:t>2</a:t>
            </a:r>
            <a:r>
              <a:rPr lang="fr-FR" dirty="0" smtClean="0"/>
              <a:t>O)</a:t>
            </a:r>
            <a:endParaRPr lang="fr-FR" dirty="0"/>
          </a:p>
          <a:p>
            <a:r>
              <a:rPr lang="fr-FR" dirty="0" smtClean="0"/>
              <a:t>H</a:t>
            </a:r>
            <a:r>
              <a:rPr lang="fr-FR" baseline="-25000" dirty="0" smtClean="0"/>
              <a:t>3</a:t>
            </a:r>
            <a:r>
              <a:rPr lang="fr-FR" dirty="0" smtClean="0"/>
              <a:t>O+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(H</a:t>
            </a:r>
            <a:r>
              <a:rPr lang="fr-FR" baseline="-25000" dirty="0" smtClean="0"/>
              <a:t>2</a:t>
            </a:r>
            <a:r>
              <a:rPr lang="fr-FR" dirty="0" smtClean="0"/>
              <a:t>O) peut s’écrire  H</a:t>
            </a:r>
            <a:r>
              <a:rPr lang="fr-FR" baseline="-25000" dirty="0" smtClean="0"/>
              <a:t>5</a:t>
            </a:r>
            <a:r>
              <a:rPr lang="fr-FR" dirty="0" smtClean="0"/>
              <a:t>O</a:t>
            </a:r>
            <a:r>
              <a:rPr lang="fr-FR" baseline="-25000" dirty="0"/>
              <a:t>2</a:t>
            </a:r>
            <a:r>
              <a:rPr lang="fr-FR" dirty="0" smtClean="0"/>
              <a:t> +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146944" y="5884259"/>
            <a:ext cx="394056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242547" y="5551407"/>
            <a:ext cx="500359" cy="1329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19572" y="407707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L’Hydronium est un cation qui se forme en présence de H+ et d’eau</a:t>
            </a:r>
          </a:p>
          <a:p>
            <a:r>
              <a:rPr lang="fr-FR" dirty="0" smtClean="0"/>
              <a:t>H+ + H</a:t>
            </a:r>
            <a:r>
              <a:rPr lang="fr-FR" baseline="-25000" dirty="0" smtClean="0"/>
              <a:t>2</a:t>
            </a:r>
            <a:r>
              <a:rPr lang="fr-FR" dirty="0" smtClean="0"/>
              <a:t>0             H</a:t>
            </a:r>
            <a:r>
              <a:rPr lang="fr-FR" baseline="-25000" dirty="0" smtClean="0"/>
              <a:t>3</a:t>
            </a:r>
            <a:r>
              <a:rPr lang="fr-FR" dirty="0" smtClean="0"/>
              <a:t>O+</a:t>
            </a:r>
          </a:p>
          <a:p>
            <a:r>
              <a:rPr lang="fr-FR" dirty="0" smtClean="0"/>
              <a:t>Il est l’espèce la plus acide qui peut exister dans l’eau </a:t>
            </a:r>
            <a:r>
              <a:rPr lang="fr-FR" dirty="0" err="1" smtClean="0"/>
              <a:t>pKa</a:t>
            </a:r>
            <a:r>
              <a:rPr lang="fr-FR" dirty="0" smtClean="0"/>
              <a:t> = - 7,1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891108" y="4538737"/>
            <a:ext cx="5003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475656" y="1628800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Origine        </a:t>
            </a:r>
            <a:r>
              <a:rPr lang="fr-FR" dirty="0" err="1" smtClean="0"/>
              <a:t>Protonation</a:t>
            </a:r>
            <a:r>
              <a:rPr lang="fr-FR" dirty="0" smtClean="0"/>
              <a:t> d’une molécule d’eau</a:t>
            </a:r>
          </a:p>
          <a:p>
            <a:r>
              <a:rPr lang="fr-FR" dirty="0"/>
              <a:t>	</a:t>
            </a:r>
            <a:r>
              <a:rPr lang="fr-FR" dirty="0" smtClean="0"/>
              <a:t>	- soit par un acide</a:t>
            </a:r>
          </a:p>
          <a:p>
            <a:r>
              <a:rPr lang="fr-FR" dirty="0"/>
              <a:t>	</a:t>
            </a:r>
            <a:r>
              <a:rPr lang="fr-FR" dirty="0" smtClean="0"/>
              <a:t>	- soit par autoprotolyse</a:t>
            </a:r>
          </a:p>
          <a:p>
            <a:r>
              <a:rPr lang="fr-FR" dirty="0" smtClean="0"/>
              <a:t>Existence     à l’état solide, liquide et gazeux</a:t>
            </a:r>
          </a:p>
          <a:p>
            <a:endParaRPr lang="fr-FR" dirty="0"/>
          </a:p>
          <a:p>
            <a:r>
              <a:rPr lang="fr-FR" dirty="0" smtClean="0"/>
              <a:t>	Ex : H</a:t>
            </a:r>
            <a:r>
              <a:rPr lang="fr-FR" baseline="-25000" dirty="0" smtClean="0"/>
              <a:t>5</a:t>
            </a:r>
            <a:r>
              <a:rPr lang="fr-FR" dirty="0" smtClean="0"/>
              <a:t>O</a:t>
            </a:r>
            <a:r>
              <a:rPr lang="fr-FR" baseline="-25000" dirty="0" smtClean="0"/>
              <a:t>2</a:t>
            </a:r>
            <a:r>
              <a:rPr lang="fr-FR" dirty="0" smtClean="0"/>
              <a:t>+ dans HCl.2 H</a:t>
            </a:r>
            <a:r>
              <a:rPr lang="fr-FR" baseline="-25000" dirty="0" smtClean="0"/>
              <a:t>2</a:t>
            </a:r>
            <a:r>
              <a:rPr lang="fr-FR" dirty="0" smtClean="0"/>
              <a:t>O ( Sels)</a:t>
            </a:r>
          </a:p>
          <a:p>
            <a:r>
              <a:rPr lang="fr-FR" dirty="0"/>
              <a:t>	</a:t>
            </a:r>
            <a:r>
              <a:rPr lang="fr-FR" dirty="0" smtClean="0"/>
              <a:t>  H</a:t>
            </a:r>
            <a:r>
              <a:rPr lang="fr-FR" baseline="-25000" dirty="0" smtClean="0"/>
              <a:t>7</a:t>
            </a:r>
            <a:r>
              <a:rPr lang="fr-FR" dirty="0" smtClean="0"/>
              <a:t>O</a:t>
            </a:r>
            <a:r>
              <a:rPr lang="fr-FR" baseline="-25000" dirty="0" smtClean="0"/>
              <a:t>3</a:t>
            </a:r>
            <a:r>
              <a:rPr lang="fr-FR" dirty="0" smtClean="0"/>
              <a:t>+ et H</a:t>
            </a:r>
            <a:r>
              <a:rPr lang="fr-FR" baseline="-25000" dirty="0" smtClean="0"/>
              <a:t>9</a:t>
            </a:r>
            <a:r>
              <a:rPr lang="fr-FR" dirty="0" smtClean="0"/>
              <a:t>O</a:t>
            </a:r>
            <a:r>
              <a:rPr lang="fr-FR" baseline="-25000" dirty="0" smtClean="0"/>
              <a:t>4</a:t>
            </a:r>
            <a:r>
              <a:rPr lang="fr-FR" dirty="0" smtClean="0"/>
              <a:t>+  dans  HBr.4 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701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4654461"/>
            <a:ext cx="6768752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Détection de l’Hydronium</a:t>
            </a:r>
          </a:p>
          <a:p>
            <a:r>
              <a:rPr lang="fr-FR" dirty="0" smtClean="0"/>
              <a:t>Le monomère a été identifié en 1979 par RMN  à l’Oxygène 17, Spectrométrie Raman, Infra-rouge, Spectrométrie de masse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1629837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Sels d’hydronium</a:t>
            </a:r>
          </a:p>
          <a:p>
            <a:r>
              <a:rPr lang="fr-FR" dirty="0" smtClean="0"/>
              <a:t>Pour de nombreux acides forts il est possible de former  des cristaux de sels d’hydronium qui sont relativement stables. Ces sels sont appelés monohydrates d’acides</a:t>
            </a:r>
          </a:p>
          <a:p>
            <a:endParaRPr lang="fr-FR" dirty="0" smtClean="0"/>
          </a:p>
          <a:p>
            <a:r>
              <a:rPr lang="fr-FR" b="1" dirty="0" smtClean="0"/>
              <a:t>En règle générale</a:t>
            </a:r>
          </a:p>
          <a:p>
            <a:r>
              <a:rPr lang="fr-FR" dirty="0" smtClean="0"/>
              <a:t> Tout acide avec une constante d’ionisation  de  10</a:t>
            </a:r>
            <a:r>
              <a:rPr lang="fr-FR" baseline="30000" dirty="0" smtClean="0"/>
              <a:t> 9 </a:t>
            </a:r>
            <a:r>
              <a:rPr lang="fr-FR" dirty="0" smtClean="0"/>
              <a:t>ou plus  peut le faire  (</a:t>
            </a:r>
            <a:r>
              <a:rPr lang="fr-FR" dirty="0" err="1" smtClean="0"/>
              <a:t>HCl</a:t>
            </a:r>
            <a:r>
              <a:rPr lang="fr-FR" dirty="0" smtClean="0"/>
              <a:t>,  HClO4. Plus le </a:t>
            </a:r>
            <a:r>
              <a:rPr lang="fr-FR" dirty="0" err="1" smtClean="0"/>
              <a:t>pKa</a:t>
            </a:r>
            <a:r>
              <a:rPr lang="fr-FR" dirty="0" smtClean="0"/>
              <a:t> est faible plus l’ acide est fort</a:t>
            </a:r>
          </a:p>
          <a:p>
            <a:r>
              <a:rPr lang="fr-FR" dirty="0" smtClean="0"/>
              <a:t>		Ka = 10 </a:t>
            </a:r>
            <a:r>
              <a:rPr lang="fr-FR" baseline="30000" dirty="0" smtClean="0"/>
              <a:t>9</a:t>
            </a:r>
            <a:r>
              <a:rPr lang="fr-FR" dirty="0" smtClean="0"/>
              <a:t>  d’où   </a:t>
            </a:r>
            <a:r>
              <a:rPr lang="fr-FR" dirty="0" err="1" smtClean="0"/>
              <a:t>Pka</a:t>
            </a:r>
            <a:r>
              <a:rPr lang="fr-FR" dirty="0" smtClean="0"/>
              <a:t> = - 9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589330"/>
            <a:ext cx="187220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Hydronium 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51452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926" y="1785926"/>
            <a:ext cx="257176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Electrons de valence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85852" y="3000372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électrons de valence sont caractérisés  dans le tableau de </a:t>
            </a:r>
            <a:r>
              <a:rPr lang="fr-FR" sz="1600" dirty="0" err="1" smtClean="0"/>
              <a:t>mendelaëf</a:t>
            </a:r>
            <a:r>
              <a:rPr lang="fr-FR" sz="1600" dirty="0" smtClean="0"/>
              <a:t>  pour une même famille. </a:t>
            </a:r>
          </a:p>
          <a:p>
            <a:endParaRPr lang="fr-FR" sz="1600" dirty="0" smtClean="0"/>
          </a:p>
          <a:p>
            <a:r>
              <a:rPr lang="fr-FR" sz="1600" i="1" dirty="0" smtClean="0"/>
              <a:t>        Famille XVI  </a:t>
            </a:r>
            <a:r>
              <a:rPr lang="fr-FR" sz="1600" dirty="0" smtClean="0"/>
              <a:t>Colonne verticale </a:t>
            </a:r>
            <a:r>
              <a:rPr lang="fr-FR" sz="1600" i="1" dirty="0" smtClean="0"/>
              <a:t>O, S, Se, Te</a:t>
            </a:r>
            <a:r>
              <a:rPr lang="fr-FR" sz="1600" dirty="0" smtClean="0"/>
              <a:t>. </a:t>
            </a:r>
          </a:p>
          <a:p>
            <a:r>
              <a:rPr lang="fr-FR" sz="1600" dirty="0" smtClean="0"/>
              <a:t>                            Avec 6 e</a:t>
            </a:r>
            <a:r>
              <a:rPr lang="fr-FR" sz="1600" baseline="30000" dirty="0" smtClean="0"/>
              <a:t>-</a:t>
            </a:r>
            <a:r>
              <a:rPr lang="fr-FR" sz="1600" dirty="0" smtClean="0"/>
              <a:t> dont 2 doublets  et 2 e</a:t>
            </a:r>
            <a:r>
              <a:rPr lang="fr-FR" sz="1600" baseline="30000" dirty="0" smtClean="0"/>
              <a:t>-</a:t>
            </a:r>
            <a:r>
              <a:rPr lang="fr-FR" sz="1600" dirty="0" smtClean="0"/>
              <a:t> libres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L’ion hydronium ( H </a:t>
            </a:r>
            <a:r>
              <a:rPr lang="fr-FR" baseline="-25000" dirty="0" smtClean="0"/>
              <a:t>3</a:t>
            </a:r>
            <a:r>
              <a:rPr lang="fr-FR" dirty="0" smtClean="0"/>
              <a:t>O</a:t>
            </a:r>
            <a:r>
              <a:rPr lang="fr-FR" baseline="30000" dirty="0" smtClean="0"/>
              <a:t>+</a:t>
            </a:r>
            <a:r>
              <a:rPr lang="fr-FR" dirty="0" smtClean="0"/>
              <a:t>) est responsable de la propriété  des acides selon la théorie de Bronsted. Il est présent dans toute solution aqueuse en équilibre avec l’ion hydroxyde ( HO</a:t>
            </a:r>
            <a:r>
              <a:rPr lang="fr-FR" baseline="30000" dirty="0" smtClean="0"/>
              <a:t>-</a:t>
            </a:r>
            <a:r>
              <a:rPr lang="fr-FR" dirty="0" smtClean="0"/>
              <a:t> )</a:t>
            </a:r>
            <a:r>
              <a:rPr lang="fr-FR" baseline="30000" dirty="0" smtClean="0"/>
              <a:t> </a:t>
            </a:r>
            <a:r>
              <a:rPr lang="fr-FR" dirty="0" smtClean="0"/>
              <a:t>C’est la mesure de sa concentration qui permet de déterminer le pH de la solution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08" y="107154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Double molécule d’eau</a:t>
            </a:r>
            <a:endParaRPr lang="fr-FR" dirty="0"/>
          </a:p>
        </p:txBody>
      </p:sp>
      <p:pic>
        <p:nvPicPr>
          <p:cNvPr id="3" name="Image 2" descr="images.jpg e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785794"/>
            <a:ext cx="2209800" cy="2019300"/>
          </a:xfrm>
          <a:prstGeom prst="rect">
            <a:avLst/>
          </a:prstGeom>
        </p:spPr>
      </p:pic>
      <p:pic>
        <p:nvPicPr>
          <p:cNvPr id="4" name="Image 3" descr="liaisoon H eau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4290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08" y="1142984"/>
            <a:ext cx="383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Atome d’hydrogène </a:t>
            </a:r>
            <a:r>
              <a:rPr lang="fr-FR" i="1" dirty="0" smtClean="0"/>
              <a:t>(probabiliste)</a:t>
            </a:r>
            <a:endParaRPr lang="fr-FR" i="1" dirty="0"/>
          </a:p>
        </p:txBody>
      </p:sp>
      <p:pic>
        <p:nvPicPr>
          <p:cNvPr id="3" name="Image 2" descr="Atome probabiliste de  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500174"/>
            <a:ext cx="2219325" cy="15430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5852" y="3571876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Atome d’oxygène</a:t>
            </a:r>
          </a:p>
          <a:p>
            <a:r>
              <a:rPr lang="fr-FR" dirty="0" smtClean="0"/>
              <a:t>Da  =  120  x 10</a:t>
            </a:r>
            <a:r>
              <a:rPr lang="fr-FR" baseline="30000" dirty="0" smtClean="0"/>
              <a:t> -12 </a:t>
            </a:r>
            <a:r>
              <a:rPr lang="fr-FR" dirty="0" smtClean="0"/>
              <a:t>m</a:t>
            </a:r>
          </a:p>
          <a:p>
            <a:r>
              <a:rPr lang="fr-FR" dirty="0" err="1" smtClean="0"/>
              <a:t>Dn</a:t>
            </a:r>
            <a:r>
              <a:rPr lang="fr-FR" dirty="0" smtClean="0"/>
              <a:t>  =  2  x 10 </a:t>
            </a:r>
            <a:r>
              <a:rPr lang="fr-FR" baseline="30000" dirty="0" smtClean="0"/>
              <a:t>-15 </a:t>
            </a:r>
            <a:r>
              <a:rPr lang="fr-FR" dirty="0" smtClean="0"/>
              <a:t>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57290" y="221455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Atome  d’hydrogène</a:t>
            </a:r>
          </a:p>
          <a:p>
            <a:r>
              <a:rPr lang="fr-FR" dirty="0" smtClean="0"/>
              <a:t>Da = 100 x 10</a:t>
            </a:r>
            <a:r>
              <a:rPr lang="fr-FR" baseline="30000" dirty="0" smtClean="0"/>
              <a:t>-12</a:t>
            </a:r>
            <a:r>
              <a:rPr lang="fr-FR" dirty="0" smtClean="0"/>
              <a:t> m</a:t>
            </a:r>
          </a:p>
          <a:p>
            <a:r>
              <a:rPr lang="fr-FR" dirty="0" err="1" smtClean="0"/>
              <a:t>Dn</a:t>
            </a:r>
            <a:r>
              <a:rPr lang="fr-FR" dirty="0" smtClean="0"/>
              <a:t> = 2 x10</a:t>
            </a:r>
            <a:r>
              <a:rPr lang="fr-FR" baseline="30000" dirty="0" smtClean="0"/>
              <a:t>-15 </a:t>
            </a:r>
            <a:r>
              <a:rPr lang="fr-FR" dirty="0" smtClean="0"/>
              <a:t> m</a:t>
            </a:r>
            <a:endParaRPr lang="fr-FR" baseline="30000" dirty="0"/>
          </a:p>
        </p:txBody>
      </p:sp>
      <p:sp>
        <p:nvSpPr>
          <p:cNvPr id="7" name="ZoneTexte 6"/>
          <p:cNvSpPr txBox="1"/>
          <p:nvPr/>
        </p:nvSpPr>
        <p:spPr>
          <a:xfrm>
            <a:off x="642910" y="507207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m      10 </a:t>
            </a:r>
            <a:r>
              <a:rPr lang="fr-FR" baseline="30000" dirty="0" smtClean="0"/>
              <a:t>-3    </a:t>
            </a:r>
            <a:r>
              <a:rPr lang="fr-FR" dirty="0" smtClean="0"/>
              <a:t>10</a:t>
            </a:r>
            <a:r>
              <a:rPr lang="fr-FR" baseline="30000" dirty="0" smtClean="0"/>
              <a:t>-6         </a:t>
            </a:r>
            <a:r>
              <a:rPr lang="fr-FR" dirty="0" smtClean="0"/>
              <a:t>10</a:t>
            </a:r>
            <a:r>
              <a:rPr lang="fr-FR" baseline="30000" dirty="0" smtClean="0"/>
              <a:t>-9</a:t>
            </a:r>
            <a:r>
              <a:rPr lang="fr-FR" dirty="0" smtClean="0"/>
              <a:t>    10</a:t>
            </a:r>
            <a:r>
              <a:rPr lang="fr-FR" baseline="30000" dirty="0" smtClean="0"/>
              <a:t>-12</a:t>
            </a:r>
            <a:r>
              <a:rPr lang="fr-FR" dirty="0" smtClean="0"/>
              <a:t>   10</a:t>
            </a:r>
            <a:r>
              <a:rPr lang="fr-FR" baseline="30000" dirty="0" smtClean="0"/>
              <a:t>-15</a:t>
            </a:r>
            <a:r>
              <a:rPr lang="fr-FR" dirty="0" smtClean="0"/>
              <a:t>     10</a:t>
            </a:r>
            <a:r>
              <a:rPr lang="fr-FR" baseline="30000" dirty="0" smtClean="0"/>
              <a:t>-18</a:t>
            </a:r>
            <a:r>
              <a:rPr lang="fr-FR" dirty="0" smtClean="0"/>
              <a:t>   10</a:t>
            </a:r>
            <a:r>
              <a:rPr lang="fr-FR" baseline="30000" dirty="0" smtClean="0"/>
              <a:t>-21</a:t>
            </a:r>
            <a:r>
              <a:rPr lang="fr-FR" dirty="0" smtClean="0"/>
              <a:t>    10</a:t>
            </a:r>
            <a:r>
              <a:rPr lang="fr-FR" baseline="30000" dirty="0" smtClean="0"/>
              <a:t>-24</a:t>
            </a:r>
          </a:p>
          <a:p>
            <a:r>
              <a:rPr lang="fr-FR" dirty="0" smtClean="0"/>
              <a:t>Les unités  / m,  mm,  micron,  nano,  pico,  femto,  </a:t>
            </a:r>
            <a:r>
              <a:rPr lang="fr-FR" dirty="0" err="1" smtClean="0"/>
              <a:t>atto</a:t>
            </a:r>
            <a:r>
              <a:rPr lang="fr-FR" dirty="0" smtClean="0"/>
              <a:t> ,   </a:t>
            </a:r>
            <a:r>
              <a:rPr lang="fr-FR" dirty="0" err="1" smtClean="0"/>
              <a:t>zepto</a:t>
            </a:r>
            <a:r>
              <a:rPr lang="fr-FR" dirty="0" smtClean="0"/>
              <a:t>,  </a:t>
            </a:r>
            <a:r>
              <a:rPr lang="fr-FR" dirty="0" err="1" smtClean="0"/>
              <a:t>y</a:t>
            </a:r>
            <a:r>
              <a:rPr lang="fr-FR" smtClean="0"/>
              <a:t>octo</a:t>
            </a:r>
            <a:r>
              <a:rPr lang="fr-FR" dirty="0" smtClean="0"/>
              <a:t>…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1670" y="1000108"/>
            <a:ext cx="535785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conflit d’utilisation du mot pur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14480" y="2038329"/>
            <a:ext cx="5643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On parle d’eau pure. Est-ce une réalité physicochimique ?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Peut-on obtenir de l’eau à l’état chimiquement pur ?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/>
              <a:t>U</a:t>
            </a:r>
            <a:r>
              <a:rPr lang="fr-FR" sz="1600" dirty="0" smtClean="0"/>
              <a:t>n liquide pur répond à la présence  d’une seule sorte de molécule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u="sng" dirty="0" smtClean="0"/>
              <a:t>Concept</a:t>
            </a:r>
            <a:r>
              <a:rPr lang="fr-FR" sz="1600" dirty="0" smtClean="0"/>
              <a:t> : L’eau ultra purifiée ne sera que l’image imparfaite  de celle de l’eau théoriquement pure. Une seule molécule de même nature</a:t>
            </a:r>
          </a:p>
          <a:p>
            <a:pPr algn="ctr"/>
            <a:r>
              <a:rPr lang="fr-FR" sz="1600" dirty="0" smtClean="0"/>
              <a:t>Mais</a:t>
            </a:r>
          </a:p>
          <a:p>
            <a:pPr algn="ctr"/>
            <a:r>
              <a:rPr lang="fr-FR" sz="1600" dirty="0" smtClean="0"/>
              <a:t> Sera considérée comme corps pur par approximation si sa température de passage solide -liquide reste expérimentalement constante.</a:t>
            </a:r>
          </a:p>
          <a:p>
            <a:pPr algn="ctr"/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143055" cy="56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1802" y="928670"/>
            <a:ext cx="2643206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présentation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71670" y="2214554"/>
            <a:ext cx="4572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75458" y="1383722"/>
            <a:ext cx="7286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Apprenons à mieux connaître la molécule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    Sa fiche identitaire,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    Son comportement atypique,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La molécule dans son milieu et ses  différents états,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Sa puissance de solvatation,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Son autoprotolyse : cause de son utopie, base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d’accès à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toute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chimie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aqueuse conduisant à son pH.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eau vu de dos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1" y="2860885"/>
            <a:ext cx="155903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63732"/>
            <a:ext cx="6120680" cy="48942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8367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Autoprotolyse </a:t>
            </a:r>
            <a:r>
              <a:rPr lang="fr-FR" dirty="0" smtClean="0"/>
              <a:t>imagée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17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1904659"/>
            <a:ext cx="7099722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L’eau fait partie de notre espace environnemental dans ses trois états 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C’est une prouesse ! 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Mais peut-on l’obtenir à l’état pur ?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Malgré sa stabilité, sa neutralité, sa nature l’amènera à réagir sur elle même et  à son environnement chimique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 Sa dissociation est naturelle et spontanée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( Réaction d’autoprotolyse)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Image 3" descr="goutte d'eau rigolo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86" y="4437112"/>
            <a:ext cx="1643074" cy="15716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20581" y="1124744"/>
            <a:ext cx="41764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molécule pas comme les autres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68345" y="1111084"/>
            <a:ext cx="3576759" cy="4001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molécule d’eau : son identité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 eau modèle 3D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285992"/>
            <a:ext cx="219834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dentification eau molécule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85860"/>
            <a:ext cx="3143272" cy="42862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86578" y="1285860"/>
            <a:ext cx="70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</a:t>
            </a:r>
            <a:r>
              <a:rPr lang="fr-FR" b="1" baseline="-25000" dirty="0" smtClean="0"/>
              <a:t>2</a:t>
            </a:r>
            <a:r>
              <a:rPr lang="fr-FR" b="1" dirty="0" smtClean="0"/>
              <a:t>O</a:t>
            </a:r>
            <a:endParaRPr lang="fr-FR" b="1" dirty="0"/>
          </a:p>
        </p:txBody>
      </p:sp>
      <p:pic>
        <p:nvPicPr>
          <p:cNvPr id="4" name="Image 3" descr="doublet de l'eau non liant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5" y="4143379"/>
            <a:ext cx="1179575" cy="8481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0100" y="3786190"/>
            <a:ext cx="17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imes New Roman" pitchFamily="18" charset="0"/>
                <a:cs typeface="Times New Roman" pitchFamily="18" charset="0"/>
              </a:rPr>
              <a:t>2 doublets non liants</a:t>
            </a:r>
            <a:endParaRPr lang="fr-FR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2714612" y="4000504"/>
            <a:ext cx="271458" cy="27145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42910" y="4071942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latin typeface="Times New Roman" pitchFamily="18" charset="0"/>
                <a:cs typeface="Times New Roman" pitchFamily="18" charset="0"/>
              </a:rPr>
              <a:t>Liaison de Covalence</a:t>
            </a:r>
            <a:endParaRPr lang="fr-FR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H="1">
            <a:off x="2643174" y="4286256"/>
            <a:ext cx="285752" cy="2857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000364" y="378619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-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00364" y="457200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+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14414" y="5286388"/>
            <a:ext cx="31432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L’O</a:t>
            </a:r>
            <a:r>
              <a:rPr lang="fr-FR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a une électronégativité plus forte que l’H</a:t>
            </a:r>
            <a:r>
              <a:rPr lang="fr-FR" sz="1400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créant ainsi un dipôle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00628" y="5286388"/>
            <a:ext cx="335758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Géométrie de la molécule d’eau </a:t>
            </a:r>
          </a:p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forme coudée, structure tétraédrique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14348" y="1285860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 différentes liaisons chimiques</a:t>
            </a:r>
          </a:p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Intramoléculaires fortes 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fr-FR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L. covalentes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                        L. ioniques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                        L. métalliques</a:t>
            </a:r>
          </a:p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Intermoléculaires faibles</a:t>
            </a:r>
          </a:p>
          <a:p>
            <a:r>
              <a:rPr lang="fr-FR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fr-FR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L. hydrogènes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L. Autres  VDW</a:t>
            </a:r>
            <a:endParaRPr lang="fr-FR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35198" y="404664"/>
            <a:ext cx="5000660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molécule et ses deux composantes atomiques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cre 5"/>
              <p14:cNvContentPartPr/>
              <p14:nvPr/>
            </p14:nvContentPartPr>
            <p14:xfrm>
              <a:off x="4205880" y="4420080"/>
              <a:ext cx="223560" cy="179532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6520" y="4410720"/>
                <a:ext cx="242280" cy="181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s homologues de l'eau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357430"/>
            <a:ext cx="6000792" cy="23300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57290" y="729606"/>
            <a:ext cx="6429420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Comportement atypique de la molécule d’H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Référence aux molécules homologues *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125px-Hydrogen-selenide-2D-dimens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071810"/>
            <a:ext cx="1690691" cy="1000889"/>
          </a:xfrm>
          <a:prstGeom prst="rect">
            <a:avLst/>
          </a:prstGeom>
        </p:spPr>
      </p:pic>
      <p:pic>
        <p:nvPicPr>
          <p:cNvPr id="11" name="Image 10" descr="344px-Hydrogen-sulfide-2D-dimension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929066"/>
            <a:ext cx="1419212" cy="829249"/>
          </a:xfrm>
          <a:prstGeom prst="rect">
            <a:avLst/>
          </a:prstGeom>
        </p:spPr>
      </p:pic>
      <p:pic>
        <p:nvPicPr>
          <p:cNvPr id="12" name="Image 11" descr="1024px-Hydrogen-telluride-2D-dimensio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2285992"/>
            <a:ext cx="1643074" cy="967553"/>
          </a:xfrm>
          <a:prstGeom prst="rect">
            <a:avLst/>
          </a:prstGeom>
          <a:ln>
            <a:noFill/>
          </a:ln>
        </p:spPr>
      </p:pic>
      <p:pic>
        <p:nvPicPr>
          <p:cNvPr id="13" name="Image 12" descr="doublet de l'eau non liant4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4857760"/>
            <a:ext cx="1179576" cy="84810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71472" y="492919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L’eau existe </a:t>
            </a:r>
            <a:r>
              <a:rPr lang="fr-FR" sz="1600" dirty="0" smtClean="0">
                <a:solidFill>
                  <a:srgbClr val="FFFF99"/>
                </a:solidFill>
              </a:rPr>
              <a:t>dans ses  trois états</a:t>
            </a:r>
            <a:r>
              <a:rPr lang="fr-FR" sz="1600" dirty="0" smtClean="0"/>
              <a:t>  sur notre biosphère. Si elle suivait la loi des molécules homologues </a:t>
            </a:r>
            <a:r>
              <a:rPr lang="fr-FR" sz="1600" dirty="0" smtClean="0">
                <a:solidFill>
                  <a:srgbClr val="FFFF99"/>
                </a:solidFill>
              </a:rPr>
              <a:t>elle ne le serait pas</a:t>
            </a:r>
          </a:p>
          <a:p>
            <a:r>
              <a:rPr lang="fr-FR" sz="1600" i="1" dirty="0" smtClean="0"/>
              <a:t> ( Températures de fusion et d’ébullition très élevées en référence aux homologues cités)</a:t>
            </a:r>
            <a:r>
              <a:rPr lang="fr-FR" sz="1600" dirty="0" smtClean="0"/>
              <a:t>. </a:t>
            </a:r>
          </a:p>
          <a:p>
            <a:r>
              <a:rPr lang="fr-FR" sz="1600" dirty="0" smtClean="0"/>
              <a:t>-  Faible masse moléculaire. Fortement dipolaire. Conséquence  grande cohésion intermoléculaire.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16200000" flipH="1">
            <a:off x="8286776" y="5072074"/>
            <a:ext cx="357190" cy="3571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429652" y="5072074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96 pm</a:t>
            </a:r>
            <a:endParaRPr lang="fr-FR" sz="1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500958" y="5286388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104 </a:t>
            </a:r>
            <a:r>
              <a:rPr lang="fr-FR" sz="1000" b="1" baseline="30000" dirty="0" smtClean="0">
                <a:solidFill>
                  <a:schemeClr val="bg1"/>
                </a:solidFill>
              </a:rPr>
              <a:t>0</a:t>
            </a:r>
            <a:r>
              <a:rPr lang="fr-FR" sz="1000" dirty="0" smtClean="0">
                <a:solidFill>
                  <a:schemeClr val="bg1"/>
                </a:solidFill>
              </a:rPr>
              <a:t> 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aison hydrogège eau-eau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643050"/>
            <a:ext cx="3500462" cy="334512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41255" y="753894"/>
            <a:ext cx="4071966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molécule  d’eau dans son milieu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1571612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 Liquide non ionique. PM faible. Forte cohésion LH.      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Chaleur spécifique énorme (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résistance aux variations de T°) </a:t>
            </a:r>
            <a:r>
              <a:rPr lang="fr-FR" sz="1600" b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Régulateur thermique du climat.</a:t>
            </a:r>
          </a:p>
          <a:p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Liquide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peu dense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les molécules y occupent moins de 50 % du volume total         </a:t>
            </a:r>
            <a:r>
              <a:rPr lang="fr-FR" sz="1600" i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Cavité</a:t>
            </a:r>
            <a:r>
              <a:rPr lang="fr-FR" sz="1600" b="1" i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s intermoléculaires</a:t>
            </a:r>
            <a:r>
              <a:rPr lang="fr-FR" sz="1600" b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endParaRPr lang="fr-F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La dilatation        lors de la cristallisation. la glace flotte sur le liquide </a:t>
            </a:r>
            <a:r>
              <a:rPr lang="fr-FR" sz="1600" b="1" i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(protecteur climatique).</a:t>
            </a:r>
          </a:p>
          <a:p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Solvant exceptionnel par sa </a:t>
            </a:r>
            <a:r>
              <a:rPr lang="fr-FR" sz="1600" i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forte polarité</a:t>
            </a:r>
            <a:r>
              <a:rPr lang="fr-FR" sz="1600" b="1" i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peut s’étendre aux apolaires *dans son 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état  super critique ( 371 °C -218  bars)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000100" y="2000240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286116" y="3214686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71472" y="5429264"/>
            <a:ext cx="642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 Sa fluidité va à l’encontre de la majeure partie des liquides   - F et P    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6357950" y="5500702"/>
            <a:ext cx="28575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857356" y="3857628"/>
            <a:ext cx="28575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6851</TotalTime>
  <Words>1738</Words>
  <Application>Microsoft Office PowerPoint</Application>
  <PresentationFormat>Affichage à l'écran (4:3)</PresentationFormat>
  <Paragraphs>305</Paragraphs>
  <Slides>40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L’eau pure est une utopie et pourtant sans elle il n’y aurait pas de vie</dc:title>
  <dc:creator>André Clément</dc:creator>
  <cp:lastModifiedBy>PC</cp:lastModifiedBy>
  <cp:revision>937</cp:revision>
  <dcterms:created xsi:type="dcterms:W3CDTF">2015-02-19T10:52:55Z</dcterms:created>
  <dcterms:modified xsi:type="dcterms:W3CDTF">2016-02-10T18:00:06Z</dcterms:modified>
</cp:coreProperties>
</file>