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0" r:id="rId4"/>
    <p:sldId id="264" r:id="rId5"/>
    <p:sldId id="257" r:id="rId6"/>
    <p:sldId id="258" r:id="rId7"/>
    <p:sldId id="259" r:id="rId8"/>
    <p:sldId id="261" r:id="rId9"/>
    <p:sldId id="265" r:id="rId10"/>
    <p:sldId id="266" r:id="rId11"/>
    <p:sldId id="262" r:id="rId12"/>
    <p:sldId id="263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25B71-91B1-4055-AF8A-79C852D543CD}" type="datetimeFigureOut">
              <a:rPr lang="fr-FR" smtClean="0"/>
              <a:pPr/>
              <a:t>29/11/2015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8A543-3A94-4AD0-B68E-812DD334068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mmons.wikimedia.org/w/index.php?title=File:Infinite.svg&amp;lang=f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mmons.wikimedia.org/w/index.php?title=File:Infinite.svg&amp;lang=f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5801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4400" b="1" dirty="0" smtClean="0"/>
              <a:t>L’INFINI</a:t>
            </a:r>
          </a:p>
          <a:p>
            <a:pPr algn="ctr">
              <a:buNone/>
            </a:pPr>
            <a:r>
              <a:rPr lang="fr-FR" sz="4400" b="1" dirty="0" smtClean="0"/>
              <a:t>UNE HISTOIRE SANS FIN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b="1" dirty="0" smtClean="0"/>
              <a:t>JEAN CAILLIEZ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1203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COURBE DE HILBERT </a:t>
            </a:r>
            <a:r>
              <a:rPr lang="fr-FR" sz="2800" dirty="0" smtClean="0"/>
              <a:t>(1891)</a:t>
            </a:r>
            <a:endParaRPr lang="fr-FR" sz="28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744" y="1417638"/>
            <a:ext cx="4608512" cy="4608512"/>
          </a:xfrm>
        </p:spPr>
      </p:pic>
    </p:spTree>
    <p:extLst>
      <p:ext uri="{BB962C8B-B14F-4D97-AF65-F5344CB8AC3E}">
        <p14:creationId xmlns:p14="http://schemas.microsoft.com/office/powerpoint/2010/main" xmlns="" val="25138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008111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L’infini et ses paradoxes</a:t>
            </a:r>
            <a:endParaRPr lang="fr-FR" sz="2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56384"/>
          </a:xfrm>
        </p:spPr>
        <p:txBody>
          <a:bodyPr>
            <a:normAutofit/>
          </a:bodyPr>
          <a:lstStyle/>
          <a:p>
            <a:pPr algn="l"/>
            <a:r>
              <a:rPr lang="fr-FR" sz="1800" b="1" dirty="0" smtClean="0">
                <a:solidFill>
                  <a:schemeClr val="tx1"/>
                </a:solidFill>
              </a:rPr>
              <a:t>Le paradoxe de Zénon</a:t>
            </a:r>
          </a:p>
          <a:p>
            <a:pPr algn="l"/>
            <a:r>
              <a:rPr lang="fr-FR" sz="1800" b="1" dirty="0" smtClean="0">
                <a:solidFill>
                  <a:schemeClr val="tx1"/>
                </a:solidFill>
              </a:rPr>
              <a:t>Le paradoxe de l’hôtel infini</a:t>
            </a:r>
          </a:p>
          <a:p>
            <a:pPr algn="l"/>
            <a:r>
              <a:rPr lang="fr-FR" sz="1800" b="1" dirty="0" smtClean="0">
                <a:solidFill>
                  <a:schemeClr val="tx1"/>
                </a:solidFill>
              </a:rPr>
              <a:t>L’hypothèse du continu </a:t>
            </a:r>
            <a:r>
              <a:rPr lang="fr-FR" sz="1800" dirty="0" smtClean="0">
                <a:solidFill>
                  <a:schemeClr val="tx1"/>
                </a:solidFill>
              </a:rPr>
              <a:t>(Hilbert début du 20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siècle)</a:t>
            </a: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existe-t-il un ensemble E tel que Card(</a:t>
            </a:r>
            <a:r>
              <a:rPr lang="fr-FR" sz="1800" b="1" dirty="0" smtClean="0">
                <a:solidFill>
                  <a:schemeClr val="tx1"/>
                </a:solidFill>
              </a:rPr>
              <a:t>N</a:t>
            </a:r>
            <a:r>
              <a:rPr lang="fr-FR" sz="1800" dirty="0" smtClean="0">
                <a:solidFill>
                  <a:schemeClr val="tx1"/>
                </a:solidFill>
              </a:rPr>
              <a:t>) &lt; Card(</a:t>
            </a:r>
            <a:r>
              <a:rPr lang="fr-FR" sz="1800" b="1" dirty="0" smtClean="0">
                <a:solidFill>
                  <a:schemeClr val="tx1"/>
                </a:solidFill>
              </a:rPr>
              <a:t>E</a:t>
            </a:r>
            <a:r>
              <a:rPr lang="fr-FR" sz="1800" dirty="0" smtClean="0">
                <a:solidFill>
                  <a:schemeClr val="tx1"/>
                </a:solidFill>
              </a:rPr>
              <a:t>) &lt; Card(</a:t>
            </a:r>
            <a:r>
              <a:rPr lang="fr-FR" sz="1800" b="1" dirty="0" smtClean="0">
                <a:solidFill>
                  <a:schemeClr val="tx1"/>
                </a:solidFill>
              </a:rPr>
              <a:t>R</a:t>
            </a:r>
            <a:r>
              <a:rPr lang="fr-FR" sz="1800" dirty="0" smtClean="0">
                <a:solidFill>
                  <a:schemeClr val="tx1"/>
                </a:solidFill>
              </a:rPr>
              <a:t>) ?</a:t>
            </a: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Cette question a été résolue en 1963 par Paul Cohen : cette proposition est </a:t>
            </a:r>
            <a:r>
              <a:rPr lang="fr-FR" sz="1800" b="1" dirty="0" smtClean="0">
                <a:solidFill>
                  <a:schemeClr val="tx1"/>
                </a:solidFill>
              </a:rPr>
              <a:t>indécidable</a:t>
            </a:r>
            <a:r>
              <a:rPr lang="fr-FR" sz="1800" dirty="0" smtClean="0">
                <a:solidFill>
                  <a:schemeClr val="tx1"/>
                </a:solidFill>
              </a:rPr>
              <a:t>.</a:t>
            </a:r>
            <a:endParaRPr lang="fr-FR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/>
              <a:t>FIN DE L’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Image du caractère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564904"/>
            <a:ext cx="108011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728191"/>
          </a:xfrm>
        </p:spPr>
        <p:txBody>
          <a:bodyPr/>
          <a:lstStyle/>
          <a:p>
            <a:r>
              <a:rPr lang="fr-FR" b="1" dirty="0" smtClean="0"/>
              <a:t>L’INFINI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3" descr="Image du caractère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140968"/>
            <a:ext cx="2376263" cy="172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080119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Le symbole infini</a:t>
            </a:r>
            <a:endParaRPr lang="fr-FR" sz="2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>
            <a:normAutofit/>
          </a:bodyPr>
          <a:lstStyle/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Ce symbole est attribué à John Wallis (1655) et sa représentation à Bernoulli : c’est la </a:t>
            </a:r>
            <a:r>
              <a:rPr lang="fr-FR" sz="1600" b="1" dirty="0" smtClean="0">
                <a:solidFill>
                  <a:schemeClr val="tx1"/>
                </a:solidFill>
              </a:rPr>
              <a:t>lemniscate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Si F et F’ sont les foyers et O le milieu avec OF=a l’équation est </a:t>
            </a:r>
          </a:p>
          <a:p>
            <a:r>
              <a:rPr lang="fr-FR" sz="1800" b="1" dirty="0" smtClean="0">
                <a:solidFill>
                  <a:schemeClr val="tx1"/>
                </a:solidFill>
              </a:rPr>
              <a:t>MF x MF’ = OF</a:t>
            </a:r>
            <a:r>
              <a:rPr lang="fr-FR" sz="1800" b="1" baseline="30000" dirty="0" smtClean="0">
                <a:solidFill>
                  <a:schemeClr val="tx1"/>
                </a:solidFill>
              </a:rPr>
              <a:t>2</a:t>
            </a:r>
            <a:r>
              <a:rPr lang="fr-FR" sz="1800" b="1" baseline="-25000" dirty="0" smtClean="0">
                <a:solidFill>
                  <a:schemeClr val="tx1"/>
                </a:solidFill>
              </a:rPr>
              <a:t> </a:t>
            </a:r>
            <a:r>
              <a:rPr lang="fr-FR" sz="18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en coordonnées cartésiennes c’est une courbe du 4</a:t>
            </a:r>
            <a:r>
              <a:rPr lang="fr-FR" sz="1600" baseline="30000" dirty="0" smtClean="0">
                <a:solidFill>
                  <a:schemeClr val="tx1"/>
                </a:solidFill>
              </a:rPr>
              <a:t>ème</a:t>
            </a:r>
            <a:r>
              <a:rPr lang="fr-FR" sz="1600" dirty="0" smtClean="0">
                <a:solidFill>
                  <a:schemeClr val="tx1"/>
                </a:solidFill>
              </a:rPr>
              <a:t> degré :</a:t>
            </a:r>
          </a:p>
          <a:p>
            <a:r>
              <a:rPr lang="fr-FR" sz="1600" b="1" dirty="0" smtClean="0">
                <a:solidFill>
                  <a:schemeClr val="tx1"/>
                </a:solidFill>
              </a:rPr>
              <a:t>( x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</a:t>
            </a:r>
            <a:r>
              <a:rPr lang="fr-FR" sz="1600" b="1" dirty="0" smtClean="0">
                <a:solidFill>
                  <a:schemeClr val="tx1"/>
                </a:solidFill>
              </a:rPr>
              <a:t> + y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</a:t>
            </a:r>
            <a:r>
              <a:rPr lang="fr-FR" sz="1600" b="1" dirty="0" smtClean="0">
                <a:solidFill>
                  <a:schemeClr val="tx1"/>
                </a:solidFill>
              </a:rPr>
              <a:t> )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</a:t>
            </a:r>
            <a:r>
              <a:rPr lang="fr-FR" sz="1600" b="1" dirty="0" smtClean="0">
                <a:solidFill>
                  <a:schemeClr val="tx1"/>
                </a:solidFill>
              </a:rPr>
              <a:t> = 2a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</a:t>
            </a:r>
            <a:r>
              <a:rPr lang="fr-FR" sz="1600" b="1" dirty="0" smtClean="0">
                <a:solidFill>
                  <a:schemeClr val="tx1"/>
                </a:solidFill>
              </a:rPr>
              <a:t> ( x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</a:t>
            </a:r>
            <a:r>
              <a:rPr lang="fr-FR" sz="1600" b="1" dirty="0" smtClean="0">
                <a:solidFill>
                  <a:schemeClr val="tx1"/>
                </a:solidFill>
              </a:rPr>
              <a:t> – y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</a:t>
            </a:r>
            <a:r>
              <a:rPr lang="fr-FR" sz="1600" b="1" dirty="0" smtClean="0">
                <a:solidFill>
                  <a:schemeClr val="tx1"/>
                </a:solidFill>
              </a:rPr>
              <a:t> )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et en coordonnées polaires :</a:t>
            </a:r>
          </a:p>
          <a:p>
            <a:r>
              <a:rPr lang="fr-FR" sz="1600" b="1" dirty="0" smtClean="0">
                <a:solidFill>
                  <a:schemeClr val="tx1"/>
                </a:solidFill>
              </a:rPr>
              <a:t>r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 </a:t>
            </a:r>
            <a:r>
              <a:rPr lang="fr-FR" sz="1600" b="1" baseline="-25000" dirty="0" smtClean="0">
                <a:solidFill>
                  <a:schemeClr val="tx1"/>
                </a:solidFill>
              </a:rPr>
              <a:t> </a:t>
            </a:r>
            <a:r>
              <a:rPr lang="fr-FR" sz="1600" b="1" dirty="0" smtClean="0">
                <a:solidFill>
                  <a:schemeClr val="tx1"/>
                </a:solidFill>
              </a:rPr>
              <a:t> = 2 a</a:t>
            </a:r>
            <a:r>
              <a:rPr lang="fr-FR" sz="1600" b="1" baseline="30000" dirty="0" smtClean="0">
                <a:solidFill>
                  <a:schemeClr val="tx1"/>
                </a:solidFill>
              </a:rPr>
              <a:t>2 </a:t>
            </a:r>
            <a:r>
              <a:rPr lang="fr-FR" sz="1600" b="1" dirty="0" smtClean="0">
                <a:solidFill>
                  <a:schemeClr val="tx1"/>
                </a:solidFill>
              </a:rPr>
              <a:t> cos (2 </a:t>
            </a:r>
            <a:r>
              <a:rPr lang="fr-FR" sz="1600" b="1" dirty="0" smtClean="0">
                <a:solidFill>
                  <a:schemeClr val="tx1"/>
                </a:solidFill>
                <a:latin typeface="Euclid Symbol" pitchFamily="18" charset="0"/>
              </a:rPr>
              <a:t>q</a:t>
            </a:r>
            <a:r>
              <a:rPr lang="fr-FR" sz="1600" b="1" dirty="0" smtClean="0">
                <a:solidFill>
                  <a:schemeClr val="tx1"/>
                </a:solidFill>
              </a:rPr>
              <a:t>)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L’infini au quotidien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1600" b="1" dirty="0" smtClean="0"/>
              <a:t>A propos de quelques définitions :</a:t>
            </a:r>
          </a:p>
          <a:p>
            <a:pPr lvl="1">
              <a:buNone/>
            </a:pPr>
            <a:r>
              <a:rPr lang="fr-FR" sz="1600" dirty="0" smtClean="0"/>
              <a:t>« qui n’est pas fini, sans bornes »</a:t>
            </a:r>
          </a:p>
          <a:p>
            <a:pPr lvl="1">
              <a:buNone/>
            </a:pPr>
            <a:r>
              <a:rPr lang="fr-FR" sz="1600" dirty="0" smtClean="0"/>
              <a:t>« ensemble très grand »</a:t>
            </a:r>
          </a:p>
          <a:p>
            <a:pPr lvl="1">
              <a:buNone/>
            </a:pPr>
            <a:r>
              <a:rPr lang="fr-FR" sz="1600" dirty="0" smtClean="0"/>
              <a:t>« se dit d’un ensemble sans limite »</a:t>
            </a:r>
          </a:p>
          <a:p>
            <a:pPr lvl="1">
              <a:buNone/>
            </a:pPr>
            <a:r>
              <a:rPr lang="fr-FR" sz="1600" dirty="0" smtClean="0"/>
              <a:t>…….</a:t>
            </a:r>
          </a:p>
          <a:p>
            <a:pPr>
              <a:buNone/>
            </a:pPr>
            <a:r>
              <a:rPr lang="fr-FR" sz="1600" dirty="0" smtClean="0"/>
              <a:t> Ces quelques citations ne traduisent pas la notion d’infini.</a:t>
            </a:r>
          </a:p>
          <a:p>
            <a:pPr lvl="1">
              <a:buNone/>
            </a:pPr>
            <a:r>
              <a:rPr lang="fr-FR" sz="1600" b="1" dirty="0" smtClean="0"/>
              <a:t>« Ce qu’on peut affirmer sans craintes  c’est que Dieu est infini et que l’esprit de l’homme est bien borné »</a:t>
            </a:r>
            <a:r>
              <a:rPr lang="fr-FR" sz="1600" dirty="0" smtClean="0"/>
              <a:t> (Voltaire)</a:t>
            </a:r>
          </a:p>
          <a:p>
            <a:pPr lvl="1">
              <a:buNone/>
            </a:pPr>
            <a:r>
              <a:rPr lang="fr-FR" sz="1600" b="1" dirty="0" smtClean="0"/>
              <a:t>« Mon entendement, qui est fini, ne peut comprendre l’infini »</a:t>
            </a:r>
            <a:r>
              <a:rPr lang="fr-FR" sz="1600" dirty="0" smtClean="0"/>
              <a:t> (Descartes)</a:t>
            </a:r>
          </a:p>
          <a:p>
            <a:pPr lvl="1">
              <a:buNone/>
            </a:pP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L’INFINI DU POINT DE VUE MATHEMATIQUE</a:t>
            </a:r>
            <a:endParaRPr lang="fr-FR" sz="2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solidFill>
                  <a:schemeClr val="tx1"/>
                </a:solidFill>
              </a:rPr>
              <a:t>CANTOR ET LA THEORIE DES ENSEMBLES</a:t>
            </a:r>
          </a:p>
          <a:p>
            <a:endParaRPr lang="fr-FR" sz="1800" b="1" dirty="0" smtClean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Cette théorie fut initiée par </a:t>
            </a:r>
            <a:r>
              <a:rPr lang="fr-FR" sz="1800" b="1" dirty="0" smtClean="0">
                <a:solidFill>
                  <a:schemeClr val="tx1"/>
                </a:solidFill>
              </a:rPr>
              <a:t>Cantor</a:t>
            </a:r>
            <a:r>
              <a:rPr lang="fr-FR" sz="1800" dirty="0" smtClean="0">
                <a:solidFill>
                  <a:schemeClr val="tx1"/>
                </a:solidFill>
              </a:rPr>
              <a:t> à la fin du 19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siècle puis modifiée par </a:t>
            </a:r>
            <a:r>
              <a:rPr lang="fr-FR" sz="1800" b="1" dirty="0" smtClean="0">
                <a:solidFill>
                  <a:schemeClr val="tx1"/>
                </a:solidFill>
              </a:rPr>
              <a:t>Zermelo</a:t>
            </a:r>
            <a:r>
              <a:rPr lang="fr-FR" sz="1800" dirty="0" smtClean="0">
                <a:solidFill>
                  <a:schemeClr val="tx1"/>
                </a:solidFill>
              </a:rPr>
              <a:t> et </a:t>
            </a:r>
            <a:r>
              <a:rPr lang="fr-FR" sz="1800" b="1" dirty="0" smtClean="0">
                <a:solidFill>
                  <a:schemeClr val="tx1"/>
                </a:solidFill>
              </a:rPr>
              <a:t>Frenkel</a:t>
            </a:r>
            <a:r>
              <a:rPr lang="fr-FR" sz="1800" dirty="0" smtClean="0">
                <a:solidFill>
                  <a:schemeClr val="tx1"/>
                </a:solidFill>
              </a:rPr>
              <a:t> au début du 20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siècle et se compose de 10 axiomes dont l’un est consacré à l’infini.</a:t>
            </a:r>
          </a:p>
          <a:p>
            <a:pPr algn="l"/>
            <a:r>
              <a:rPr lang="fr-FR" sz="1800" b="1" dirty="0" smtClean="0">
                <a:solidFill>
                  <a:schemeClr val="tx1"/>
                </a:solidFill>
              </a:rPr>
              <a:t>Notion d’ensemble fini</a:t>
            </a:r>
          </a:p>
          <a:p>
            <a:pPr lvl="1" algn="l"/>
            <a:r>
              <a:rPr lang="fr-FR" sz="1600" dirty="0" smtClean="0">
                <a:solidFill>
                  <a:schemeClr val="tx1"/>
                </a:solidFill>
              </a:rPr>
              <a:t>Cette définition ne repose pas sur la numération mais sur celle de fonction </a:t>
            </a:r>
            <a:r>
              <a:rPr lang="fr-FR" sz="1600" b="1" dirty="0" smtClean="0">
                <a:solidFill>
                  <a:schemeClr val="tx1"/>
                </a:solidFill>
              </a:rPr>
              <a:t>bijective </a:t>
            </a:r>
            <a:r>
              <a:rPr lang="fr-FR" sz="1600" dirty="0" smtClean="0">
                <a:solidFill>
                  <a:schemeClr val="tx1"/>
                </a:solidFill>
              </a:rPr>
              <a:t>afin de pouvoir l’étendre aux ensembles infinis</a:t>
            </a:r>
            <a:r>
              <a:rPr lang="fr-FR" sz="1600" b="1" dirty="0" smtClean="0">
                <a:solidFill>
                  <a:schemeClr val="tx1"/>
                </a:solidFill>
              </a:rPr>
              <a:t>.</a:t>
            </a:r>
          </a:p>
          <a:p>
            <a:pPr lvl="1" algn="l"/>
            <a:r>
              <a:rPr lang="fr-FR" sz="1600" b="1" dirty="0" smtClean="0">
                <a:solidFill>
                  <a:schemeClr val="tx1"/>
                </a:solidFill>
              </a:rPr>
              <a:t>Ensemble fini : </a:t>
            </a:r>
            <a:r>
              <a:rPr lang="fr-FR" sz="1600" dirty="0" smtClean="0">
                <a:solidFill>
                  <a:schemeClr val="tx1"/>
                </a:solidFill>
              </a:rPr>
              <a:t>un ensemble E sera dit </a:t>
            </a:r>
            <a:r>
              <a:rPr lang="fr-FR" sz="1600" b="1" dirty="0" smtClean="0">
                <a:solidFill>
                  <a:schemeClr val="tx1"/>
                </a:solidFill>
              </a:rPr>
              <a:t>fini</a:t>
            </a:r>
            <a:r>
              <a:rPr lang="fr-FR" sz="1600" dirty="0" smtClean="0">
                <a:solidFill>
                  <a:schemeClr val="tx1"/>
                </a:solidFill>
              </a:rPr>
              <a:t> si le nouvel ensemble E’ obtenu en enlevant un élément de E ne peut être mis en correspondance bijective avec E.</a:t>
            </a:r>
          </a:p>
          <a:p>
            <a:pPr lvl="1" algn="l"/>
            <a:r>
              <a:rPr lang="fr-FR" sz="1600" dirty="0" smtClean="0">
                <a:solidFill>
                  <a:schemeClr val="tx1"/>
                </a:solidFill>
              </a:rPr>
              <a:t>Exemple si E={a,b,c,d,e,f} et E’={a,b,d,e,f}, il n’existe pas de bijection entre E et E’.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578495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Notion d’ensemble infini</a:t>
            </a:r>
            <a:endParaRPr lang="fr-FR" sz="2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4032448"/>
          </a:xfrm>
        </p:spPr>
        <p:txBody>
          <a:bodyPr>
            <a:normAutofit/>
          </a:bodyPr>
          <a:lstStyle/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Un ensemble E sera dit </a:t>
            </a:r>
            <a:r>
              <a:rPr lang="fr-FR" sz="1600" b="1" dirty="0" smtClean="0">
                <a:solidFill>
                  <a:schemeClr val="tx1"/>
                </a:solidFill>
              </a:rPr>
              <a:t>infini</a:t>
            </a:r>
            <a:r>
              <a:rPr lang="fr-FR" sz="1600" dirty="0" smtClean="0">
                <a:solidFill>
                  <a:schemeClr val="tx1"/>
                </a:solidFill>
              </a:rPr>
              <a:t> si la condition précédente est réalisée ce qui revient à dire que si on enlève une partie finie P à E le nouvel ensemble E’=E/{P} peut être mis en </a:t>
            </a:r>
            <a:r>
              <a:rPr lang="fr-FR" sz="1600" b="1" dirty="0" smtClean="0">
                <a:solidFill>
                  <a:schemeClr val="tx1"/>
                </a:solidFill>
              </a:rPr>
              <a:t>correspondance bijective </a:t>
            </a:r>
            <a:r>
              <a:rPr lang="fr-FR" sz="1600" dirty="0" smtClean="0">
                <a:solidFill>
                  <a:schemeClr val="tx1"/>
                </a:solidFill>
              </a:rPr>
              <a:t>avec E.</a:t>
            </a: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r>
              <a:rPr lang="fr-FR" sz="1800" b="1" dirty="0" smtClean="0">
                <a:solidFill>
                  <a:schemeClr val="tx1"/>
                </a:solidFill>
              </a:rPr>
              <a:t>Axiome de l’infini </a:t>
            </a:r>
            <a:r>
              <a:rPr lang="fr-FR" sz="1600" b="1" dirty="0" smtClean="0">
                <a:solidFill>
                  <a:schemeClr val="tx1"/>
                </a:solidFill>
              </a:rPr>
              <a:t>: il existe un ensemble infini.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Construction d’un ensemble infini :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Ø &gt; 0 ; {Ø} &gt; 1 ; {Ø , {Ø}} &gt; 2 ; {Ø , {Ø } , {Ø , {Ø}, {Ø}} &gt; 3 , …</a:t>
            </a: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r>
              <a:rPr lang="fr-FR" sz="1600" b="1" dirty="0" smtClean="0">
                <a:solidFill>
                  <a:schemeClr val="tx1"/>
                </a:solidFill>
              </a:rPr>
              <a:t>Cardinalité et mesure des ensembles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Deux ensembles E et E’ en  correspondance bijective seront dits </a:t>
            </a:r>
            <a:r>
              <a:rPr lang="fr-FR" sz="1600" b="1" dirty="0" smtClean="0">
                <a:solidFill>
                  <a:schemeClr val="tx1"/>
                </a:solidFill>
              </a:rPr>
              <a:t>équipotents</a:t>
            </a:r>
            <a:r>
              <a:rPr lang="fr-FR" sz="1600" dirty="0" smtClean="0">
                <a:solidFill>
                  <a:schemeClr val="tx1"/>
                </a:solidFill>
              </a:rPr>
              <a:t>. Dans ce cas on dira que E et E’ ont même </a:t>
            </a:r>
            <a:r>
              <a:rPr lang="fr-FR" sz="1600" b="1" dirty="0" smtClean="0">
                <a:solidFill>
                  <a:schemeClr val="tx1"/>
                </a:solidFill>
              </a:rPr>
              <a:t>cardinalité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Par exemple si E est fini et comporte n éléments </a:t>
            </a:r>
            <a:r>
              <a:rPr lang="fr-FR" sz="1600" b="1" dirty="0" smtClean="0">
                <a:solidFill>
                  <a:schemeClr val="tx1"/>
                </a:solidFill>
              </a:rPr>
              <a:t>Card</a:t>
            </a:r>
            <a:r>
              <a:rPr lang="fr-FR" sz="1600" dirty="0" smtClean="0">
                <a:solidFill>
                  <a:schemeClr val="tx1"/>
                </a:solidFill>
              </a:rPr>
              <a:t>(E)=n.</a:t>
            </a: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Mais </a:t>
            </a:r>
            <a:r>
              <a:rPr lang="fr-FR" sz="1600" b="1" dirty="0" smtClean="0">
                <a:solidFill>
                  <a:schemeClr val="tx1"/>
                </a:solidFill>
              </a:rPr>
              <a:t>2N </a:t>
            </a:r>
            <a:r>
              <a:rPr lang="fr-FR" sz="1600" dirty="0" smtClean="0">
                <a:solidFill>
                  <a:schemeClr val="tx1"/>
                </a:solidFill>
              </a:rPr>
              <a:t>(ensemble des nombres pairs) est équipotent à </a:t>
            </a:r>
            <a:r>
              <a:rPr lang="fr-FR" sz="1600" b="1" dirty="0" smtClean="0">
                <a:solidFill>
                  <a:schemeClr val="tx1"/>
                </a:solidFill>
              </a:rPr>
              <a:t>N</a:t>
            </a:r>
            <a:r>
              <a:rPr lang="fr-FR" sz="1600" dirty="0" smtClean="0">
                <a:solidFill>
                  <a:schemeClr val="tx1"/>
                </a:solidFill>
              </a:rPr>
              <a:t> (ensemble des entiers naturels) via la fonction bijective f(x)=2x.</a:t>
            </a: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Nombres transfinis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00800" cy="4176464"/>
          </a:xfrm>
        </p:spPr>
        <p:txBody>
          <a:bodyPr bIns="288000"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fr-FR" sz="6400" dirty="0" smtClean="0">
                <a:solidFill>
                  <a:schemeClr val="tx1"/>
                </a:solidFill>
              </a:rPr>
              <a:t>Dans le cas où l’ensemble est infini une nouvelle notion de nombre est apparue pour traduire la cardinalité d’un tel ensemble et on doit à </a:t>
            </a:r>
            <a:r>
              <a:rPr lang="fr-FR" sz="6400" b="1" dirty="0" smtClean="0">
                <a:solidFill>
                  <a:schemeClr val="tx1"/>
                </a:solidFill>
              </a:rPr>
              <a:t>Cantor</a:t>
            </a:r>
            <a:r>
              <a:rPr lang="fr-FR" sz="6400" dirty="0" smtClean="0">
                <a:solidFill>
                  <a:schemeClr val="tx1"/>
                </a:solidFill>
              </a:rPr>
              <a:t> les </a:t>
            </a:r>
            <a:r>
              <a:rPr lang="fr-FR" sz="6400" b="1" dirty="0" smtClean="0">
                <a:solidFill>
                  <a:schemeClr val="tx1"/>
                </a:solidFill>
              </a:rPr>
              <a:t>nombres transfinis.</a:t>
            </a:r>
          </a:p>
          <a:p>
            <a:pPr algn="l">
              <a:lnSpc>
                <a:spcPct val="120000"/>
              </a:lnSpc>
            </a:pPr>
            <a:r>
              <a:rPr lang="fr-FR" sz="6400" b="1" dirty="0" smtClean="0">
                <a:solidFill>
                  <a:schemeClr val="tx1"/>
                </a:solidFill>
              </a:rPr>
              <a:t> </a:t>
            </a:r>
            <a:r>
              <a:rPr lang="fr-FR" sz="6400" dirty="0" smtClean="0">
                <a:solidFill>
                  <a:schemeClr val="tx1"/>
                </a:solidFill>
              </a:rPr>
              <a:t>Si </a:t>
            </a:r>
            <a:r>
              <a:rPr lang="fr-FR" sz="6400" b="1" dirty="0" smtClean="0">
                <a:solidFill>
                  <a:schemeClr val="tx1"/>
                </a:solidFill>
              </a:rPr>
              <a:t>N</a:t>
            </a:r>
            <a:r>
              <a:rPr lang="fr-FR" sz="6400" b="1" dirty="0" smtClean="0"/>
              <a:t> </a:t>
            </a:r>
            <a:r>
              <a:rPr lang="fr-FR" sz="6400" dirty="0" smtClean="0">
                <a:solidFill>
                  <a:schemeClr val="tx1"/>
                </a:solidFill>
              </a:rPr>
              <a:t>désigne l’ensemble des entiers naturels, Card(</a:t>
            </a:r>
            <a:r>
              <a:rPr lang="fr-FR" sz="6400" b="1" dirty="0" smtClean="0">
                <a:solidFill>
                  <a:schemeClr val="tx1"/>
                </a:solidFill>
              </a:rPr>
              <a:t>N</a:t>
            </a:r>
            <a:r>
              <a:rPr lang="fr-FR" sz="6400" dirty="0" smtClean="0">
                <a:solidFill>
                  <a:schemeClr val="tx1"/>
                </a:solidFill>
              </a:rPr>
              <a:t>) </a:t>
            </a:r>
            <a:r>
              <a:rPr lang="fr-FR" sz="6400" b="1" dirty="0" smtClean="0"/>
              <a:t>= </a:t>
            </a:r>
            <a:r>
              <a:rPr lang="fr-FR" sz="6400" b="1" dirty="0" smtClean="0">
                <a:solidFill>
                  <a:schemeClr val="tx1"/>
                </a:solidFill>
              </a:rPr>
              <a:t>ℵ</a:t>
            </a:r>
            <a:r>
              <a:rPr lang="fr-FR" sz="6400" b="1" baseline="-25000" dirty="0" smtClean="0">
                <a:solidFill>
                  <a:schemeClr val="tx1"/>
                </a:solidFill>
              </a:rPr>
              <a:t>0  </a:t>
            </a:r>
            <a:r>
              <a:rPr lang="fr-FR" sz="6400" b="1" dirty="0" smtClean="0">
                <a:solidFill>
                  <a:schemeClr val="tx1"/>
                </a:solidFill>
              </a:rPr>
              <a:t> </a:t>
            </a:r>
            <a:r>
              <a:rPr lang="fr-FR" sz="6400" dirty="0" smtClean="0">
                <a:solidFill>
                  <a:schemeClr val="tx1"/>
                </a:solidFill>
              </a:rPr>
              <a:t>(aleph zéro)</a:t>
            </a:r>
          </a:p>
          <a:p>
            <a:pPr algn="l">
              <a:lnSpc>
                <a:spcPct val="120000"/>
              </a:lnSpc>
            </a:pPr>
            <a:r>
              <a:rPr lang="fr-FR" sz="6400" dirty="0" smtClean="0">
                <a:solidFill>
                  <a:schemeClr val="tx1"/>
                </a:solidFill>
              </a:rPr>
              <a:t>et pour </a:t>
            </a:r>
            <a:r>
              <a:rPr lang="fr-FR" sz="6400" b="1" dirty="0" smtClean="0">
                <a:solidFill>
                  <a:schemeClr val="tx1"/>
                </a:solidFill>
              </a:rPr>
              <a:t>R </a:t>
            </a:r>
            <a:r>
              <a:rPr lang="fr-FR" sz="6400" dirty="0" smtClean="0">
                <a:solidFill>
                  <a:schemeClr val="tx1"/>
                </a:solidFill>
              </a:rPr>
              <a:t>l’ensemble des nombres réels, Card(</a:t>
            </a:r>
            <a:r>
              <a:rPr lang="fr-FR" sz="6400" b="1" dirty="0" smtClean="0">
                <a:solidFill>
                  <a:schemeClr val="tx1"/>
                </a:solidFill>
              </a:rPr>
              <a:t>R</a:t>
            </a:r>
            <a:r>
              <a:rPr lang="fr-FR" sz="6400" dirty="0" smtClean="0">
                <a:solidFill>
                  <a:schemeClr val="tx1"/>
                </a:solidFill>
              </a:rPr>
              <a:t>) = </a:t>
            </a:r>
            <a:r>
              <a:rPr lang="fr-FR" sz="6400" b="1" dirty="0" smtClean="0">
                <a:solidFill>
                  <a:schemeClr val="tx1"/>
                </a:solidFill>
              </a:rPr>
              <a:t>ℵ₁  </a:t>
            </a:r>
            <a:r>
              <a:rPr lang="fr-FR" sz="6400" dirty="0" smtClean="0">
                <a:solidFill>
                  <a:schemeClr val="tx1"/>
                </a:solidFill>
              </a:rPr>
              <a:t>(aleph un).</a:t>
            </a:r>
          </a:p>
          <a:p>
            <a:pPr algn="l">
              <a:lnSpc>
                <a:spcPct val="120000"/>
              </a:lnSpc>
            </a:pPr>
            <a:endParaRPr lang="fr-FR" sz="40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fr-FR" sz="7200" b="1" dirty="0" smtClean="0">
                <a:solidFill>
                  <a:schemeClr val="tx1"/>
                </a:solidFill>
              </a:rPr>
              <a:t>Théorème</a:t>
            </a:r>
            <a:r>
              <a:rPr lang="fr-FR" sz="7200" dirty="0" smtClean="0">
                <a:solidFill>
                  <a:schemeClr val="tx1"/>
                </a:solidFill>
              </a:rPr>
              <a:t> </a:t>
            </a:r>
            <a:r>
              <a:rPr lang="fr-FR" sz="6400" dirty="0" smtClean="0">
                <a:solidFill>
                  <a:schemeClr val="tx1"/>
                </a:solidFill>
              </a:rPr>
              <a:t>(Cantor) : </a:t>
            </a:r>
          </a:p>
          <a:p>
            <a:pPr algn="l">
              <a:lnSpc>
                <a:spcPct val="120000"/>
              </a:lnSpc>
            </a:pPr>
            <a:r>
              <a:rPr lang="fr-FR" sz="6400" b="1" dirty="0" smtClean="0">
                <a:solidFill>
                  <a:schemeClr val="tx1"/>
                </a:solidFill>
              </a:rPr>
              <a:t>Soit E un ensemble , si P(E) désigne l’ensemble des parties de E alors :</a:t>
            </a:r>
          </a:p>
          <a:p>
            <a:pPr>
              <a:lnSpc>
                <a:spcPct val="120000"/>
              </a:lnSpc>
            </a:pPr>
            <a:r>
              <a:rPr lang="fr-FR" sz="7200" b="1" dirty="0" smtClean="0">
                <a:solidFill>
                  <a:schemeClr val="tx1"/>
                </a:solidFill>
              </a:rPr>
              <a:t>Card(E) &lt; Card(P(E))</a:t>
            </a:r>
            <a:endParaRPr lang="fr-FR" sz="72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fr-FR" sz="6400" dirty="0" smtClean="0">
                <a:solidFill>
                  <a:schemeClr val="tx1"/>
                </a:solidFill>
              </a:rPr>
              <a:t>ce qui implique que pour tout ensemble infini, il existe un ensemble infini de cardinalité strictement plus grande.</a:t>
            </a:r>
          </a:p>
          <a:p>
            <a:pPr algn="l">
              <a:lnSpc>
                <a:spcPct val="120000"/>
              </a:lnSpc>
            </a:pPr>
            <a:r>
              <a:rPr lang="fr-FR" sz="6400" dirty="0" smtClean="0">
                <a:solidFill>
                  <a:schemeClr val="tx1"/>
                </a:solidFill>
              </a:rPr>
              <a:t>il y a donc une </a:t>
            </a:r>
            <a:r>
              <a:rPr lang="fr-FR" sz="6400" b="1" dirty="0" smtClean="0">
                <a:solidFill>
                  <a:schemeClr val="tx1"/>
                </a:solidFill>
              </a:rPr>
              <a:t>infinité d’infinis !.</a:t>
            </a:r>
          </a:p>
          <a:p>
            <a:pPr algn="l">
              <a:lnSpc>
                <a:spcPct val="120000"/>
              </a:lnSpc>
            </a:pPr>
            <a:r>
              <a:rPr lang="fr-FR" sz="6400" dirty="0" smtClean="0">
                <a:solidFill>
                  <a:schemeClr val="tx1"/>
                </a:solidFill>
              </a:rPr>
              <a:t>Dans le cas fini si Card(</a:t>
            </a:r>
            <a:r>
              <a:rPr lang="fr-FR" sz="6400" b="1" dirty="0" smtClean="0">
                <a:solidFill>
                  <a:schemeClr val="tx1"/>
                </a:solidFill>
              </a:rPr>
              <a:t>E</a:t>
            </a:r>
            <a:r>
              <a:rPr lang="fr-FR" sz="6400" dirty="0" smtClean="0">
                <a:solidFill>
                  <a:schemeClr val="tx1"/>
                </a:solidFill>
              </a:rPr>
              <a:t>) = </a:t>
            </a:r>
            <a:r>
              <a:rPr lang="fr-FR" sz="6400" b="1" dirty="0" smtClean="0">
                <a:solidFill>
                  <a:schemeClr val="tx1"/>
                </a:solidFill>
              </a:rPr>
              <a:t>n</a:t>
            </a:r>
            <a:r>
              <a:rPr lang="fr-FR" sz="6400" dirty="0" smtClean="0">
                <a:solidFill>
                  <a:schemeClr val="tx1"/>
                </a:solidFill>
              </a:rPr>
              <a:t> alors Card(</a:t>
            </a:r>
            <a:r>
              <a:rPr lang="fr-FR" sz="6400" b="1" dirty="0" smtClean="0">
                <a:solidFill>
                  <a:schemeClr val="tx1"/>
                </a:solidFill>
              </a:rPr>
              <a:t>P(E)</a:t>
            </a:r>
            <a:r>
              <a:rPr lang="fr-FR" sz="6400" dirty="0" smtClean="0">
                <a:solidFill>
                  <a:schemeClr val="tx1"/>
                </a:solidFill>
              </a:rPr>
              <a:t>) = </a:t>
            </a:r>
            <a:r>
              <a:rPr lang="fr-FR" sz="6400" b="1" dirty="0" smtClean="0">
                <a:solidFill>
                  <a:schemeClr val="tx1"/>
                </a:solidFill>
              </a:rPr>
              <a:t>2</a:t>
            </a:r>
            <a:r>
              <a:rPr lang="fr-FR" sz="6400" b="1" baseline="30000" dirty="0" smtClean="0">
                <a:solidFill>
                  <a:schemeClr val="tx1"/>
                </a:solidFill>
              </a:rPr>
              <a:t>n</a:t>
            </a:r>
            <a:r>
              <a:rPr lang="fr-FR" sz="6400" b="1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20000"/>
              </a:lnSpc>
            </a:pPr>
            <a:r>
              <a:rPr lang="fr-FR" sz="6400" dirty="0" smtClean="0">
                <a:solidFill>
                  <a:schemeClr val="tx1"/>
                </a:solidFill>
              </a:rPr>
              <a:t>Card(</a:t>
            </a:r>
            <a:r>
              <a:rPr lang="fr-FR" sz="6400" b="1" dirty="0" smtClean="0">
                <a:solidFill>
                  <a:schemeClr val="tx1"/>
                </a:solidFill>
              </a:rPr>
              <a:t>P</a:t>
            </a:r>
            <a:r>
              <a:rPr lang="fr-FR" sz="6400" dirty="0" smtClean="0">
                <a:solidFill>
                  <a:schemeClr val="tx1"/>
                </a:solidFill>
              </a:rPr>
              <a:t>(</a:t>
            </a:r>
            <a:r>
              <a:rPr lang="fr-FR" sz="6400" b="1" dirty="0" smtClean="0">
                <a:solidFill>
                  <a:schemeClr val="tx1"/>
                </a:solidFill>
              </a:rPr>
              <a:t>N</a:t>
            </a:r>
            <a:r>
              <a:rPr lang="fr-FR" sz="6400" dirty="0" smtClean="0">
                <a:solidFill>
                  <a:schemeClr val="tx1"/>
                </a:solidFill>
              </a:rPr>
              <a:t>)) =  Card(</a:t>
            </a:r>
            <a:r>
              <a:rPr lang="fr-FR" sz="6400" b="1" dirty="0" smtClean="0">
                <a:solidFill>
                  <a:schemeClr val="tx1"/>
                </a:solidFill>
              </a:rPr>
              <a:t>R</a:t>
            </a:r>
            <a:r>
              <a:rPr lang="fr-FR" sz="6400" dirty="0" smtClean="0">
                <a:solidFill>
                  <a:schemeClr val="tx1"/>
                </a:solidFill>
              </a:rPr>
              <a:t>)  ce qui relie </a:t>
            </a:r>
            <a:r>
              <a:rPr lang="fr-FR" sz="6400" b="1" dirty="0" smtClean="0">
                <a:solidFill>
                  <a:schemeClr val="tx1"/>
                </a:solidFill>
              </a:rPr>
              <a:t>ℵ</a:t>
            </a:r>
            <a:r>
              <a:rPr lang="fr-FR" sz="6400" b="1" baseline="-25000" dirty="0" smtClean="0">
                <a:solidFill>
                  <a:schemeClr val="tx1"/>
                </a:solidFill>
              </a:rPr>
              <a:t>0</a:t>
            </a:r>
            <a:r>
              <a:rPr lang="fr-FR" sz="6400" b="1" dirty="0" smtClean="0">
                <a:solidFill>
                  <a:schemeClr val="tx1"/>
                </a:solidFill>
              </a:rPr>
              <a:t> </a:t>
            </a:r>
            <a:r>
              <a:rPr lang="fr-FR" sz="6400" dirty="0" smtClean="0">
                <a:solidFill>
                  <a:schemeClr val="tx1"/>
                </a:solidFill>
              </a:rPr>
              <a:t>et</a:t>
            </a:r>
            <a:r>
              <a:rPr lang="fr-FR" sz="6400" b="1" dirty="0" smtClean="0">
                <a:solidFill>
                  <a:schemeClr val="tx1"/>
                </a:solidFill>
              </a:rPr>
              <a:t> ℵ₁ .</a:t>
            </a:r>
          </a:p>
          <a:p>
            <a:pPr algn="l">
              <a:lnSpc>
                <a:spcPct val="120000"/>
              </a:lnSpc>
            </a:pPr>
            <a:endParaRPr lang="fr-FR" sz="6400" b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fr-FR" sz="6400" b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fr-FR" sz="64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fr-FR" sz="6400" b="1" baseline="30000" dirty="0" smtClean="0">
                <a:solidFill>
                  <a:schemeClr val="tx1"/>
                </a:solidFill>
              </a:rPr>
              <a:t>                  </a:t>
            </a:r>
          </a:p>
          <a:p>
            <a:pPr algn="l"/>
            <a:r>
              <a:rPr lang="fr-FR" sz="1700" b="1" baseline="30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fr-FR" sz="1700" b="1" baseline="-25000" dirty="0" smtClean="0">
              <a:solidFill>
                <a:schemeClr val="tx1"/>
              </a:solidFill>
            </a:endParaRPr>
          </a:p>
          <a:p>
            <a:pPr algn="l"/>
            <a:r>
              <a:rPr lang="fr-FR" sz="1200" b="1" baseline="-25000" dirty="0" smtClean="0">
                <a:solidFill>
                  <a:schemeClr val="tx1"/>
                </a:solidFill>
              </a:rPr>
              <a:t>                                                                                      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Arithmétique des nombres transfinis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3843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1800" dirty="0" smtClean="0"/>
              <a:t>(pour n entier) </a:t>
            </a:r>
            <a:r>
              <a:rPr lang="fr-FR" sz="2400" dirty="0" smtClean="0"/>
              <a:t>: </a:t>
            </a:r>
            <a:r>
              <a:rPr lang="fr-FR" sz="2400" b="1" dirty="0" smtClean="0"/>
              <a:t>ℵ</a:t>
            </a:r>
            <a:r>
              <a:rPr lang="fr-FR" sz="2400" b="1" baseline="-25000" dirty="0" smtClean="0"/>
              <a:t>0 </a:t>
            </a:r>
            <a:r>
              <a:rPr lang="fr-FR" sz="2400" b="1" baseline="30000" dirty="0" smtClean="0"/>
              <a:t> </a:t>
            </a:r>
            <a:r>
              <a:rPr lang="fr-FR" sz="2400" b="1" dirty="0" smtClean="0"/>
              <a:t>+ n = ℵ</a:t>
            </a:r>
            <a:r>
              <a:rPr lang="fr-FR" sz="2400" b="1" baseline="-25000" dirty="0" smtClean="0"/>
              <a:t>0 </a:t>
            </a:r>
            <a:r>
              <a:rPr lang="fr-FR" sz="2400" b="1" baseline="30000" dirty="0" smtClean="0"/>
              <a:t> </a:t>
            </a:r>
            <a:r>
              <a:rPr lang="fr-FR" sz="2400" b="1" dirty="0" smtClean="0"/>
              <a:t> </a:t>
            </a:r>
          </a:p>
          <a:p>
            <a:pPr algn="ctr">
              <a:buNone/>
            </a:pPr>
            <a:r>
              <a:rPr lang="fr-FR" sz="2400" b="1" baseline="-25000" dirty="0" smtClean="0"/>
              <a:t> </a:t>
            </a:r>
            <a:r>
              <a:rPr lang="fr-FR" sz="2400" b="1" dirty="0" smtClean="0"/>
              <a:t>ℵ</a:t>
            </a:r>
            <a:r>
              <a:rPr lang="fr-FR" sz="2400" b="1" baseline="-25000" dirty="0" smtClean="0"/>
              <a:t>0 </a:t>
            </a:r>
            <a:r>
              <a:rPr lang="fr-FR" sz="2400" b="1" baseline="30000" dirty="0" smtClean="0"/>
              <a:t> </a:t>
            </a:r>
            <a:r>
              <a:rPr lang="fr-FR" sz="2400" b="1" dirty="0" smtClean="0"/>
              <a:t>+ ℵ</a:t>
            </a:r>
            <a:r>
              <a:rPr lang="fr-FR" sz="2400" b="1" baseline="-25000" dirty="0" smtClean="0"/>
              <a:t>0 </a:t>
            </a:r>
            <a:r>
              <a:rPr lang="fr-FR" sz="2400" b="1" dirty="0" smtClean="0"/>
              <a:t> = ℵ</a:t>
            </a:r>
            <a:r>
              <a:rPr lang="fr-FR" sz="2400" b="1" baseline="-25000" dirty="0" smtClean="0"/>
              <a:t>0  </a:t>
            </a:r>
          </a:p>
          <a:p>
            <a:pPr algn="ctr">
              <a:buNone/>
            </a:pPr>
            <a:r>
              <a:rPr lang="fr-FR" sz="2400" b="1" dirty="0" smtClean="0"/>
              <a:t>ℵ</a:t>
            </a:r>
            <a:r>
              <a:rPr lang="fr-FR" sz="2400" b="1" baseline="-25000" dirty="0" smtClean="0"/>
              <a:t>0  </a:t>
            </a:r>
            <a:r>
              <a:rPr lang="fr-FR" sz="2400" b="1" dirty="0" smtClean="0"/>
              <a:t>x ℵ</a:t>
            </a:r>
            <a:r>
              <a:rPr lang="fr-FR" sz="2400" b="1" baseline="-25000" dirty="0" smtClean="0"/>
              <a:t>0  </a:t>
            </a:r>
            <a:r>
              <a:rPr lang="fr-FR" sz="2400" b="1" dirty="0" smtClean="0"/>
              <a:t>= ℵ</a:t>
            </a:r>
            <a:r>
              <a:rPr lang="fr-FR" sz="2400" b="1" baseline="-25000" dirty="0" smtClean="0"/>
              <a:t>0   </a:t>
            </a:r>
            <a:r>
              <a:rPr lang="fr-FR" sz="2400" b="1" baseline="30000" dirty="0" smtClean="0"/>
              <a:t> </a:t>
            </a:r>
            <a:r>
              <a:rPr lang="fr-FR" sz="2400" b="1" baseline="-25000" dirty="0" smtClean="0"/>
              <a:t>  </a:t>
            </a:r>
            <a:r>
              <a:rPr lang="fr-FR" sz="2400" b="1" baseline="30000" dirty="0" smtClean="0"/>
              <a:t> </a:t>
            </a:r>
            <a:r>
              <a:rPr lang="fr-FR" sz="2400" b="1" baseline="-25000" dirty="0" smtClean="0"/>
              <a:t> </a:t>
            </a:r>
            <a:r>
              <a:rPr lang="fr-FR" sz="2400" b="1" baseline="30000" dirty="0" smtClean="0"/>
              <a:t> </a:t>
            </a:r>
            <a:r>
              <a:rPr lang="fr-FR" sz="2400" b="1" baseline="-25000" dirty="0" smtClean="0"/>
              <a:t> </a:t>
            </a:r>
            <a:r>
              <a:rPr lang="fr-FR" sz="2400" b="1" dirty="0" smtClean="0"/>
              <a:t> </a:t>
            </a:r>
          </a:p>
          <a:p>
            <a:pPr algn="ctr"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1800" dirty="0" smtClean="0"/>
              <a:t> infini du dénombrable (</a:t>
            </a:r>
            <a:r>
              <a:rPr lang="fr-FR" sz="1800" b="1" dirty="0" smtClean="0"/>
              <a:t>ℵ</a:t>
            </a:r>
            <a:r>
              <a:rPr lang="fr-FR" sz="1800" b="1" baseline="-25000" dirty="0" smtClean="0"/>
              <a:t>0</a:t>
            </a:r>
            <a:r>
              <a:rPr lang="fr-FR" sz="1800" dirty="0" smtClean="0"/>
              <a:t>)</a:t>
            </a:r>
            <a:r>
              <a:rPr lang="fr-FR" sz="2400" dirty="0" smtClean="0"/>
              <a:t> : </a:t>
            </a:r>
            <a:r>
              <a:rPr lang="fr-FR" sz="1800" b="1" dirty="0" smtClean="0"/>
              <a:t>N</a:t>
            </a:r>
            <a:r>
              <a:rPr lang="fr-FR" sz="1800" dirty="0" smtClean="0"/>
              <a:t>, </a:t>
            </a:r>
            <a:r>
              <a:rPr lang="fr-FR" sz="1800" b="1" dirty="0" smtClean="0"/>
              <a:t>Z</a:t>
            </a:r>
            <a:r>
              <a:rPr lang="fr-FR" sz="1800" dirty="0" smtClean="0"/>
              <a:t>, </a:t>
            </a:r>
            <a:r>
              <a:rPr lang="fr-FR" sz="1800" b="1" dirty="0" smtClean="0"/>
              <a:t>Q</a:t>
            </a:r>
            <a:r>
              <a:rPr lang="fr-FR" sz="1800" dirty="0" smtClean="0"/>
              <a:t>, entiers algébriques  </a:t>
            </a:r>
          </a:p>
          <a:p>
            <a:pPr>
              <a:buNone/>
            </a:pPr>
            <a:r>
              <a:rPr lang="fr-FR" sz="1800" dirty="0" smtClean="0"/>
              <a:t> infini du continu (</a:t>
            </a:r>
            <a:r>
              <a:rPr lang="fr-FR" sz="1800" b="1" dirty="0" smtClean="0"/>
              <a:t>ℵ₁</a:t>
            </a:r>
            <a:r>
              <a:rPr lang="fr-FR" sz="1800" dirty="0" smtClean="0"/>
              <a:t>) : les nombres réels et complexes, quaternions</a:t>
            </a:r>
          </a:p>
          <a:p>
            <a:pPr>
              <a:buNone/>
            </a:pPr>
            <a:r>
              <a:rPr lang="fr-FR" sz="1800" dirty="0" smtClean="0"/>
              <a:t>courbe de </a:t>
            </a:r>
            <a:r>
              <a:rPr lang="fr-FR" sz="1800" smtClean="0"/>
              <a:t>Peano</a:t>
            </a:r>
            <a:r>
              <a:rPr lang="fr-FR" sz="1800" dirty="0" smtClean="0"/>
              <a:t> comme conséquence de </a:t>
            </a:r>
            <a:r>
              <a:rPr lang="fr-FR" sz="1800" b="1" dirty="0" smtClean="0"/>
              <a:t>ℵ₁ </a:t>
            </a:r>
            <a:r>
              <a:rPr lang="fr-FR" sz="1400" b="1" dirty="0" smtClean="0"/>
              <a:t>X </a:t>
            </a:r>
            <a:r>
              <a:rPr lang="fr-FR" sz="1800" b="1" dirty="0" smtClean="0"/>
              <a:t>ℵ₁ </a:t>
            </a:r>
            <a:r>
              <a:rPr lang="fr-FR" sz="1400" b="1" dirty="0" smtClean="0"/>
              <a:t>= </a:t>
            </a:r>
            <a:r>
              <a:rPr lang="fr-FR" sz="1800" b="1" dirty="0" smtClean="0"/>
              <a:t>ℵ₁</a:t>
            </a:r>
            <a:endParaRPr lang="fr-FR" sz="1800" dirty="0" smtClean="0"/>
          </a:p>
          <a:p>
            <a:pPr>
              <a:buNone/>
            </a:pPr>
            <a:endParaRPr lang="fr-FR" sz="2800" baseline="-25000" dirty="0" smtClean="0"/>
          </a:p>
          <a:p>
            <a:pPr>
              <a:buNone/>
            </a:pPr>
            <a:endParaRPr lang="fr-FR" sz="1800" baseline="-25000" dirty="0" smtClean="0"/>
          </a:p>
          <a:p>
            <a:pPr>
              <a:buNone/>
            </a:pPr>
            <a:endParaRPr lang="fr-FR" sz="24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COURBE DE PEANO </a:t>
            </a:r>
            <a:r>
              <a:rPr lang="fr-FR" sz="2400" dirty="0" smtClean="0"/>
              <a:t>(1890)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400" dirty="0" smtClean="0"/>
              <a:t>[0,1]           [0,1] X [0,1]</a:t>
            </a:r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6" name="Flèche droite 5"/>
          <p:cNvSpPr/>
          <p:nvPr/>
        </p:nvSpPr>
        <p:spPr>
          <a:xfrm>
            <a:off x="3923928" y="1772817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ersonnel\Jean\infini\caractères\Pe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348880"/>
            <a:ext cx="4320480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702</Words>
  <Application>Microsoft Office PowerPoint</Application>
  <PresentationFormat>Affichage à l'écran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L’INFINI </vt:lpstr>
      <vt:lpstr>Le symbole infini</vt:lpstr>
      <vt:lpstr>L’infini au quotidien</vt:lpstr>
      <vt:lpstr>L’INFINI DU POINT DE VUE MATHEMATIQUE</vt:lpstr>
      <vt:lpstr>Notion d’ensemble infini</vt:lpstr>
      <vt:lpstr>Nombres transfinis</vt:lpstr>
      <vt:lpstr>Arithmétique des nombres transfinis</vt:lpstr>
      <vt:lpstr>COURBE DE PEANO (1890)</vt:lpstr>
      <vt:lpstr>COURBE DE HILBERT (1891)</vt:lpstr>
      <vt:lpstr>L’infini et ses paradoxes</vt:lpstr>
      <vt:lpstr>FIN DE L’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creator>xp</dc:creator>
  <cp:lastModifiedBy>xp</cp:lastModifiedBy>
  <cp:revision>93</cp:revision>
  <dcterms:created xsi:type="dcterms:W3CDTF">2015-09-14T09:43:59Z</dcterms:created>
  <dcterms:modified xsi:type="dcterms:W3CDTF">2015-11-29T19:15:08Z</dcterms:modified>
</cp:coreProperties>
</file>