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9" r:id="rId2"/>
    <p:sldId id="310" r:id="rId3"/>
    <p:sldId id="31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7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69970DF-0BD8-334D-B82B-44661CA2EEFB}"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325753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9970DF-0BD8-334D-B82B-44661CA2EEFB}"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261125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9970DF-0BD8-334D-B82B-44661CA2EEFB}"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96364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9970DF-0BD8-334D-B82B-44661CA2EEFB}"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272053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69970DF-0BD8-334D-B82B-44661CA2EEFB}"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154378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69970DF-0BD8-334D-B82B-44661CA2EEFB}" type="datetimeFigureOut">
              <a:rPr lang="fr-FR" smtClean="0"/>
              <a:t>15/12/2015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122449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69970DF-0BD8-334D-B82B-44661CA2EEFB}" type="datetimeFigureOut">
              <a:rPr lang="fr-FR" smtClean="0"/>
              <a:t>15/12/2015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279357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C69970DF-0BD8-334D-B82B-44661CA2EEFB}" type="datetimeFigureOut">
              <a:rPr lang="fr-FR" smtClean="0"/>
              <a:t>15/12/2015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52893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9970DF-0BD8-334D-B82B-44661CA2EEFB}" type="datetimeFigureOut">
              <a:rPr lang="fr-FR" smtClean="0"/>
              <a:t>15/12/2015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265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69970DF-0BD8-334D-B82B-44661CA2EEFB}" type="datetimeFigureOut">
              <a:rPr lang="fr-FR" smtClean="0"/>
              <a:t>15/12/2015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179078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69970DF-0BD8-334D-B82B-44661CA2EEFB}" type="datetimeFigureOut">
              <a:rPr lang="fr-FR" smtClean="0"/>
              <a:t>15/12/2015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C7F93A-0C5F-7E49-A64D-23EB4F60B2D6}" type="slidenum">
              <a:rPr lang="fr-FR" smtClean="0"/>
              <a:t>‹#›</a:t>
            </a:fld>
            <a:endParaRPr lang="fr-FR"/>
          </a:p>
        </p:txBody>
      </p:sp>
    </p:spTree>
    <p:extLst>
      <p:ext uri="{BB962C8B-B14F-4D97-AF65-F5344CB8AC3E}">
        <p14:creationId xmlns:p14="http://schemas.microsoft.com/office/powerpoint/2010/main" val="2965992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70DF-0BD8-334D-B82B-44661CA2EEFB}" type="datetimeFigureOut">
              <a:rPr lang="fr-FR" smtClean="0"/>
              <a:t>15/12/2015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7F93A-0C5F-7E49-A64D-23EB4F60B2D6}" type="slidenum">
              <a:rPr lang="fr-FR" smtClean="0"/>
              <a:t>‹#›</a:t>
            </a:fld>
            <a:endParaRPr lang="fr-FR"/>
          </a:p>
        </p:txBody>
      </p:sp>
    </p:spTree>
    <p:extLst>
      <p:ext uri="{BB962C8B-B14F-4D97-AF65-F5344CB8AC3E}">
        <p14:creationId xmlns:p14="http://schemas.microsoft.com/office/powerpoint/2010/main" val="39116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velostan.fr/" TargetMode="External"/><Relationship Id="rId4" Type="http://schemas.openxmlformats.org/officeDocument/2006/relationships/hyperlink" Target="http://www.grand-nancy.org/territoire/subventions-dossiers-enr/" TargetMode="External"/><Relationship Id="rId5" Type="http://schemas.openxmlformats.org/officeDocument/2006/relationships/hyperlink" Target="http://www.grand-nancy.org/index.php?id=168"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grand-nancy.org/index.php?id=17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and-nancy.org/les-portails/portail-opendat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Shared/%20disc.variab/ALS/Conf%20JCD%202015-16/Sugata%20Mitra.ppt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 name="Image 7" descr="Capture d’écran 2015-10-27 à 15.2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774220"/>
          </a:xfrm>
          <a:prstGeom prst="rect">
            <a:avLst/>
          </a:prstGeom>
        </p:spPr>
      </p:pic>
      <p:sp>
        <p:nvSpPr>
          <p:cNvPr id="9" name="Bulle ronde 8"/>
          <p:cNvSpPr/>
          <p:nvPr/>
        </p:nvSpPr>
        <p:spPr>
          <a:xfrm>
            <a:off x="457199" y="3309928"/>
            <a:ext cx="3602525" cy="3309929"/>
          </a:xfrm>
          <a:prstGeom prst="wedgeEllipseCallout">
            <a:avLst>
              <a:gd name="adj1" fmla="val 105983"/>
              <a:gd name="adj2" fmla="val -444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Impacte les comportements</a:t>
            </a:r>
          </a:p>
          <a:p>
            <a:pPr algn="ctr"/>
            <a:r>
              <a:rPr lang="fr-FR" sz="2800" dirty="0" smtClean="0"/>
              <a:t>Meilleur partage de l’espace</a:t>
            </a:r>
          </a:p>
          <a:p>
            <a:pPr algn="ctr"/>
            <a:endParaRPr lang="fr-FR" sz="2800" dirty="0"/>
          </a:p>
        </p:txBody>
      </p:sp>
    </p:spTree>
    <p:extLst>
      <p:ext uri="{BB962C8B-B14F-4D97-AF65-F5344CB8AC3E}">
        <p14:creationId xmlns:p14="http://schemas.microsoft.com/office/powerpoint/2010/main" val="1075224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robot autonome</a:t>
            </a:r>
            <a:endParaRPr lang="fr-FR" dirty="0"/>
          </a:p>
        </p:txBody>
      </p:sp>
      <p:pic>
        <p:nvPicPr>
          <p:cNvPr id="5" name="Image 4" descr="Capture d’écran 2015-11-12 à 16.22.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92890"/>
            <a:ext cx="9386628" cy="6159975"/>
          </a:xfrm>
          <a:prstGeom prst="rect">
            <a:avLst/>
          </a:prstGeom>
        </p:spPr>
      </p:pic>
    </p:spTree>
    <p:extLst>
      <p:ext uri="{BB962C8B-B14F-4D97-AF65-F5344CB8AC3E}">
        <p14:creationId xmlns:p14="http://schemas.microsoft.com/office/powerpoint/2010/main" val="3568672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Aujourd’hui</a:t>
            </a:r>
            <a:endParaRPr lang="fr-FR" dirty="0"/>
          </a:p>
        </p:txBody>
      </p:sp>
      <p:pic>
        <p:nvPicPr>
          <p:cNvPr id="4" name="Espace réservé du contenu 3"/>
          <p:cNvPicPr>
            <a:picLocks noGrp="1" noChangeAspect="1"/>
          </p:cNvPicPr>
          <p:nvPr>
            <p:ph idx="1"/>
          </p:nvPr>
        </p:nvPicPr>
        <p:blipFill>
          <a:blip r:embed="rId2"/>
          <a:srcRect l="7699" r="7699"/>
          <a:stretch>
            <a:fillRect/>
          </a:stretch>
        </p:blipFill>
        <p:spPr>
          <a:xfrm>
            <a:off x="457200" y="1743604"/>
            <a:ext cx="8229600" cy="4822296"/>
          </a:xfrm>
        </p:spPr>
      </p:pic>
      <p:sp>
        <p:nvSpPr>
          <p:cNvPr id="6" name="ZoneTexte 5"/>
          <p:cNvSpPr txBox="1"/>
          <p:nvPr/>
        </p:nvSpPr>
        <p:spPr>
          <a:xfrm>
            <a:off x="698500" y="1333500"/>
            <a:ext cx="6981749" cy="1938992"/>
          </a:xfrm>
          <a:prstGeom prst="rect">
            <a:avLst/>
          </a:prstGeom>
          <a:noFill/>
        </p:spPr>
        <p:txBody>
          <a:bodyPr wrap="none" rtlCol="0">
            <a:spAutoFit/>
          </a:bodyPr>
          <a:lstStyle/>
          <a:p>
            <a:r>
              <a:rPr lang="fr-FR" sz="2400" dirty="0"/>
              <a:t>O</a:t>
            </a:r>
            <a:r>
              <a:rPr lang="fr-FR" sz="2400" dirty="0" smtClean="0"/>
              <a:t>pérations délicates du cerveau </a:t>
            </a:r>
          </a:p>
          <a:p>
            <a:r>
              <a:rPr lang="fr-FR" sz="2400" dirty="0" smtClean="0"/>
              <a:t> chirurgien assisté par analyse de l’image </a:t>
            </a:r>
          </a:p>
          <a:p>
            <a:r>
              <a:rPr lang="fr-FR" sz="2400" dirty="0" smtClean="0"/>
              <a:t>Robot Rosa, de </a:t>
            </a:r>
            <a:r>
              <a:rPr lang="fr-FR" sz="2400" b="1" dirty="0"/>
              <a:t>Bertin </a:t>
            </a:r>
            <a:r>
              <a:rPr lang="fr-FR" sz="2400" b="1" dirty="0" smtClean="0"/>
              <a:t>Nahum   </a:t>
            </a:r>
            <a:r>
              <a:rPr lang="fr-FR" sz="2400" b="1" dirty="0" err="1" smtClean="0"/>
              <a:t>MedTech</a:t>
            </a:r>
            <a:r>
              <a:rPr lang="fr-FR" sz="2400" b="1" dirty="0" smtClean="0"/>
              <a:t>  Montpellier</a:t>
            </a:r>
          </a:p>
          <a:p>
            <a:endParaRPr lang="fr-FR" sz="2400" b="1" dirty="0"/>
          </a:p>
          <a:p>
            <a:r>
              <a:rPr lang="fr-FR" sz="2400" b="1" dirty="0" smtClean="0"/>
              <a:t>800 opérations déjà réalisées </a:t>
            </a:r>
            <a:endParaRPr lang="fr-FR" sz="2400" dirty="0"/>
          </a:p>
        </p:txBody>
      </p:sp>
    </p:spTree>
    <p:extLst>
      <p:ext uri="{BB962C8B-B14F-4D97-AF65-F5344CB8AC3E}">
        <p14:creationId xmlns:p14="http://schemas.microsoft.com/office/powerpoint/2010/main" val="2692608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Demain</a:t>
            </a: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sz="2800" dirty="0" smtClean="0"/>
              <a:t>robots  spécialisés,  </a:t>
            </a:r>
            <a:r>
              <a:rPr lang="fr-FR" sz="2800" dirty="0" err="1"/>
              <a:t>p</a:t>
            </a:r>
            <a:r>
              <a:rPr lang="fr-FR" sz="2800" dirty="0" err="1" smtClean="0"/>
              <a:t>ré-programmés</a:t>
            </a:r>
            <a:r>
              <a:rPr lang="fr-FR" sz="2800" dirty="0" smtClean="0"/>
              <a:t>,</a:t>
            </a:r>
          </a:p>
          <a:p>
            <a:r>
              <a:rPr lang="fr-FR" sz="2800" dirty="0" smtClean="0"/>
              <a:t> se perfectionnant  en observant les meilleures interventions,  et … autonomes.</a:t>
            </a:r>
          </a:p>
          <a:p>
            <a:r>
              <a:rPr lang="fr-FR" sz="2800" dirty="0" smtClean="0"/>
              <a:t>Ou mini robots injectés dans le corps pour aller déboucher une artère, ou intervenir dans le cerveau…. </a:t>
            </a:r>
          </a:p>
          <a:p>
            <a:r>
              <a:rPr lang="fr-FR" sz="2800" b="1" dirty="0"/>
              <a:t>plus de précision, des incisions moins importantes, </a:t>
            </a:r>
            <a:r>
              <a:rPr lang="fr-FR" sz="2800" b="1" dirty="0" smtClean="0"/>
              <a:t>un  </a:t>
            </a:r>
            <a:r>
              <a:rPr lang="fr-FR" sz="2800" b="1" dirty="0"/>
              <a:t>geste chirurgical  </a:t>
            </a:r>
            <a:r>
              <a:rPr lang="fr-FR" sz="2800" b="1" dirty="0" smtClean="0"/>
              <a:t>sécurisé…</a:t>
            </a:r>
            <a:endParaRPr lang="fr-FR" sz="2800" dirty="0"/>
          </a:p>
          <a:p>
            <a:endParaRPr lang="fr-FR" sz="2800"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4186844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a:solidFill>
            <a:srgbClr val="FFFFFF"/>
          </a:solidFill>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657740" y="2625040"/>
            <a:ext cx="7683338" cy="1015663"/>
          </a:xfrm>
          <a:prstGeom prst="rect">
            <a:avLst/>
          </a:prstGeom>
          <a:noFill/>
        </p:spPr>
        <p:txBody>
          <a:bodyPr wrap="none" rtlCol="0">
            <a:spAutoFit/>
          </a:bodyPr>
          <a:lstStyle/>
          <a:p>
            <a:r>
              <a:rPr lang="fr-FR" sz="6000" dirty="0">
                <a:solidFill>
                  <a:schemeClr val="accent6">
                    <a:lumMod val="75000"/>
                  </a:schemeClr>
                </a:solidFill>
              </a:rPr>
              <a:t>Le numérique DE la ville</a:t>
            </a:r>
          </a:p>
        </p:txBody>
      </p:sp>
      <p:sp>
        <p:nvSpPr>
          <p:cNvPr id="5"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Tree>
    <p:extLst>
      <p:ext uri="{BB962C8B-B14F-4D97-AF65-F5344CB8AC3E}">
        <p14:creationId xmlns:p14="http://schemas.microsoft.com/office/powerpoint/2010/main" val="3696747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Nancy et ailleurs </a:t>
            </a:r>
            <a:endParaRPr lang="fr-FR" dirty="0"/>
          </a:p>
        </p:txBody>
      </p:sp>
      <p:sp>
        <p:nvSpPr>
          <p:cNvPr id="3" name="Espace réservé du contenu 2"/>
          <p:cNvSpPr>
            <a:spLocks noGrp="1"/>
          </p:cNvSpPr>
          <p:nvPr>
            <p:ph idx="1"/>
          </p:nvPr>
        </p:nvSpPr>
        <p:spPr/>
        <p:txBody>
          <a:bodyPr/>
          <a:lstStyle/>
          <a:p>
            <a:r>
              <a:rPr lang="fr-FR" dirty="0" smtClean="0"/>
              <a:t>Les infrastructures</a:t>
            </a:r>
          </a:p>
          <a:p>
            <a:r>
              <a:rPr lang="fr-FR" dirty="0" smtClean="0"/>
              <a:t>Le service informatique des communautés urbaines</a:t>
            </a:r>
          </a:p>
          <a:p>
            <a:r>
              <a:rPr lang="fr-FR" dirty="0" smtClean="0"/>
              <a:t>Animation et développement du secteur numérique </a:t>
            </a:r>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6226688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Infrastructure </a:t>
            </a:r>
            <a:endParaRPr lang="fr-FR" dirty="0"/>
          </a:p>
        </p:txBody>
      </p:sp>
      <p:sp>
        <p:nvSpPr>
          <p:cNvPr id="3" name="Espace réservé du contenu 2"/>
          <p:cNvSpPr>
            <a:spLocks noGrp="1"/>
          </p:cNvSpPr>
          <p:nvPr>
            <p:ph idx="1"/>
          </p:nvPr>
        </p:nvSpPr>
        <p:spPr/>
        <p:txBody>
          <a:bodyPr/>
          <a:lstStyle/>
          <a:p>
            <a:r>
              <a:rPr lang="fr-FR" dirty="0" smtClean="0"/>
              <a:t>Wifi gratuit: Nancy investit dans des spots pour couvrir   la  ville  </a:t>
            </a:r>
          </a:p>
          <a:p>
            <a:r>
              <a:rPr lang="fr-FR" dirty="0" smtClean="0"/>
              <a:t>Fibre optique  ( tradition à </a:t>
            </a:r>
            <a:r>
              <a:rPr lang="fr-FR" dirty="0"/>
              <a:t>N</a:t>
            </a:r>
            <a:r>
              <a:rPr lang="fr-FR" dirty="0" smtClean="0"/>
              <a:t>ancy) en </a:t>
            </a:r>
            <a:r>
              <a:rPr lang="fr-FR" b="1" dirty="0" smtClean="0"/>
              <a:t>Extension  </a:t>
            </a:r>
            <a:endParaRPr lang="fr-FR" dirty="0" smtClean="0"/>
          </a:p>
          <a:p>
            <a:r>
              <a:rPr lang="fr-FR" dirty="0" smtClean="0"/>
              <a:t>Informations  </a:t>
            </a:r>
            <a:r>
              <a:rPr lang="fr-FR" dirty="0"/>
              <a:t>des réseaux: eaux, gaz, électricité, Internet, </a:t>
            </a:r>
            <a:r>
              <a:rPr lang="fr-FR" dirty="0" smtClean="0"/>
              <a:t> relais, points sensibles,</a:t>
            </a:r>
          </a:p>
          <a:p>
            <a:r>
              <a:rPr lang="fr-FR" dirty="0" smtClean="0"/>
              <a:t>Sécurité urbaine </a:t>
            </a:r>
            <a:endParaRPr lang="fr-FR" dirty="0"/>
          </a:p>
          <a:p>
            <a:endParaRPr lang="fr-FR" dirty="0" smtClean="0"/>
          </a:p>
          <a:p>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41847357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
        <p:nvSpPr>
          <p:cNvPr id="8"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
        <p:nvSpPr>
          <p:cNvPr id="7" name="ZoneTexte 6"/>
          <p:cNvSpPr txBox="1"/>
          <p:nvPr/>
        </p:nvSpPr>
        <p:spPr>
          <a:xfrm>
            <a:off x="810846" y="2278988"/>
            <a:ext cx="7896513" cy="2677656"/>
          </a:xfrm>
          <a:prstGeom prst="rect">
            <a:avLst/>
          </a:prstGeom>
          <a:noFill/>
        </p:spPr>
        <p:txBody>
          <a:bodyPr wrap="none" rtlCol="0">
            <a:spAutoFit/>
          </a:bodyPr>
          <a:lstStyle/>
          <a:p>
            <a:r>
              <a:rPr lang="fr-FR" sz="6000" dirty="0">
                <a:solidFill>
                  <a:schemeClr val="accent6">
                    <a:lumMod val="75000"/>
                  </a:schemeClr>
                </a:solidFill>
              </a:rPr>
              <a:t>Le numérique </a:t>
            </a:r>
            <a:r>
              <a:rPr lang="fr-FR" sz="6000" dirty="0" smtClean="0">
                <a:solidFill>
                  <a:schemeClr val="accent6">
                    <a:lumMod val="75000"/>
                  </a:schemeClr>
                </a:solidFill>
              </a:rPr>
              <a:t>DE </a:t>
            </a:r>
            <a:r>
              <a:rPr lang="fr-FR" sz="6000" dirty="0">
                <a:solidFill>
                  <a:schemeClr val="accent6">
                    <a:lumMod val="75000"/>
                  </a:schemeClr>
                </a:solidFill>
              </a:rPr>
              <a:t>la </a:t>
            </a:r>
            <a:r>
              <a:rPr lang="fr-FR" sz="6000" dirty="0" smtClean="0">
                <a:solidFill>
                  <a:schemeClr val="accent6">
                    <a:lumMod val="75000"/>
                  </a:schemeClr>
                </a:solidFill>
              </a:rPr>
              <a:t>ville</a:t>
            </a:r>
          </a:p>
          <a:p>
            <a:r>
              <a:rPr lang="fr-FR" sz="6000" dirty="0" smtClean="0">
                <a:solidFill>
                  <a:schemeClr val="accent6">
                    <a:lumMod val="75000"/>
                  </a:schemeClr>
                </a:solidFill>
              </a:rPr>
              <a:t> 				</a:t>
            </a:r>
            <a:r>
              <a:rPr lang="fr-FR" sz="4800" dirty="0" smtClean="0">
                <a:solidFill>
                  <a:schemeClr val="accent6">
                    <a:lumMod val="75000"/>
                  </a:schemeClr>
                </a:solidFill>
              </a:rPr>
              <a:t>Le service informatique</a:t>
            </a:r>
          </a:p>
          <a:p>
            <a:r>
              <a:rPr lang="fr-FR" sz="4800" dirty="0" smtClean="0">
                <a:solidFill>
                  <a:schemeClr val="accent6">
                    <a:lumMod val="75000"/>
                  </a:schemeClr>
                </a:solidFill>
              </a:rPr>
              <a:t>              et les services offerts</a:t>
            </a:r>
            <a:endParaRPr lang="fr-FR" sz="6000" dirty="0">
              <a:solidFill>
                <a:schemeClr val="accent6">
                  <a:lumMod val="75000"/>
                </a:schemeClr>
              </a:solidFill>
            </a:endParaRPr>
          </a:p>
        </p:txBody>
      </p:sp>
    </p:spTree>
    <p:extLst>
      <p:ext uri="{BB962C8B-B14F-4D97-AF65-F5344CB8AC3E}">
        <p14:creationId xmlns:p14="http://schemas.microsoft.com/office/powerpoint/2010/main" val="34560851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DSIT du Grand Nancy </a:t>
            </a:r>
            <a:endParaRPr lang="fr-FR" dirty="0"/>
          </a:p>
        </p:txBody>
      </p:sp>
      <p:sp>
        <p:nvSpPr>
          <p:cNvPr id="3" name="Espace réservé du contenu 2"/>
          <p:cNvSpPr>
            <a:spLocks noGrp="1"/>
          </p:cNvSpPr>
          <p:nvPr>
            <p:ph idx="1"/>
          </p:nvPr>
        </p:nvSpPr>
        <p:spPr>
          <a:xfrm>
            <a:off x="457200" y="1058335"/>
            <a:ext cx="8229600" cy="4822296"/>
          </a:xfrm>
        </p:spPr>
        <p:txBody>
          <a:bodyPr>
            <a:normAutofit lnSpcReduction="10000"/>
          </a:bodyPr>
          <a:lstStyle/>
          <a:p>
            <a:r>
              <a:rPr lang="fr-FR" b="1" dirty="0" err="1" smtClean="0">
                <a:latin typeface="Calibri" charset="0"/>
              </a:rPr>
              <a:t>aujourd</a:t>
            </a:r>
            <a:r>
              <a:rPr lang="ja-JP" altLang="fr-FR" b="1" dirty="0" smtClean="0">
                <a:latin typeface="Calibri" charset="0"/>
              </a:rPr>
              <a:t>’</a:t>
            </a:r>
            <a:r>
              <a:rPr lang="fr-FR" altLang="ja-JP" b="1" dirty="0" smtClean="0">
                <a:latin typeface="Calibri" charset="0"/>
              </a:rPr>
              <a:t>hui, </a:t>
            </a:r>
            <a:r>
              <a:rPr lang="fr-FR" altLang="ja-JP" b="1" dirty="0">
                <a:latin typeface="Calibri" charset="0"/>
              </a:rPr>
              <a:t>la DSIT gère l'informatique de </a:t>
            </a:r>
            <a:r>
              <a:rPr lang="fr-FR" altLang="ja-JP" b="1" dirty="0" smtClean="0">
                <a:latin typeface="Calibri" charset="0"/>
              </a:rPr>
              <a:t>16 </a:t>
            </a:r>
            <a:r>
              <a:rPr lang="fr-FR" altLang="ja-JP" b="1" dirty="0">
                <a:latin typeface="Calibri" charset="0"/>
              </a:rPr>
              <a:t>villes de l'agglomération (2800 postes administratifs plus 700 postes publics et écoles</a:t>
            </a:r>
            <a:r>
              <a:rPr lang="fr-FR" altLang="ja-JP" b="1" dirty="0" smtClean="0">
                <a:latin typeface="Calibri" charset="0"/>
              </a:rPr>
              <a:t>) et fournit des applications à toute la communauté .</a:t>
            </a:r>
          </a:p>
          <a:p>
            <a:r>
              <a:rPr lang="fr-FR" altLang="ja-JP" b="1" dirty="0" smtClean="0">
                <a:latin typeface="Calibri" charset="0"/>
              </a:rPr>
              <a:t>Mutualisation importante`</a:t>
            </a:r>
          </a:p>
          <a:p>
            <a:r>
              <a:rPr lang="fr-FR" altLang="ja-JP" b="1" dirty="0" smtClean="0">
                <a:latin typeface="Calibri" charset="0"/>
              </a:rPr>
              <a:t>Personnel: 65  </a:t>
            </a:r>
            <a:r>
              <a:rPr lang="fr-FR" altLang="ja-JP" b="1" dirty="0" err="1" smtClean="0">
                <a:latin typeface="Calibri" charset="0"/>
              </a:rPr>
              <a:t>cf</a:t>
            </a:r>
            <a:r>
              <a:rPr lang="fr-FR" altLang="ja-JP" b="1" dirty="0" smtClean="0">
                <a:latin typeface="Calibri" charset="0"/>
              </a:rPr>
              <a:t> Brest </a:t>
            </a:r>
          </a:p>
          <a:p>
            <a:r>
              <a:rPr lang="fr-FR" altLang="ja-JP" b="1" dirty="0" err="1" smtClean="0">
                <a:latin typeface="Calibri" charset="0"/>
              </a:rPr>
              <a:t>Co-existence</a:t>
            </a:r>
            <a:r>
              <a:rPr lang="fr-FR" altLang="ja-JP" b="1" dirty="0" smtClean="0">
                <a:latin typeface="Calibri" charset="0"/>
              </a:rPr>
              <a:t> de services indépendants sur une même plate forme: silos, sans coopération  entre outils</a:t>
            </a:r>
            <a:endParaRPr lang="fr-FR" altLang="ja-JP" b="1" dirty="0">
              <a:latin typeface="Calibri" charset="0"/>
            </a:endParaRPr>
          </a:p>
          <a:p>
            <a:endParaRPr lang="fr-FR" dirty="0"/>
          </a:p>
        </p:txBody>
      </p:sp>
    </p:spTree>
    <p:extLst>
      <p:ext uri="{BB962C8B-B14F-4D97-AF65-F5344CB8AC3E}">
        <p14:creationId xmlns:p14="http://schemas.microsoft.com/office/powerpoint/2010/main" val="35137156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5-11-16 à 16.4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606"/>
            <a:ext cx="9144000" cy="5929313"/>
          </a:xfrm>
          <a:prstGeom prst="rect">
            <a:avLst/>
          </a:prstGeom>
        </p:spPr>
      </p:pic>
    </p:spTree>
    <p:extLst>
      <p:ext uri="{BB962C8B-B14F-4D97-AF65-F5344CB8AC3E}">
        <p14:creationId xmlns:p14="http://schemas.microsoft.com/office/powerpoint/2010/main" val="41639299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Accès citoyen aux informations </a:t>
            </a:r>
            <a:br>
              <a:rPr lang="fr-FR" dirty="0"/>
            </a:br>
            <a:endParaRPr lang="fr-FR" dirty="0"/>
          </a:p>
        </p:txBody>
      </p:sp>
      <p:sp>
        <p:nvSpPr>
          <p:cNvPr id="3" name="Espace réservé du contenu 2"/>
          <p:cNvSpPr>
            <a:spLocks noGrp="1"/>
          </p:cNvSpPr>
          <p:nvPr>
            <p:ph idx="1"/>
          </p:nvPr>
        </p:nvSpPr>
        <p:spPr>
          <a:xfrm>
            <a:off x="432439" y="999067"/>
            <a:ext cx="8229600" cy="4822296"/>
          </a:xfrm>
        </p:spPr>
        <p:txBody>
          <a:bodyPr>
            <a:normAutofit/>
          </a:bodyPr>
          <a:lstStyle/>
          <a:p>
            <a:r>
              <a:rPr lang="fr-FR" sz="2800" dirty="0">
                <a:hlinkClick r:id="rId2"/>
              </a:rPr>
              <a:t>Contact</a:t>
            </a:r>
          </a:p>
          <a:p>
            <a:r>
              <a:rPr lang="en-US" sz="2800" dirty="0"/>
              <a:t>	</a:t>
            </a:r>
            <a:r>
              <a:rPr lang="en-US" sz="2800" dirty="0" smtClean="0"/>
              <a:t>Eau   </a:t>
            </a:r>
          </a:p>
          <a:p>
            <a:r>
              <a:rPr lang="en-US" sz="2800" dirty="0" err="1" smtClean="0"/>
              <a:t>Collecte</a:t>
            </a:r>
            <a:r>
              <a:rPr lang="en-US" sz="2800" dirty="0" smtClean="0"/>
              <a:t> des </a:t>
            </a:r>
            <a:r>
              <a:rPr lang="en-US" sz="2800" dirty="0" err="1" smtClean="0"/>
              <a:t>déchets</a:t>
            </a:r>
            <a:r>
              <a:rPr lang="en-US" sz="2800" dirty="0" smtClean="0"/>
              <a:t>   </a:t>
            </a:r>
          </a:p>
          <a:p>
            <a:r>
              <a:rPr lang="en-US" sz="2800" dirty="0" smtClean="0"/>
              <a:t> </a:t>
            </a:r>
            <a:r>
              <a:rPr lang="en-US" sz="2800" dirty="0" err="1"/>
              <a:t>Piscines</a:t>
            </a:r>
            <a:r>
              <a:rPr lang="en-US" sz="2800" dirty="0"/>
              <a:t>  </a:t>
            </a:r>
            <a:r>
              <a:rPr lang="en-US" sz="2800" dirty="0" err="1" smtClean="0"/>
              <a:t>environnement</a:t>
            </a:r>
            <a:r>
              <a:rPr lang="en-US" sz="2800" dirty="0" smtClean="0"/>
              <a:t> </a:t>
            </a:r>
          </a:p>
          <a:p>
            <a:r>
              <a:rPr lang="en-US" sz="2800" dirty="0" err="1" smtClean="0"/>
              <a:t>Réseau</a:t>
            </a:r>
            <a:r>
              <a:rPr lang="en-US" sz="2800" dirty="0" smtClean="0"/>
              <a:t> </a:t>
            </a:r>
            <a:r>
              <a:rPr lang="en-US" sz="2800" dirty="0" err="1"/>
              <a:t>stan</a:t>
            </a:r>
            <a:r>
              <a:rPr lang="en-US" sz="2800" dirty="0"/>
              <a:t>     </a:t>
            </a:r>
            <a:r>
              <a:rPr lang="en-US" sz="2800" dirty="0">
                <a:hlinkClick r:id="rId3"/>
              </a:rPr>
              <a:t>VéloStan  Petitstan </a:t>
            </a:r>
          </a:p>
          <a:p>
            <a:r>
              <a:rPr lang="en-US" sz="2800" dirty="0"/>
              <a:t>		</a:t>
            </a:r>
            <a:r>
              <a:rPr lang="en-US" sz="2800" dirty="0" err="1" smtClean="0"/>
              <a:t>Offres</a:t>
            </a:r>
            <a:r>
              <a:rPr lang="en-US" sz="2800" dirty="0" smtClean="0"/>
              <a:t> </a:t>
            </a:r>
            <a:r>
              <a:rPr lang="en-US" sz="2800" dirty="0" err="1"/>
              <a:t>d'emploi</a:t>
            </a:r>
            <a:r>
              <a:rPr lang="en-US" sz="2800" dirty="0"/>
              <a:t>     </a:t>
            </a:r>
            <a:r>
              <a:rPr lang="en-US" sz="2800" dirty="0">
                <a:hlinkClick r:id="rId4"/>
              </a:rPr>
              <a:t>Subvent° aides</a:t>
            </a:r>
          </a:p>
          <a:p>
            <a:r>
              <a:rPr lang="en-US" sz="2800" dirty="0"/>
              <a:t>		</a:t>
            </a:r>
            <a:r>
              <a:rPr lang="en-US" sz="2800" dirty="0" err="1" smtClean="0"/>
              <a:t>Marchés</a:t>
            </a:r>
            <a:r>
              <a:rPr lang="en-US" sz="2800" dirty="0" smtClean="0"/>
              <a:t> </a:t>
            </a:r>
            <a:r>
              <a:rPr lang="en-US" sz="2800" dirty="0"/>
              <a:t>publics    </a:t>
            </a:r>
            <a:endParaRPr lang="en-US" sz="2800" dirty="0" smtClean="0"/>
          </a:p>
          <a:p>
            <a:r>
              <a:rPr lang="en-US" sz="2800" dirty="0" err="1" smtClean="0"/>
              <a:t>Travaux</a:t>
            </a:r>
            <a:r>
              <a:rPr lang="en-US" sz="2800" dirty="0" smtClean="0"/>
              <a:t>    </a:t>
            </a:r>
          </a:p>
          <a:p>
            <a:r>
              <a:rPr lang="en-US" sz="2800" dirty="0" err="1" smtClean="0"/>
              <a:t>Vidéos</a:t>
            </a:r>
            <a:r>
              <a:rPr lang="en-US" sz="2800" dirty="0" smtClean="0"/>
              <a:t>,  </a:t>
            </a:r>
            <a:r>
              <a:rPr lang="en-US" sz="2800" dirty="0" smtClean="0">
                <a:hlinkClick r:id="rId5"/>
              </a:rPr>
              <a:t>Webcam</a:t>
            </a:r>
            <a:endParaRPr lang="fr-FR" sz="2800" dirty="0"/>
          </a:p>
          <a:p>
            <a:pPr marL="0" indent="0">
              <a:buNone/>
            </a:pPr>
            <a:endParaRPr lang="fr-FR" sz="2800" dirty="0"/>
          </a:p>
        </p:txBody>
      </p:sp>
      <p:pic>
        <p:nvPicPr>
          <p:cNvPr id="4" name="Image 3" descr="Capture d’écran 2015-11-12 à 16.09.1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81722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Image 5" descr="captureTechnoliaSM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1193799"/>
            <a:ext cx="7193632" cy="5387571"/>
          </a:xfrm>
          <a:prstGeom prst="rect">
            <a:avLst/>
          </a:prstGeom>
        </p:spPr>
      </p:pic>
    </p:spTree>
    <p:extLst>
      <p:ext uri="{BB962C8B-B14F-4D97-AF65-F5344CB8AC3E}">
        <p14:creationId xmlns:p14="http://schemas.microsoft.com/office/powerpoint/2010/main" val="27190911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Aller plus loin: Données ouvertes </a:t>
            </a:r>
            <a:endParaRPr lang="fr-FR" dirty="0"/>
          </a:p>
        </p:txBody>
      </p:sp>
      <p:sp>
        <p:nvSpPr>
          <p:cNvPr id="3" name="Espace réservé du contenu 2"/>
          <p:cNvSpPr>
            <a:spLocks noGrp="1"/>
          </p:cNvSpPr>
          <p:nvPr>
            <p:ph idx="1"/>
          </p:nvPr>
        </p:nvSpPr>
        <p:spPr/>
        <p:txBody>
          <a:bodyPr>
            <a:normAutofit lnSpcReduction="10000"/>
          </a:bodyPr>
          <a:lstStyle/>
          <a:p>
            <a:r>
              <a:rPr lang="fr-FR" b="1" dirty="0"/>
              <a:t>		</a:t>
            </a:r>
            <a:r>
              <a:rPr lang="fr-FR" b="1" dirty="0" smtClean="0">
                <a:hlinkClick r:id="rId2"/>
              </a:rPr>
              <a:t>Permettant l’accès aux données publiques</a:t>
            </a:r>
            <a:endParaRPr lang="fr-FR" b="1" dirty="0">
              <a:hlinkClick r:id="rId2"/>
            </a:endParaRPr>
          </a:p>
          <a:p>
            <a:pPr marL="0" indent="0">
              <a:buNone/>
            </a:pPr>
            <a:r>
              <a:rPr lang="fr-FR" i="1" dirty="0"/>
              <a:t>"Si l'on partage des données sur le Web, des données publiques, des données scientifiques, des données citoyennes, quelles qu'elles soient, d'autres que nous sauront en tirer des créations merveilleuses que nous n'aurions jamais imaginées </a:t>
            </a:r>
            <a:r>
              <a:rPr lang="fr-FR" i="1" dirty="0" smtClean="0"/>
              <a:t> »</a:t>
            </a:r>
          </a:p>
          <a:p>
            <a:pPr marL="0" indent="0">
              <a:buNone/>
            </a:pPr>
            <a:r>
              <a:rPr lang="fr-FR" i="1" dirty="0" smtClean="0"/>
              <a:t> </a:t>
            </a:r>
            <a:r>
              <a:rPr lang="fr-FR" i="1" dirty="0"/>
              <a:t>- Tim </a:t>
            </a:r>
            <a:r>
              <a:rPr lang="fr-FR" i="1" dirty="0" err="1"/>
              <a:t>Berners</a:t>
            </a:r>
            <a:r>
              <a:rPr lang="fr-FR" i="1" dirty="0"/>
              <a:t>-Lee, </a:t>
            </a:r>
            <a:r>
              <a:rPr lang="fr-FR" i="1" dirty="0" err="1"/>
              <a:t>co</a:t>
            </a:r>
            <a:r>
              <a:rPr lang="fr-FR" i="1" dirty="0"/>
              <a:t>-inventeur du </a:t>
            </a:r>
            <a:r>
              <a:rPr lang="fr-FR" i="1" dirty="0" smtClean="0"/>
              <a:t>Web</a:t>
            </a:r>
          </a:p>
          <a:p>
            <a:pPr marL="0" indent="0">
              <a:buNone/>
            </a:pPr>
            <a:r>
              <a:rPr lang="fr-FR" b="1" dirty="0">
                <a:hlinkClick r:id="rId2"/>
              </a:rPr>
              <a:t>Portail OpenData</a:t>
            </a:r>
          </a:p>
          <a:p>
            <a:pPr marL="0" indent="0">
              <a:buNone/>
            </a:pPr>
            <a:endParaRPr lang="fr-FR" b="1" dirty="0">
              <a:hlinkClick r:id="rId2"/>
            </a:endParaRPr>
          </a:p>
        </p:txBody>
      </p:sp>
    </p:spTree>
    <p:extLst>
      <p:ext uri="{BB962C8B-B14F-4D97-AF65-F5344CB8AC3E}">
        <p14:creationId xmlns:p14="http://schemas.microsoft.com/office/powerpoint/2010/main" val="14836586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2700" y="260207"/>
            <a:ext cx="8102244" cy="724429"/>
          </a:xfrm>
        </p:spPr>
        <p:txBody>
          <a:bodyPr>
            <a:normAutofit fontScale="90000"/>
          </a:bodyPr>
          <a:lstStyle/>
          <a:p>
            <a:r>
              <a:rPr lang="fr-FR" dirty="0" smtClean="0"/>
              <a:t>Le numérique </a:t>
            </a:r>
            <a:r>
              <a:rPr lang="fr-FR" b="1" dirty="0" smtClean="0"/>
              <a:t>de</a:t>
            </a:r>
            <a:r>
              <a:rPr lang="fr-FR" dirty="0" smtClean="0"/>
              <a:t> </a:t>
            </a:r>
            <a:r>
              <a:rPr lang="fr-FR" dirty="0"/>
              <a:t>l</a:t>
            </a:r>
            <a:r>
              <a:rPr lang="fr-FR" dirty="0" smtClean="0"/>
              <a:t>a ville </a:t>
            </a:r>
            <a:endParaRPr lang="fr-FR" dirty="0"/>
          </a:p>
        </p:txBody>
      </p:sp>
      <p:sp>
        <p:nvSpPr>
          <p:cNvPr id="3" name="Espace réservé du contenu 2"/>
          <p:cNvSpPr>
            <a:spLocks noGrp="1"/>
          </p:cNvSpPr>
          <p:nvPr>
            <p:ph idx="1"/>
          </p:nvPr>
        </p:nvSpPr>
        <p:spPr>
          <a:xfrm>
            <a:off x="800844" y="1438882"/>
            <a:ext cx="8229600" cy="4367240"/>
          </a:xfrm>
        </p:spPr>
        <p:txBody>
          <a:bodyPr>
            <a:normAutofit/>
          </a:bodyPr>
          <a:lstStyle/>
          <a:p>
            <a:r>
              <a:rPr lang="fr-FR" dirty="0" err="1" smtClean="0"/>
              <a:t>opendata.grand-nancy.fr</a:t>
            </a:r>
            <a:endParaRPr lang="fr-FR" dirty="0"/>
          </a:p>
          <a:p>
            <a:r>
              <a:rPr lang="fr-FR" b="1" dirty="0"/>
              <a:t>Mobilité </a:t>
            </a:r>
            <a:r>
              <a:rPr lang="fr-FR" b="1" dirty="0" smtClean="0"/>
              <a:t>– transport, Occupation </a:t>
            </a:r>
            <a:r>
              <a:rPr lang="fr-FR" b="1" dirty="0"/>
              <a:t>du </a:t>
            </a:r>
            <a:r>
              <a:rPr lang="fr-FR" b="1" dirty="0" smtClean="0"/>
              <a:t>sol, Citoyenneté, Données 3D, Cadastre, Adresses, Voies</a:t>
            </a:r>
            <a:endParaRPr lang="fr-FR" dirty="0"/>
          </a:p>
          <a:p>
            <a:r>
              <a:rPr lang="fr-FR" b="1" dirty="0" smtClean="0"/>
              <a:t>Photos aériennes</a:t>
            </a:r>
            <a:endParaRPr lang="fr-FR" b="1" dirty="0"/>
          </a:p>
          <a:p>
            <a:r>
              <a:rPr lang="fr-FR" dirty="0" smtClean="0">
                <a:solidFill>
                  <a:srgbClr val="0000FF"/>
                </a:solidFill>
              </a:rPr>
              <a:t>Données </a:t>
            </a:r>
            <a:r>
              <a:rPr lang="fr-FR" dirty="0">
                <a:solidFill>
                  <a:srgbClr val="0000FF"/>
                </a:solidFill>
              </a:rPr>
              <a:t>budgétaires, cartographiques, urbaines, culturelles, de développement durable... </a:t>
            </a:r>
            <a:r>
              <a:rPr lang="fr-FR" b="1" dirty="0" smtClean="0"/>
              <a:t>Bordeaux</a:t>
            </a:r>
            <a:r>
              <a:rPr lang="fr-FR" dirty="0"/>
              <a:t> </a:t>
            </a:r>
            <a:r>
              <a:rPr lang="fr-FR" dirty="0" smtClean="0"/>
              <a:t>.</a:t>
            </a:r>
            <a:endParaRPr lang="fr-FR" dirty="0"/>
          </a:p>
        </p:txBody>
      </p:sp>
      <p:sp>
        <p:nvSpPr>
          <p:cNvPr id="6" name="Pensées 5"/>
          <p:cNvSpPr/>
          <p:nvPr/>
        </p:nvSpPr>
        <p:spPr>
          <a:xfrm>
            <a:off x="4915644" y="2381001"/>
            <a:ext cx="4228356" cy="2133610"/>
          </a:xfrm>
          <a:prstGeom prst="cloudCallout">
            <a:avLst>
              <a:gd name="adj1" fmla="val -105005"/>
              <a:gd name="adj2" fmla="val 45404"/>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3600" dirty="0"/>
              <a:t>Transparence</a:t>
            </a:r>
          </a:p>
        </p:txBody>
      </p:sp>
      <p:sp>
        <p:nvSpPr>
          <p:cNvPr id="7" name="Légende sans bordure 2 6"/>
          <p:cNvSpPr/>
          <p:nvPr/>
        </p:nvSpPr>
        <p:spPr>
          <a:xfrm>
            <a:off x="3383316" y="274638"/>
            <a:ext cx="2150256" cy="923539"/>
          </a:xfrm>
          <a:prstGeom prst="callout2">
            <a:avLst>
              <a:gd name="adj1" fmla="val 18750"/>
              <a:gd name="adj2" fmla="val -1566"/>
              <a:gd name="adj3" fmla="val 18750"/>
              <a:gd name="adj4" fmla="val -16667"/>
              <a:gd name="adj5" fmla="val 220313"/>
              <a:gd name="adj6" fmla="val -16233"/>
            </a:avLst>
          </a:prstGeom>
          <a:solidFill>
            <a:srgbClr val="FAC090"/>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rgbClr val="0000FF"/>
                </a:solidFill>
              </a:rPr>
              <a:t>Economies</a:t>
            </a:r>
            <a:endParaRPr lang="fr-FR" sz="3200" dirty="0">
              <a:solidFill>
                <a:srgbClr val="0000FF"/>
              </a:solidFill>
            </a:endParaRPr>
          </a:p>
        </p:txBody>
      </p:sp>
      <p:sp>
        <p:nvSpPr>
          <p:cNvPr id="8" name="Bulle ronde 7"/>
          <p:cNvSpPr/>
          <p:nvPr/>
        </p:nvSpPr>
        <p:spPr>
          <a:xfrm>
            <a:off x="5599325" y="548351"/>
            <a:ext cx="2539900" cy="1284297"/>
          </a:xfrm>
          <a:prstGeom prst="wedgeEllipseCallout">
            <a:avLst>
              <a:gd name="adj1" fmla="val -89015"/>
              <a:gd name="adj2" fmla="val 109691"/>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Efficacité</a:t>
            </a:r>
            <a:endParaRPr lang="fr-FR" sz="3200" dirty="0"/>
          </a:p>
        </p:txBody>
      </p:sp>
      <p:sp>
        <p:nvSpPr>
          <p:cNvPr id="9" name="Légende à une bordure 3 8"/>
          <p:cNvSpPr/>
          <p:nvPr/>
        </p:nvSpPr>
        <p:spPr>
          <a:xfrm>
            <a:off x="901863" y="260207"/>
            <a:ext cx="1912231" cy="1025013"/>
          </a:xfrm>
          <a:prstGeom prst="accentCallout3">
            <a:avLst>
              <a:gd name="adj1" fmla="val 18750"/>
              <a:gd name="adj2" fmla="val -2296"/>
              <a:gd name="adj3" fmla="val 18750"/>
              <a:gd name="adj4" fmla="val -16667"/>
              <a:gd name="adj5" fmla="val 98860"/>
              <a:gd name="adj6" fmla="val -18324"/>
              <a:gd name="adj7" fmla="val 130531"/>
              <a:gd name="adj8" fmla="val 32530"/>
            </a:avLst>
          </a:prstGeom>
          <a:ln w="38100" cmpd="sng">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Ouverture</a:t>
            </a:r>
            <a:endParaRPr lang="fr-FR" sz="2400" dirty="0"/>
          </a:p>
        </p:txBody>
      </p:sp>
    </p:spTree>
    <p:extLst>
      <p:ext uri="{BB962C8B-B14F-4D97-AF65-F5344CB8AC3E}">
        <p14:creationId xmlns:p14="http://schemas.microsoft.com/office/powerpoint/2010/main" val="246426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Données ouvertes</a:t>
            </a:r>
            <a:endParaRPr lang="fr-FR" dirty="0"/>
          </a:p>
        </p:txBody>
      </p:sp>
      <p:sp>
        <p:nvSpPr>
          <p:cNvPr id="3" name="Espace réservé du contenu 2"/>
          <p:cNvSpPr>
            <a:spLocks noGrp="1"/>
          </p:cNvSpPr>
          <p:nvPr>
            <p:ph idx="1"/>
          </p:nvPr>
        </p:nvSpPr>
        <p:spPr>
          <a:xfrm>
            <a:off x="635000" y="2764368"/>
            <a:ext cx="8229600" cy="1477432"/>
          </a:xfrm>
        </p:spPr>
        <p:txBody>
          <a:bodyPr>
            <a:normAutofit/>
          </a:bodyPr>
          <a:lstStyle/>
          <a:p>
            <a:pPr marL="0" indent="0" algn="ctr">
              <a:buNone/>
            </a:pPr>
            <a:r>
              <a:rPr lang="fr-FR" b="1" dirty="0"/>
              <a:t>	</a:t>
            </a:r>
            <a:r>
              <a:rPr lang="fr-FR" b="1" dirty="0" smtClean="0"/>
              <a:t>Ce n’est qu’un Début</a:t>
            </a:r>
          </a:p>
          <a:p>
            <a:pPr marL="0" indent="0">
              <a:buNone/>
            </a:pPr>
            <a:r>
              <a:rPr lang="fr-FR" dirty="0"/>
              <a:t> </a:t>
            </a:r>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8860420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b="1" dirty="0"/>
              <a:t>Extension de la fibre optique</a:t>
            </a:r>
          </a:p>
          <a:p>
            <a:r>
              <a:rPr lang="fr-FR" dirty="0" smtClean="0"/>
              <a:t>Réseau des Bibliothèques et Médiathèques de Laxou, Maxéville, Nancy, Saint-Max, </a:t>
            </a:r>
            <a:r>
              <a:rPr lang="fr-FR" dirty="0" err="1" smtClean="0"/>
              <a:t>Vandoeuvre</a:t>
            </a:r>
            <a:r>
              <a:rPr lang="fr-FR" dirty="0" smtClean="0"/>
              <a:t>-lès-Nancy, musée des beaux-arts de Nancy, Conservatoire Régional du Grand-Nancy.</a:t>
            </a:r>
          </a:p>
          <a:p>
            <a:r>
              <a:rPr lang="fr-FR" dirty="0" smtClean="0"/>
              <a:t>Encore  des efforts </a:t>
            </a:r>
            <a:r>
              <a:rPr lang="fr-FR" dirty="0"/>
              <a:t>à</a:t>
            </a:r>
            <a:r>
              <a:rPr lang="fr-FR" dirty="0" smtClean="0"/>
              <a:t> faire en termes de mutualisation (non demandé par la réglementation,  </a:t>
            </a:r>
            <a:r>
              <a:rPr lang="fr-FR" dirty="0"/>
              <a:t>N</a:t>
            </a:r>
            <a:r>
              <a:rPr lang="fr-FR" dirty="0" smtClean="0"/>
              <a:t>ancy est en pointe sur ce sujet)</a:t>
            </a:r>
            <a:endParaRPr lang="fr-FR" dirty="0"/>
          </a:p>
        </p:txBody>
      </p:sp>
    </p:spTree>
    <p:extLst>
      <p:ext uri="{BB962C8B-B14F-4D97-AF65-F5344CB8AC3E}">
        <p14:creationId xmlns:p14="http://schemas.microsoft.com/office/powerpoint/2010/main" val="8169369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3 évolutions pourraient venir:</a:t>
            </a:r>
          </a:p>
          <a:p>
            <a:r>
              <a:rPr lang="fr-FR" b="1" dirty="0" smtClean="0"/>
              <a:t>Système d’Information </a:t>
            </a:r>
          </a:p>
          <a:p>
            <a:pPr lvl="1"/>
            <a:r>
              <a:rPr lang="fr-FR" b="1" dirty="0" smtClean="0"/>
              <a:t>Global </a:t>
            </a:r>
            <a:r>
              <a:rPr lang="fr-FR" dirty="0"/>
              <a:t>permettant à chaque “silo”  de communiquer avec les </a:t>
            </a:r>
            <a:r>
              <a:rPr lang="fr-FR" dirty="0" smtClean="0"/>
              <a:t>autres services</a:t>
            </a:r>
            <a:endParaRPr lang="fr-FR" b="1" dirty="0" smtClean="0"/>
          </a:p>
          <a:p>
            <a:pPr lvl="1"/>
            <a:r>
              <a:rPr lang="fr-FR" b="1" dirty="0" smtClean="0"/>
              <a:t> géo-localisé </a:t>
            </a:r>
            <a:r>
              <a:rPr lang="fr-FR" dirty="0" smtClean="0"/>
              <a:t>permettant d’accéder en une fois à toutes les informations d’un point donné </a:t>
            </a:r>
          </a:p>
          <a:p>
            <a:pPr lvl="1"/>
            <a:r>
              <a:rPr lang="fr-FR" b="1" dirty="0" smtClean="0"/>
              <a:t>Ouvert pour certaines parties </a:t>
            </a:r>
            <a:r>
              <a:rPr lang="fr-FR" dirty="0" smtClean="0"/>
              <a:t>permettant </a:t>
            </a:r>
            <a:r>
              <a:rPr lang="fr-FR" dirty="0"/>
              <a:t>l</a:t>
            </a:r>
            <a:r>
              <a:rPr lang="fr-FR" dirty="0" smtClean="0"/>
              <a:t>a participation</a:t>
            </a:r>
          </a:p>
          <a:p>
            <a:pPr lvl="1"/>
            <a:r>
              <a:rPr lang="fr-FR" b="1" dirty="0" smtClean="0"/>
              <a:t>Sécurisé pour les autres </a:t>
            </a:r>
          </a:p>
          <a:p>
            <a:pPr lvl="1"/>
            <a:r>
              <a:rPr lang="fr-FR" dirty="0" smtClean="0">
                <a:solidFill>
                  <a:srgbClr val="000090"/>
                </a:solidFill>
              </a:rPr>
              <a:t>Véritable </a:t>
            </a:r>
            <a:r>
              <a:rPr lang="fr-FR" dirty="0">
                <a:solidFill>
                  <a:srgbClr val="000090"/>
                </a:solidFill>
              </a:rPr>
              <a:t>Système d’Information  de la </a:t>
            </a:r>
            <a:r>
              <a:rPr lang="fr-FR" dirty="0" smtClean="0">
                <a:solidFill>
                  <a:srgbClr val="000090"/>
                </a:solidFill>
              </a:rPr>
              <a:t>Communauté</a:t>
            </a:r>
          </a:p>
          <a:p>
            <a:pPr marL="57150" indent="-457200">
              <a:tabLst>
                <a:tab pos="723900" algn="l"/>
              </a:tabLst>
            </a:pPr>
            <a:r>
              <a:rPr lang="fr-FR" b="1" dirty="0" smtClean="0"/>
              <a:t>Articulation</a:t>
            </a:r>
            <a:r>
              <a:rPr lang="fr-FR" dirty="0" smtClean="0"/>
              <a:t>  STI </a:t>
            </a:r>
            <a:r>
              <a:rPr lang="fr-FR" dirty="0"/>
              <a:t>du Grand Nancy</a:t>
            </a:r>
            <a:r>
              <a:rPr lang="fr-FR" dirty="0" smtClean="0"/>
              <a:t> – Mission numérique</a:t>
            </a:r>
            <a:endParaRPr lang="fr-FR" dirty="0"/>
          </a:p>
          <a:p>
            <a:r>
              <a:rPr lang="fr-FR" b="1" dirty="0" smtClean="0"/>
              <a:t>Groupe de prospective permanent </a:t>
            </a:r>
            <a:r>
              <a:rPr lang="fr-FR" dirty="0" smtClean="0"/>
              <a:t>sur les évolutions de la ville numérique. </a:t>
            </a:r>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7067339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
        <p:nvSpPr>
          <p:cNvPr id="7" name="ZoneTexte 6"/>
          <p:cNvSpPr txBox="1"/>
          <p:nvPr/>
        </p:nvSpPr>
        <p:spPr>
          <a:xfrm>
            <a:off x="317500" y="2592289"/>
            <a:ext cx="8651527" cy="1938992"/>
          </a:xfrm>
          <a:prstGeom prst="rect">
            <a:avLst/>
          </a:prstGeom>
          <a:noFill/>
        </p:spPr>
        <p:txBody>
          <a:bodyPr wrap="none" rtlCol="0">
            <a:spAutoFit/>
          </a:bodyPr>
          <a:lstStyle/>
          <a:p>
            <a:r>
              <a:rPr lang="fr-FR" sz="6000" dirty="0" smtClean="0">
                <a:solidFill>
                  <a:schemeClr val="accent6">
                    <a:lumMod val="75000"/>
                  </a:schemeClr>
                </a:solidFill>
              </a:rPr>
              <a:t>Ville numérique en devenir</a:t>
            </a:r>
          </a:p>
          <a:p>
            <a:pPr algn="r"/>
            <a:r>
              <a:rPr lang="fr-FR" sz="6000" dirty="0" smtClean="0">
                <a:solidFill>
                  <a:schemeClr val="accent6">
                    <a:lumMod val="75000"/>
                  </a:schemeClr>
                </a:solidFill>
              </a:rPr>
              <a:t> 							</a:t>
            </a:r>
            <a:endParaRPr lang="fr-FR" sz="6000" dirty="0">
              <a:solidFill>
                <a:schemeClr val="accent6">
                  <a:lumMod val="75000"/>
                </a:schemeClr>
              </a:solidFill>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Tree>
    <p:extLst>
      <p:ext uri="{BB962C8B-B14F-4D97-AF65-F5344CB8AC3E}">
        <p14:creationId xmlns:p14="http://schemas.microsoft.com/office/powerpoint/2010/main" val="42702023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LORnTECH</a:t>
            </a:r>
            <a:endParaRPr lang="fr-FR" dirty="0"/>
          </a:p>
        </p:txBody>
      </p:sp>
      <p:sp>
        <p:nvSpPr>
          <p:cNvPr id="3" name="Espace réservé du contenu 2"/>
          <p:cNvSpPr>
            <a:spLocks noGrp="1"/>
          </p:cNvSpPr>
          <p:nvPr>
            <p:ph idx="1"/>
          </p:nvPr>
        </p:nvSpPr>
        <p:spPr>
          <a:xfrm>
            <a:off x="457200" y="1303868"/>
            <a:ext cx="8229600" cy="2810932"/>
          </a:xfrm>
        </p:spPr>
        <p:txBody>
          <a:bodyPr>
            <a:normAutofit/>
          </a:bodyPr>
          <a:lstStyle/>
          <a:p>
            <a:pPr marL="0" indent="0" algn="just">
              <a:buNone/>
            </a:pPr>
            <a:r>
              <a:rPr lang="fr-FR" sz="2800" i="1" dirty="0" smtClean="0"/>
              <a:t>“L’obtention </a:t>
            </a:r>
            <a:r>
              <a:rPr lang="fr-FR" sz="2800" i="1" dirty="0"/>
              <a:t>du </a:t>
            </a:r>
            <a:r>
              <a:rPr lang="fr-FR" sz="2800" i="1" dirty="0" smtClean="0"/>
              <a:t>label </a:t>
            </a:r>
            <a:r>
              <a:rPr lang="fr-FR" sz="2800" i="1" dirty="0" err="1" smtClean="0"/>
              <a:t>FrenchTech</a:t>
            </a:r>
            <a:r>
              <a:rPr lang="fr-FR" sz="2800" i="1" dirty="0" smtClean="0"/>
              <a:t>, </a:t>
            </a:r>
            <a:r>
              <a:rPr lang="fr-FR" sz="2800" i="1" dirty="0"/>
              <a:t>est, pour le pôle métropolitain européen du Sillon Lorrain, porteur de la candidature, et l’ensemble de ses acteurs, entreprises et élus, une véritable reconnaissance et affirmation du dynamisme numérique de la Lorraine à l’échelle nationale et </a:t>
            </a:r>
            <a:r>
              <a:rPr lang="fr-FR" sz="2800" i="1" dirty="0" smtClean="0"/>
              <a:t>internationale“</a:t>
            </a:r>
          </a:p>
          <a:p>
            <a:pPr marL="0" indent="0" algn="just">
              <a:buNone/>
            </a:pPr>
            <a:endParaRPr lang="fr-FR" sz="2800" dirty="0"/>
          </a:p>
        </p:txBody>
      </p:sp>
      <p:pic>
        <p:nvPicPr>
          <p:cNvPr id="4" name="Image 3"/>
          <p:cNvPicPr>
            <a:picLocks noChangeAspect="1"/>
          </p:cNvPicPr>
          <p:nvPr/>
        </p:nvPicPr>
        <p:blipFill>
          <a:blip r:embed="rId2"/>
          <a:stretch>
            <a:fillRect/>
          </a:stretch>
        </p:blipFill>
        <p:spPr>
          <a:xfrm>
            <a:off x="2603500" y="1447800"/>
            <a:ext cx="3302000" cy="3098800"/>
          </a:xfrm>
          <a:prstGeom prst="rect">
            <a:avLst/>
          </a:prstGeom>
        </p:spPr>
      </p:pic>
    </p:spTree>
    <p:extLst>
      <p:ext uri="{BB962C8B-B14F-4D97-AF65-F5344CB8AC3E}">
        <p14:creationId xmlns:p14="http://schemas.microsoft.com/office/powerpoint/2010/main" val="2732946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Sillon lorrain </a:t>
            </a:r>
            <a:endParaRPr lang="fr-FR" dirty="0"/>
          </a:p>
        </p:txBody>
      </p:sp>
      <p:pic>
        <p:nvPicPr>
          <p:cNvPr id="5" name="Image 4" descr="Capture d’écran 2015-11-24 à 18.27.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200"/>
            <a:ext cx="9144000" cy="4651414"/>
          </a:xfrm>
          <a:prstGeom prst="rect">
            <a:avLst/>
          </a:prstGeom>
        </p:spPr>
      </p:pic>
    </p:spTree>
    <p:extLst>
      <p:ext uri="{BB962C8B-B14F-4D97-AF65-F5344CB8AC3E}">
        <p14:creationId xmlns:p14="http://schemas.microsoft.com/office/powerpoint/2010/main" val="34562119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présence numérique déjà importante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Dans des secteurs stratégiques</a:t>
            </a:r>
          </a:p>
          <a:p>
            <a:pPr lvl="1"/>
            <a:r>
              <a:rPr lang="fr-FR" dirty="0" smtClean="0"/>
              <a:t>e</a:t>
            </a:r>
            <a:r>
              <a:rPr lang="fr-FR" dirty="0"/>
              <a:t>-santé et </a:t>
            </a:r>
            <a:r>
              <a:rPr lang="fr-FR" dirty="0" err="1"/>
              <a:t>silver</a:t>
            </a:r>
            <a:r>
              <a:rPr lang="fr-FR" dirty="0"/>
              <a:t> économie, </a:t>
            </a:r>
            <a:r>
              <a:rPr lang="fr-FR" dirty="0" err="1"/>
              <a:t>biotech</a:t>
            </a:r>
            <a:r>
              <a:rPr lang="fr-FR" dirty="0"/>
              <a:t>, efficience énergétique, gaming et industries créatives, matériaux, TIC, </a:t>
            </a:r>
            <a:r>
              <a:rPr lang="fr-FR" dirty="0" err="1"/>
              <a:t>cybersécurité</a:t>
            </a:r>
            <a:r>
              <a:rPr lang="fr-FR" dirty="0"/>
              <a:t> civile, image </a:t>
            </a:r>
            <a:endParaRPr lang="fr-FR" dirty="0" smtClean="0"/>
          </a:p>
          <a:p>
            <a:pPr lvl="1"/>
            <a:endParaRPr lang="fr-FR" dirty="0" smtClean="0"/>
          </a:p>
          <a:p>
            <a:r>
              <a:rPr lang="fr-FR" dirty="0"/>
              <a:t>Startups et entreprises </a:t>
            </a:r>
            <a:r>
              <a:rPr lang="fr-FR" dirty="0" smtClean="0"/>
              <a:t>emblématiques</a:t>
            </a:r>
          </a:p>
          <a:p>
            <a:r>
              <a:rPr lang="fr-FR" dirty="0" smtClean="0"/>
              <a:t>Formation exhaustive, </a:t>
            </a:r>
            <a:r>
              <a:rPr lang="fr-FR" dirty="0"/>
              <a:t>recherche </a:t>
            </a:r>
            <a:r>
              <a:rPr lang="fr-FR" dirty="0" smtClean="0"/>
              <a:t>très présente  ( Loria, Cran…)</a:t>
            </a:r>
          </a:p>
          <a:p>
            <a:r>
              <a:rPr lang="fr-FR" dirty="0" smtClean="0"/>
              <a:t>10 000 emplois </a:t>
            </a:r>
            <a:r>
              <a:rPr lang="fr-FR" dirty="0"/>
              <a:t>dans le numérique </a:t>
            </a:r>
            <a:endParaRPr lang="fr-FR" dirty="0" smtClean="0"/>
          </a:p>
          <a:p>
            <a:r>
              <a:rPr lang="fr-FR" dirty="0" smtClean="0"/>
              <a:t>240 PME </a:t>
            </a:r>
          </a:p>
          <a:p>
            <a:r>
              <a:rPr lang="fr-FR" dirty="0" smtClean="0"/>
              <a:t>100 start-up </a:t>
            </a:r>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3580434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objectifs chiffrés </a:t>
            </a:r>
            <a:endParaRPr lang="fr-FR" dirty="0"/>
          </a:p>
        </p:txBody>
      </p:sp>
      <p:sp>
        <p:nvSpPr>
          <p:cNvPr id="3" name="Espace réservé du contenu 2"/>
          <p:cNvSpPr>
            <a:spLocks noGrp="1"/>
          </p:cNvSpPr>
          <p:nvPr>
            <p:ph idx="1"/>
          </p:nvPr>
        </p:nvSpPr>
        <p:spPr/>
        <p:txBody>
          <a:bodyPr/>
          <a:lstStyle/>
          <a:p>
            <a:r>
              <a:rPr lang="fr-FR" dirty="0"/>
              <a:t>Doublement des emplois dans le numérique / 10 ans : + 10 000 EMPLOIS </a:t>
            </a:r>
          </a:p>
          <a:p>
            <a:r>
              <a:rPr lang="fr-FR" dirty="0" smtClean="0"/>
              <a:t>Doublement </a:t>
            </a:r>
            <a:r>
              <a:rPr lang="fr-FR" dirty="0"/>
              <a:t>du nombre de start-up accélérées / 3 ans : + 100 START-UP </a:t>
            </a:r>
          </a:p>
          <a:p>
            <a:r>
              <a:rPr lang="fr-FR" b="1" dirty="0" smtClean="0"/>
              <a:t> </a:t>
            </a:r>
            <a:r>
              <a:rPr lang="fr-FR" dirty="0"/>
              <a:t>Augmentation de 50 % du nombre de PME du numérique / 6 ans : + 120 ENTREPRISES </a:t>
            </a:r>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224734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solidFill>
                  <a:srgbClr val="FF0000"/>
                </a:solidFill>
              </a:rPr>
              <a:t/>
            </a:r>
            <a:br>
              <a:rPr lang="fr-FR" sz="3600" dirty="0" smtClean="0">
                <a:solidFill>
                  <a:srgbClr val="FF0000"/>
                </a:solidFill>
              </a:rPr>
            </a:br>
            <a:r>
              <a:rPr lang="fr-FR" sz="3600" dirty="0" smtClean="0">
                <a:solidFill>
                  <a:srgbClr val="FF0000"/>
                </a:solidFill>
              </a:rPr>
              <a:t>Bientôt ? </a:t>
            </a:r>
            <a:r>
              <a:rPr lang="fr-FR" sz="3600" dirty="0">
                <a:solidFill>
                  <a:srgbClr val="FF0000"/>
                </a:solidFill>
              </a:rPr>
              <a:t/>
            </a:r>
            <a:br>
              <a:rPr lang="fr-FR" sz="3600" dirty="0">
                <a:solidFill>
                  <a:srgbClr val="FF0000"/>
                </a:solidFill>
              </a:rPr>
            </a:br>
            <a:endParaRPr lang="fr-FR" sz="3600" dirty="0">
              <a:solidFill>
                <a:srgbClr val="FF0000"/>
              </a:solidFill>
            </a:endParaRPr>
          </a:p>
        </p:txBody>
      </p:sp>
      <p:sp>
        <p:nvSpPr>
          <p:cNvPr id="3" name="Espace réservé du contenu 2"/>
          <p:cNvSpPr>
            <a:spLocks noGrp="1"/>
          </p:cNvSpPr>
          <p:nvPr>
            <p:ph idx="1"/>
          </p:nvPr>
        </p:nvSpPr>
        <p:spPr/>
        <p:txBody>
          <a:bodyPr/>
          <a:lstStyle/>
          <a:p>
            <a:r>
              <a:rPr lang="fr-FR" dirty="0"/>
              <a:t>S</a:t>
            </a:r>
            <a:r>
              <a:rPr lang="fr-FR" dirty="0" smtClean="0"/>
              <a:t>tationnement </a:t>
            </a:r>
            <a:r>
              <a:rPr lang="fr-FR" dirty="0"/>
              <a:t>géré au niveau d’un  immeuble  d’un  </a:t>
            </a:r>
            <a:r>
              <a:rPr lang="fr-FR" dirty="0" smtClean="0"/>
              <a:t>quartier, d’une ville </a:t>
            </a:r>
          </a:p>
          <a:p>
            <a:r>
              <a:rPr lang="fr-FR" dirty="0"/>
              <a:t>y compris dans les rues, </a:t>
            </a:r>
            <a:r>
              <a:rPr lang="fr-FR" dirty="0" smtClean="0"/>
              <a:t>avec guidage à la place  </a:t>
            </a:r>
            <a:endParaRPr lang="fr-FR" dirty="0"/>
          </a:p>
          <a:p>
            <a:r>
              <a:rPr lang="fr-FR" dirty="0" smtClean="0"/>
              <a:t>Beaucoup de véhicules  accessibles ( auto-partage de véhicules individuels ou non ) </a:t>
            </a:r>
          </a:p>
          <a:p>
            <a:r>
              <a:rPr lang="fr-FR" dirty="0" smtClean="0"/>
              <a:t>Des véhicules </a:t>
            </a:r>
            <a:r>
              <a:rPr lang="fr-FR" dirty="0"/>
              <a:t>autonomes</a:t>
            </a:r>
          </a:p>
          <a:p>
            <a:endParaRPr lang="fr-FR" dirty="0"/>
          </a:p>
        </p:txBody>
      </p:sp>
    </p:spTree>
    <p:extLst>
      <p:ext uri="{BB962C8B-B14F-4D97-AF65-F5344CB8AC3E}">
        <p14:creationId xmlns:p14="http://schemas.microsoft.com/office/powerpoint/2010/main" val="2638768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moyens </a:t>
            </a:r>
            <a:endParaRPr lang="fr-FR" dirty="0"/>
          </a:p>
        </p:txBody>
      </p:sp>
      <p:sp>
        <p:nvSpPr>
          <p:cNvPr id="3" name="Espace réservé du contenu 2"/>
          <p:cNvSpPr>
            <a:spLocks noGrp="1"/>
          </p:cNvSpPr>
          <p:nvPr>
            <p:ph idx="1"/>
          </p:nvPr>
        </p:nvSpPr>
        <p:spPr/>
        <p:txBody>
          <a:bodyPr/>
          <a:lstStyle/>
          <a:p>
            <a:r>
              <a:rPr lang="fr-FR" dirty="0"/>
              <a:t>STIMULER l’émergence de projets </a:t>
            </a:r>
            <a:endParaRPr lang="fr-FR" dirty="0" smtClean="0"/>
          </a:p>
          <a:p>
            <a:endParaRPr lang="fr-FR" dirty="0" smtClean="0"/>
          </a:p>
          <a:p>
            <a:r>
              <a:rPr lang="fr-FR" dirty="0" smtClean="0"/>
              <a:t>ACCÉLÉRER </a:t>
            </a:r>
            <a:r>
              <a:rPr lang="fr-FR" dirty="0"/>
              <a:t>la croissance des start-up et des </a:t>
            </a:r>
            <a:r>
              <a:rPr lang="fr-FR" dirty="0" smtClean="0"/>
              <a:t>entreprises</a:t>
            </a:r>
          </a:p>
          <a:p>
            <a:pPr lvl="1"/>
            <a:r>
              <a:rPr lang="fr-FR" dirty="0" smtClean="0"/>
              <a:t>Levées de fonds, synergies, accélérateurs, conseils</a:t>
            </a:r>
          </a:p>
          <a:p>
            <a:pPr lvl="1"/>
            <a:r>
              <a:rPr lang="fr-FR" dirty="0" smtClean="0"/>
              <a:t> </a:t>
            </a:r>
          </a:p>
          <a:p>
            <a:r>
              <a:rPr lang="fr-FR" dirty="0" smtClean="0"/>
              <a:t>RAYONNER</a:t>
            </a:r>
          </a:p>
          <a:p>
            <a:pPr lvl="1"/>
            <a:r>
              <a:rPr lang="fr-FR" dirty="0"/>
              <a:t>Faire de </a:t>
            </a:r>
            <a:r>
              <a:rPr lang="fr-FR" dirty="0" err="1"/>
              <a:t>LORnTECH</a:t>
            </a:r>
            <a:r>
              <a:rPr lang="fr-FR" dirty="0"/>
              <a:t> </a:t>
            </a:r>
            <a:r>
              <a:rPr lang="fr-FR" dirty="0" smtClean="0"/>
              <a:t>un </a:t>
            </a:r>
            <a:r>
              <a:rPr lang="fr-FR" dirty="0"/>
              <a:t>moteur de développement économique et d’attractivité </a:t>
            </a:r>
            <a:r>
              <a:rPr lang="fr-FR" dirty="0" smtClean="0"/>
              <a:t> </a:t>
            </a:r>
            <a:endParaRPr lang="fr-FR" dirty="0"/>
          </a:p>
        </p:txBody>
      </p:sp>
    </p:spTree>
    <p:extLst>
      <p:ext uri="{BB962C8B-B14F-4D97-AF65-F5344CB8AC3E}">
        <p14:creationId xmlns:p14="http://schemas.microsoft.com/office/powerpoint/2010/main" val="12881947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0038"/>
            <a:ext cx="8229600" cy="724429"/>
          </a:xfrm>
          <a:solidFill>
            <a:srgbClr val="FFFF00"/>
          </a:solidFill>
        </p:spPr>
        <p:txBody>
          <a:bodyPr/>
          <a:lstStyle/>
          <a:p>
            <a:r>
              <a:rPr lang="fr-FR" dirty="0" smtClean="0"/>
              <a:t>Quartiers numériques </a:t>
            </a:r>
            <a:endParaRPr lang="fr-FR" dirty="0"/>
          </a:p>
        </p:txBody>
      </p:sp>
      <p:sp>
        <p:nvSpPr>
          <p:cNvPr id="3" name="Espace réservé du contenu 2"/>
          <p:cNvSpPr>
            <a:spLocks noGrp="1"/>
          </p:cNvSpPr>
          <p:nvPr>
            <p:ph idx="1"/>
          </p:nvPr>
        </p:nvSpPr>
        <p:spPr/>
        <p:txBody>
          <a:bodyPr/>
          <a:lstStyle/>
          <a:p>
            <a:r>
              <a:rPr lang="fr-FR" dirty="0" smtClean="0"/>
              <a:t>Reposent sur un réseau social local, limité aux habitants, d’un quartier, d’une </a:t>
            </a:r>
            <a:r>
              <a:rPr lang="fr-FR" dirty="0" err="1" smtClean="0"/>
              <a:t>co-propriété</a:t>
            </a:r>
            <a:r>
              <a:rPr lang="fr-FR" dirty="0" smtClean="0"/>
              <a:t>.</a:t>
            </a:r>
          </a:p>
          <a:p>
            <a:r>
              <a:rPr lang="fr-FR" dirty="0" smtClean="0"/>
              <a:t>Une </a:t>
            </a:r>
            <a:r>
              <a:rPr lang="fr-FR" b="1" dirty="0"/>
              <a:t>demande et/ou une offre d'aide</a:t>
            </a:r>
            <a:r>
              <a:rPr lang="fr-FR" dirty="0"/>
              <a:t> : coups de main, visites, courses, co-voiturage, bricolage, cours, garde </a:t>
            </a:r>
            <a:r>
              <a:rPr lang="fr-FR" dirty="0" smtClean="0"/>
              <a:t>d’enfants, trajets école, …</a:t>
            </a:r>
          </a:p>
          <a:p>
            <a:r>
              <a:rPr lang="fr-FR" dirty="0" smtClean="0"/>
              <a:t>Des </a:t>
            </a:r>
            <a:r>
              <a:rPr lang="fr-FR" b="1" dirty="0"/>
              <a:t>informations utiles </a:t>
            </a:r>
            <a:r>
              <a:rPr lang="fr-FR" dirty="0"/>
              <a:t>pour le quartier : animations, évènements, activités, expo</a:t>
            </a:r>
          </a:p>
        </p:txBody>
      </p:sp>
    </p:spTree>
    <p:extLst>
      <p:ext uri="{BB962C8B-B14F-4D97-AF65-F5344CB8AC3E}">
        <p14:creationId xmlns:p14="http://schemas.microsoft.com/office/powerpoint/2010/main" val="11219257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 ou spécialisé </a:t>
            </a:r>
            <a:endParaRPr lang="fr-FR" dirty="0"/>
          </a:p>
        </p:txBody>
      </p:sp>
      <p:pic>
        <p:nvPicPr>
          <p:cNvPr id="7" name="Image 6" descr="Capture d’écran 2015-10-26 à 17.42.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399"/>
            <a:ext cx="9144000" cy="3584857"/>
          </a:xfrm>
          <a:prstGeom prst="rect">
            <a:avLst/>
          </a:prstGeom>
        </p:spPr>
      </p:pic>
      <p:sp>
        <p:nvSpPr>
          <p:cNvPr id="8" name="ZoneTexte 7"/>
          <p:cNvSpPr txBox="1"/>
          <p:nvPr/>
        </p:nvSpPr>
        <p:spPr>
          <a:xfrm>
            <a:off x="634932" y="5773132"/>
            <a:ext cx="8051867" cy="461665"/>
          </a:xfrm>
          <a:prstGeom prst="rect">
            <a:avLst/>
          </a:prstGeom>
          <a:noFill/>
        </p:spPr>
        <p:txBody>
          <a:bodyPr wrap="square" rtlCol="0">
            <a:spAutoFit/>
          </a:bodyPr>
          <a:lstStyle/>
          <a:p>
            <a:r>
              <a:rPr lang="fr-FR" sz="2400" b="1" dirty="0"/>
              <a:t>R</a:t>
            </a:r>
            <a:r>
              <a:rPr lang="fr-FR" sz="2400" b="1" dirty="0" smtClean="0"/>
              <a:t>éseau </a:t>
            </a:r>
            <a:r>
              <a:rPr lang="fr-FR" sz="2400" b="1" dirty="0"/>
              <a:t>de </a:t>
            </a:r>
            <a:r>
              <a:rPr lang="fr-FR" sz="2400" b="1" dirty="0" smtClean="0"/>
              <a:t>solidarité entre générations</a:t>
            </a:r>
            <a:endParaRPr lang="fr-FR" sz="2400" dirty="0"/>
          </a:p>
        </p:txBody>
      </p:sp>
    </p:spTree>
    <p:extLst>
      <p:ext uri="{BB962C8B-B14F-4D97-AF65-F5344CB8AC3E}">
        <p14:creationId xmlns:p14="http://schemas.microsoft.com/office/powerpoint/2010/main" val="9089130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Plus loin? </a:t>
            </a:r>
            <a:endParaRPr lang="fr-FR" dirty="0"/>
          </a:p>
        </p:txBody>
      </p:sp>
      <p:sp>
        <p:nvSpPr>
          <p:cNvPr id="3" name="Espace réservé du contenu 2"/>
          <p:cNvSpPr>
            <a:spLocks noGrp="1"/>
          </p:cNvSpPr>
          <p:nvPr>
            <p:ph idx="1"/>
          </p:nvPr>
        </p:nvSpPr>
        <p:spPr>
          <a:xfrm>
            <a:off x="457200" y="1037167"/>
            <a:ext cx="8229600" cy="2421749"/>
          </a:xfrm>
        </p:spPr>
        <p:txBody>
          <a:bodyPr>
            <a:normAutofit fontScale="85000" lnSpcReduction="20000"/>
          </a:bodyPr>
          <a:lstStyle/>
          <a:p>
            <a:r>
              <a:rPr lang="fr-FR" dirty="0" smtClean="0"/>
              <a:t>Collectivité  gérant les biens communs</a:t>
            </a:r>
          </a:p>
          <a:p>
            <a:pPr lvl="1"/>
            <a:r>
              <a:rPr lang="fr-FR" dirty="0" smtClean="0"/>
              <a:t>Auto-partage de véhicules de la collectivité </a:t>
            </a:r>
          </a:p>
          <a:p>
            <a:pPr lvl="1"/>
            <a:r>
              <a:rPr lang="fr-FR" dirty="0" smtClean="0"/>
              <a:t>Parking invités partagés, réservables </a:t>
            </a:r>
          </a:p>
          <a:p>
            <a:pPr lvl="1"/>
            <a:r>
              <a:rPr lang="fr-FR" dirty="0" smtClean="0"/>
              <a:t>Parking d’entreprises partagés </a:t>
            </a:r>
          </a:p>
          <a:p>
            <a:pPr lvl="1"/>
            <a:r>
              <a:rPr lang="fr-FR" dirty="0" smtClean="0"/>
              <a:t>Équipements , outillage lourd,</a:t>
            </a:r>
          </a:p>
          <a:p>
            <a:r>
              <a:rPr lang="fr-FR" dirty="0" smtClean="0"/>
              <a:t>Gestion intégrée de la circulation, du stationnement</a:t>
            </a:r>
          </a:p>
        </p:txBody>
      </p:sp>
      <p:sp>
        <p:nvSpPr>
          <p:cNvPr id="6" name="ZoneTexte 5"/>
          <p:cNvSpPr txBox="1"/>
          <p:nvPr/>
        </p:nvSpPr>
        <p:spPr>
          <a:xfrm>
            <a:off x="457200" y="4021949"/>
            <a:ext cx="8229600" cy="2246769"/>
          </a:xfrm>
          <a:prstGeom prst="rect">
            <a:avLst/>
          </a:prstGeom>
          <a:solidFill>
            <a:srgbClr val="B7DEE8"/>
          </a:solidFill>
        </p:spPr>
        <p:txBody>
          <a:bodyPr wrap="square" rtlCol="0">
            <a:spAutoFit/>
          </a:bodyPr>
          <a:lstStyle/>
          <a:p>
            <a:r>
              <a:rPr lang="fr-FR" sz="2800" dirty="0" smtClean="0"/>
              <a:t>Législation? </a:t>
            </a:r>
          </a:p>
          <a:p>
            <a:r>
              <a:rPr lang="fr-FR" sz="2800" dirty="0" smtClean="0"/>
              <a:t>Dans ce cas, une (deux) voitures par appartement?  Faut-il assouplir la loi?</a:t>
            </a:r>
          </a:p>
          <a:p>
            <a:r>
              <a:rPr lang="fr-FR" sz="2800" dirty="0" smtClean="0"/>
              <a:t>Ou autoriser le stationnement payant à la journée dans le quartier ou l’immeuble? Ou dans l’entreprise?</a:t>
            </a:r>
            <a:endParaRPr lang="fr-FR" sz="2800" dirty="0"/>
          </a:p>
        </p:txBody>
      </p:sp>
    </p:spTree>
    <p:extLst>
      <p:ext uri="{BB962C8B-B14F-4D97-AF65-F5344CB8AC3E}">
        <p14:creationId xmlns:p14="http://schemas.microsoft.com/office/powerpoint/2010/main" val="38738585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17500" y="2279453"/>
            <a:ext cx="8273194" cy="1938992"/>
          </a:xfrm>
          <a:prstGeom prst="rect">
            <a:avLst/>
          </a:prstGeom>
          <a:noFill/>
        </p:spPr>
        <p:txBody>
          <a:bodyPr wrap="none" rtlCol="0">
            <a:spAutoFit/>
          </a:bodyPr>
          <a:lstStyle/>
          <a:p>
            <a:pPr algn="ctr"/>
            <a:r>
              <a:rPr lang="fr-FR" sz="6000" dirty="0" smtClean="0">
                <a:solidFill>
                  <a:schemeClr val="accent6">
                    <a:lumMod val="75000"/>
                  </a:schemeClr>
                </a:solidFill>
              </a:rPr>
              <a:t>Numérique </a:t>
            </a:r>
          </a:p>
          <a:p>
            <a:pPr algn="ctr"/>
            <a:r>
              <a:rPr lang="fr-FR" sz="6000" dirty="0" smtClean="0">
                <a:solidFill>
                  <a:schemeClr val="accent6"/>
                </a:solidFill>
              </a:rPr>
              <a:t>et </a:t>
            </a:r>
            <a:r>
              <a:rPr lang="fr-FR" sz="6000" dirty="0">
                <a:solidFill>
                  <a:schemeClr val="accent6"/>
                </a:solidFill>
              </a:rPr>
              <a:t>changement de société</a:t>
            </a: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
        <p:nvSpPr>
          <p:cNvPr id="8"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Tree>
    <p:extLst>
      <p:ext uri="{BB962C8B-B14F-4D97-AF65-F5344CB8AC3E}">
        <p14:creationId xmlns:p14="http://schemas.microsoft.com/office/powerpoint/2010/main" val="16763734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Cartes de paiement</a:t>
            </a:r>
            <a:endParaRPr lang="fr-FR" dirty="0"/>
          </a:p>
        </p:txBody>
      </p:sp>
      <p:sp>
        <p:nvSpPr>
          <p:cNvPr id="3" name="Espace réservé du contenu 2"/>
          <p:cNvSpPr>
            <a:spLocks noGrp="1"/>
          </p:cNvSpPr>
          <p:nvPr>
            <p:ph idx="1"/>
          </p:nvPr>
        </p:nvSpPr>
        <p:spPr/>
        <p:txBody>
          <a:bodyPr>
            <a:normAutofit fontScale="92500"/>
          </a:bodyPr>
          <a:lstStyle/>
          <a:p>
            <a:r>
              <a:rPr lang="fr-FR" dirty="0" smtClean="0"/>
              <a:t>en </a:t>
            </a:r>
            <a:r>
              <a:rPr lang="fr-FR" dirty="0"/>
              <a:t>janvier 2015, que 800 000 clients de la Bank of </a:t>
            </a:r>
            <a:r>
              <a:rPr lang="fr-FR" dirty="0" err="1"/>
              <a:t>America</a:t>
            </a:r>
            <a:r>
              <a:rPr lang="fr-FR" dirty="0"/>
              <a:t> ont ajouté 1,1 million de cartes pour le système d’Apple </a:t>
            </a:r>
            <a:r>
              <a:rPr lang="fr-FR" dirty="0" err="1" smtClean="0"/>
              <a:t>Pay</a:t>
            </a:r>
            <a:r>
              <a:rPr lang="fr-FR" dirty="0" smtClean="0"/>
              <a:t> par téléphone .</a:t>
            </a:r>
          </a:p>
          <a:p>
            <a:r>
              <a:rPr lang="fr-FR" i="1" dirty="0" smtClean="0"/>
              <a:t>“les </a:t>
            </a:r>
            <a:r>
              <a:rPr lang="fr-FR" i="1" dirty="0"/>
              <a:t>gens stockent l’argent numérique </a:t>
            </a:r>
            <a:r>
              <a:rPr lang="fr-FR" i="1" dirty="0" smtClean="0"/>
              <a:t>et </a:t>
            </a:r>
            <a:r>
              <a:rPr lang="fr-FR" i="1" dirty="0"/>
              <a:t>utilisent leurs téléphones pour faire des achats, comme si c’étaient des cartes de débit.  En 2030, 2 milliards de personnes qui n’ont pas un compte bancaire aujourd’hui pourront stocker de l’argent et faire des paiements avec leurs téléphones ».</a:t>
            </a:r>
            <a:endParaRPr lang="fr-FR" dirty="0"/>
          </a:p>
        </p:txBody>
      </p:sp>
    </p:spTree>
    <p:extLst>
      <p:ext uri="{BB962C8B-B14F-4D97-AF65-F5344CB8AC3E}">
        <p14:creationId xmlns:p14="http://schemas.microsoft.com/office/powerpoint/2010/main" val="39495822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demain??</a:t>
            </a:r>
            <a:endParaRPr lang="fr-FR" dirty="0"/>
          </a:p>
        </p:txBody>
      </p:sp>
      <p:sp>
        <p:nvSpPr>
          <p:cNvPr id="3" name="Espace réservé du contenu 2"/>
          <p:cNvSpPr>
            <a:spLocks noGrp="1"/>
          </p:cNvSpPr>
          <p:nvPr>
            <p:ph idx="1"/>
          </p:nvPr>
        </p:nvSpPr>
        <p:spPr>
          <a:xfrm>
            <a:off x="457200" y="1303868"/>
            <a:ext cx="8229600" cy="2115363"/>
          </a:xfrm>
        </p:spPr>
        <p:txBody>
          <a:bodyPr>
            <a:normAutofit fontScale="92500"/>
          </a:bodyPr>
          <a:lstStyle/>
          <a:p>
            <a:r>
              <a:rPr lang="fr-FR" sz="2400" dirty="0" smtClean="0"/>
              <a:t>Aujourd’hui cartes, nombreuses et variées, sur support </a:t>
            </a:r>
            <a:r>
              <a:rPr lang="fr-FR" sz="2400" dirty="0"/>
              <a:t>différents </a:t>
            </a:r>
            <a:endParaRPr lang="fr-FR" sz="2400" dirty="0" smtClean="0"/>
          </a:p>
          <a:p>
            <a:r>
              <a:rPr lang="fr-FR" sz="2400" dirty="0" smtClean="0"/>
              <a:t>Carte s bancaires, carte </a:t>
            </a:r>
            <a:r>
              <a:rPr lang="fr-FR" sz="2400" dirty="0"/>
              <a:t>de piscine ,RER, carte d’étudiant, porte monnaie électronique</a:t>
            </a:r>
          </a:p>
          <a:p>
            <a:r>
              <a:rPr lang="fr-FR" sz="2400" dirty="0"/>
              <a:t>cartes sans contact multiservices actuellement 8  </a:t>
            </a:r>
            <a:r>
              <a:rPr lang="fr-FR" sz="2400" dirty="0" smtClean="0"/>
              <a:t>ou  </a:t>
            </a:r>
            <a:r>
              <a:rPr lang="fr-FR" sz="2400" dirty="0"/>
              <a:t>16 </a:t>
            </a:r>
            <a:endParaRPr lang="fr-FR" sz="2400" dirty="0" smtClean="0"/>
          </a:p>
          <a:p>
            <a:r>
              <a:rPr lang="fr-FR" sz="2400" dirty="0" smtClean="0"/>
              <a:t>1000 un jour sur une carte unique ou sur une puce</a:t>
            </a:r>
            <a:endParaRPr lang="fr-FR" sz="2800" dirty="0" smtClean="0"/>
          </a:p>
        </p:txBody>
      </p:sp>
      <p:sp>
        <p:nvSpPr>
          <p:cNvPr id="5" name="ZoneTexte 4"/>
          <p:cNvSpPr txBox="1"/>
          <p:nvPr/>
        </p:nvSpPr>
        <p:spPr>
          <a:xfrm>
            <a:off x="457200" y="3573821"/>
            <a:ext cx="8081108" cy="2677656"/>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r>
              <a:rPr lang="fr-FR" sz="2400" dirty="0" smtClean="0"/>
              <a:t>Données personnelles, </a:t>
            </a:r>
          </a:p>
          <a:p>
            <a:r>
              <a:rPr lang="fr-FR" sz="2400" dirty="0" smtClean="0"/>
              <a:t>Identité   C I   passeport</a:t>
            </a:r>
          </a:p>
          <a:p>
            <a:r>
              <a:rPr lang="fr-FR" sz="2400" dirty="0"/>
              <a:t>S</a:t>
            </a:r>
            <a:r>
              <a:rPr lang="fr-FR" sz="2400" dirty="0" smtClean="0"/>
              <a:t>anté </a:t>
            </a:r>
            <a:r>
              <a:rPr lang="fr-FR" sz="2400" dirty="0"/>
              <a:t>La carte vitale, le carnet de santé et/ou de vaccination, secours)</a:t>
            </a:r>
          </a:p>
          <a:p>
            <a:r>
              <a:rPr lang="fr-FR" sz="2400" dirty="0" smtClean="0"/>
              <a:t> Banque  paiement  ( mieux que tel),  comptes, transactions</a:t>
            </a:r>
          </a:p>
          <a:p>
            <a:r>
              <a:rPr lang="fr-FR" sz="2400" dirty="0"/>
              <a:t>A</a:t>
            </a:r>
            <a:r>
              <a:rPr lang="fr-FR" sz="2400" dirty="0" smtClean="0"/>
              <a:t>ccès  (</a:t>
            </a:r>
            <a:r>
              <a:rPr lang="fr-FR" sz="2400" dirty="0"/>
              <a:t>v</a:t>
            </a:r>
            <a:r>
              <a:rPr lang="fr-FR" sz="2400" dirty="0" smtClean="0"/>
              <a:t>oiture, locaux)</a:t>
            </a:r>
          </a:p>
          <a:p>
            <a:r>
              <a:rPr lang="fr-FR" sz="2400" dirty="0" smtClean="0"/>
              <a:t>Des </a:t>
            </a:r>
            <a:r>
              <a:rPr lang="fr-FR" sz="2400" dirty="0"/>
              <a:t>documents (finies les clés </a:t>
            </a:r>
            <a:r>
              <a:rPr lang="fr-FR" sz="2400" dirty="0" smtClean="0"/>
              <a:t>USB! 	………</a:t>
            </a:r>
            <a:r>
              <a:rPr lang="fr-FR" sz="2400" dirty="0" err="1" smtClean="0"/>
              <a:t>Etc</a:t>
            </a:r>
            <a:r>
              <a:rPr lang="fr-FR" sz="2400" dirty="0" smtClean="0"/>
              <a:t>   </a:t>
            </a:r>
          </a:p>
        </p:txBody>
      </p:sp>
      <p:sp>
        <p:nvSpPr>
          <p:cNvPr id="6" name="Étoile à 24 branches 5"/>
          <p:cNvSpPr/>
          <p:nvPr/>
        </p:nvSpPr>
        <p:spPr>
          <a:xfrm>
            <a:off x="2540000" y="2431227"/>
            <a:ext cx="3568700" cy="2810119"/>
          </a:xfrm>
          <a:prstGeom prst="star24">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rgbClr val="000090"/>
                </a:solidFill>
              </a:rPr>
              <a:t>Pas sur une carte</a:t>
            </a:r>
          </a:p>
          <a:p>
            <a:pPr algn="ctr"/>
            <a:r>
              <a:rPr lang="fr-FR" sz="3200" dirty="0" smtClean="0">
                <a:solidFill>
                  <a:srgbClr val="000090"/>
                </a:solidFill>
              </a:rPr>
              <a:t>sécurité</a:t>
            </a:r>
          </a:p>
          <a:p>
            <a:pPr algn="ctr"/>
            <a:r>
              <a:rPr lang="fr-FR" sz="3200" dirty="0" smtClean="0">
                <a:solidFill>
                  <a:srgbClr val="000090"/>
                </a:solidFill>
              </a:rPr>
              <a:t> </a:t>
            </a:r>
          </a:p>
        </p:txBody>
      </p:sp>
      <p:sp>
        <p:nvSpPr>
          <p:cNvPr id="7" name="Étoile à 8 branches 6"/>
          <p:cNvSpPr/>
          <p:nvPr/>
        </p:nvSpPr>
        <p:spPr>
          <a:xfrm>
            <a:off x="101600" y="872954"/>
            <a:ext cx="3568700" cy="2963333"/>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90"/>
                </a:solidFill>
              </a:rPr>
              <a:t>S</a:t>
            </a:r>
            <a:r>
              <a:rPr lang="fr-FR" sz="3200" dirty="0" smtClean="0">
                <a:solidFill>
                  <a:srgbClr val="000090"/>
                </a:solidFill>
              </a:rPr>
              <a:t>ur </a:t>
            </a:r>
            <a:r>
              <a:rPr lang="fr-FR" sz="3200" dirty="0">
                <a:solidFill>
                  <a:srgbClr val="000090"/>
                </a:solidFill>
              </a:rPr>
              <a:t>une </a:t>
            </a:r>
            <a:r>
              <a:rPr lang="fr-FR" sz="3200" dirty="0" smtClean="0">
                <a:solidFill>
                  <a:srgbClr val="000090"/>
                </a:solidFill>
              </a:rPr>
              <a:t>puce ?</a:t>
            </a:r>
            <a:endParaRPr lang="fr-FR" sz="3200" dirty="0">
              <a:solidFill>
                <a:srgbClr val="000090"/>
              </a:solidFill>
            </a:endParaRPr>
          </a:p>
        </p:txBody>
      </p:sp>
      <p:sp>
        <p:nvSpPr>
          <p:cNvPr id="8" name="Bulle ronde 7"/>
          <p:cNvSpPr/>
          <p:nvPr/>
        </p:nvSpPr>
        <p:spPr>
          <a:xfrm>
            <a:off x="6197600" y="1049867"/>
            <a:ext cx="2413000" cy="1527419"/>
          </a:xfrm>
          <a:prstGeom prst="wedgeEllipseCallout">
            <a:avLst>
              <a:gd name="adj1" fmla="val -109780"/>
              <a:gd name="adj2" fmla="val 119871"/>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rgbClr val="FFFF00"/>
                </a:solidFill>
              </a:rPr>
              <a:t>Où???</a:t>
            </a:r>
            <a:endParaRPr lang="fr-FR" sz="3200" dirty="0">
              <a:solidFill>
                <a:srgbClr val="FFFF00"/>
              </a:solidFill>
            </a:endParaRPr>
          </a:p>
        </p:txBody>
      </p:sp>
      <p:sp>
        <p:nvSpPr>
          <p:cNvPr id="10" name="Étoile à 32 branches 9"/>
          <p:cNvSpPr/>
          <p:nvPr/>
        </p:nvSpPr>
        <p:spPr>
          <a:xfrm>
            <a:off x="660400" y="1202267"/>
            <a:ext cx="8026400" cy="5655733"/>
          </a:xfrm>
          <a:prstGeom prst="star3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6000" dirty="0" smtClean="0">
                <a:solidFill>
                  <a:srgbClr val="0000FF"/>
                </a:solidFill>
              </a:rPr>
              <a:t>Sous la peau</a:t>
            </a:r>
            <a:endParaRPr lang="fr-FR" sz="6000" dirty="0">
              <a:solidFill>
                <a:srgbClr val="0000FF"/>
              </a:solidFill>
            </a:endParaRPr>
          </a:p>
        </p:txBody>
      </p:sp>
    </p:spTree>
    <p:extLst>
      <p:ext uri="{BB962C8B-B14F-4D97-AF65-F5344CB8AC3E}">
        <p14:creationId xmlns:p14="http://schemas.microsoft.com/office/powerpoint/2010/main" val="846218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Fabrication des objets Impression 3D </a:t>
            </a:r>
            <a:endParaRPr lang="fr-FR" dirty="0"/>
          </a:p>
        </p:txBody>
      </p:sp>
      <p:sp>
        <p:nvSpPr>
          <p:cNvPr id="3" name="Espace réservé du contenu 2"/>
          <p:cNvSpPr>
            <a:spLocks noGrp="1"/>
          </p:cNvSpPr>
          <p:nvPr>
            <p:ph idx="1"/>
          </p:nvPr>
        </p:nvSpPr>
        <p:spPr/>
        <p:txBody>
          <a:bodyPr/>
          <a:lstStyle/>
          <a:p>
            <a:r>
              <a:rPr lang="fr-FR" dirty="0" err="1" smtClean="0"/>
              <a:t>Cf</a:t>
            </a:r>
            <a:r>
              <a:rPr lang="fr-FR" dirty="0" smtClean="0"/>
              <a:t> </a:t>
            </a:r>
            <a:r>
              <a:rPr lang="fr-FR" dirty="0" err="1" smtClean="0"/>
              <a:t>mag</a:t>
            </a:r>
            <a:r>
              <a:rPr lang="fr-FR" dirty="0" smtClean="0"/>
              <a:t> N°5 </a:t>
            </a:r>
          </a:p>
          <a:p>
            <a:r>
              <a:rPr lang="fr-FR" sz="2800" b="1" dirty="0">
                <a:solidFill>
                  <a:srgbClr val="0000FF"/>
                </a:solidFill>
                <a:latin typeface="Gungsuh" pitchFamily="18" charset="-127"/>
                <a:ea typeface="Gungsuh" pitchFamily="18" charset="-127"/>
              </a:rPr>
              <a:t>“La fabrication numérique des objets s'invite dans la ville</a:t>
            </a:r>
            <a:r>
              <a:rPr lang="fr-FR" sz="2800" b="1" dirty="0" smtClean="0">
                <a:solidFill>
                  <a:srgbClr val="0000FF"/>
                </a:solidFill>
                <a:latin typeface="Gungsuh" pitchFamily="18" charset="-127"/>
                <a:ea typeface="Gungsuh" pitchFamily="18" charset="-127"/>
              </a:rPr>
              <a:t>“     Vincent BOLY</a:t>
            </a:r>
          </a:p>
          <a:p>
            <a:r>
              <a:rPr lang="fr-FR" sz="2800" b="1" dirty="0">
                <a:solidFill>
                  <a:schemeClr val="bg1">
                    <a:lumMod val="50000"/>
                  </a:schemeClr>
                </a:solidFill>
              </a:rPr>
              <a:t>L’émergence de la fabr</a:t>
            </a:r>
            <a:r>
              <a:rPr lang="fr-FR" sz="2800" b="1" dirty="0">
                <a:solidFill>
                  <a:schemeClr val="accent6">
                    <a:lumMod val="75000"/>
                  </a:schemeClr>
                </a:solidFill>
              </a:rPr>
              <a:t>i</a:t>
            </a:r>
            <a:r>
              <a:rPr lang="fr-FR" sz="2800" b="1" dirty="0">
                <a:solidFill>
                  <a:schemeClr val="bg1">
                    <a:lumMod val="50000"/>
                  </a:schemeClr>
                </a:solidFill>
              </a:rPr>
              <a:t>cat</a:t>
            </a:r>
            <a:r>
              <a:rPr lang="fr-FR" sz="2800" b="1" dirty="0">
                <a:solidFill>
                  <a:schemeClr val="accent6">
                    <a:lumMod val="75000"/>
                  </a:schemeClr>
                </a:solidFill>
              </a:rPr>
              <a:t>i</a:t>
            </a:r>
            <a:r>
              <a:rPr lang="fr-FR" sz="2800" b="1" dirty="0">
                <a:solidFill>
                  <a:schemeClr val="bg1">
                    <a:lumMod val="50000"/>
                  </a:schemeClr>
                </a:solidFill>
              </a:rPr>
              <a:t>on numér</a:t>
            </a:r>
            <a:r>
              <a:rPr lang="fr-FR" sz="2800" b="1" dirty="0">
                <a:solidFill>
                  <a:schemeClr val="accent6">
                    <a:lumMod val="75000"/>
                  </a:schemeClr>
                </a:solidFill>
              </a:rPr>
              <a:t>i</a:t>
            </a:r>
            <a:r>
              <a:rPr lang="fr-FR" sz="2800" b="1" dirty="0">
                <a:solidFill>
                  <a:schemeClr val="bg1">
                    <a:lumMod val="50000"/>
                  </a:schemeClr>
                </a:solidFill>
              </a:rPr>
              <a:t>que</a:t>
            </a:r>
          </a:p>
          <a:p>
            <a:r>
              <a:rPr lang="fr-FR" sz="2800" b="1" dirty="0" smtClean="0">
                <a:solidFill>
                  <a:srgbClr val="0000FF"/>
                </a:solidFill>
                <a:latin typeface="Gungsuh" pitchFamily="18" charset="-127"/>
                <a:ea typeface="Gungsuh" pitchFamily="18" charset="-127"/>
              </a:rPr>
              <a:t>3</a:t>
            </a:r>
            <a:r>
              <a:rPr lang="fr-FR" sz="2800" b="1" baseline="30000" dirty="0" smtClean="0">
                <a:solidFill>
                  <a:srgbClr val="0000FF"/>
                </a:solidFill>
                <a:latin typeface="Gungsuh" pitchFamily="18" charset="-127"/>
                <a:ea typeface="Gungsuh" pitchFamily="18" charset="-127"/>
              </a:rPr>
              <a:t>ème</a:t>
            </a:r>
            <a:r>
              <a:rPr lang="fr-FR" sz="2800" b="1" dirty="0" smtClean="0">
                <a:solidFill>
                  <a:srgbClr val="0000FF"/>
                </a:solidFill>
                <a:latin typeface="Gungsuh" pitchFamily="18" charset="-127"/>
                <a:ea typeface="Gungsuh" pitchFamily="18" charset="-127"/>
              </a:rPr>
              <a:t> révolution industrielle</a:t>
            </a:r>
            <a:endParaRPr lang="fr-FR" sz="2800" b="1" dirty="0">
              <a:solidFill>
                <a:srgbClr val="0000FF"/>
              </a:solidFill>
              <a:latin typeface="Gungsuh" pitchFamily="18" charset="-127"/>
              <a:ea typeface="Gungsuh" pitchFamily="18" charset="-127"/>
            </a:endParaRPr>
          </a:p>
          <a:p>
            <a:r>
              <a:rPr lang="fr-FR" dirty="0" smtClean="0"/>
              <a:t>objets, pièces mécaniques, prothèses, </a:t>
            </a:r>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4484142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pSp>
        <p:nvGrpSpPr>
          <p:cNvPr id="4" name="Grouper 3"/>
          <p:cNvGrpSpPr/>
          <p:nvPr/>
        </p:nvGrpSpPr>
        <p:grpSpPr>
          <a:xfrm>
            <a:off x="251520" y="260648"/>
            <a:ext cx="8758745" cy="6336704"/>
            <a:chOff x="251520" y="260648"/>
            <a:chExt cx="8758745" cy="6336704"/>
          </a:xfrm>
        </p:grpSpPr>
        <p:pic>
          <p:nvPicPr>
            <p:cNvPr id="5" name="Picture 2"/>
            <p:cNvPicPr>
              <a:picLocks noChangeAspect="1" noChangeArrowheads="1"/>
            </p:cNvPicPr>
            <p:nvPr/>
          </p:nvPicPr>
          <p:blipFill>
            <a:blip r:embed="rId2" cstate="print"/>
            <a:srcRect l="47314" t="22266" r="13392" b="52141"/>
            <a:stretch>
              <a:fillRect/>
            </a:stretch>
          </p:blipFill>
          <p:spPr bwMode="auto">
            <a:xfrm>
              <a:off x="251520" y="260648"/>
              <a:ext cx="5112568" cy="187220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32844" t="17516" r="33950" b="21454"/>
            <a:stretch>
              <a:fillRect/>
            </a:stretch>
          </p:blipFill>
          <p:spPr bwMode="auto">
            <a:xfrm>
              <a:off x="323528" y="4077072"/>
              <a:ext cx="2438981" cy="252028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l="26202" t="17516" r="27863" b="21454"/>
            <a:stretch>
              <a:fillRect/>
            </a:stretch>
          </p:blipFill>
          <p:spPr bwMode="auto">
            <a:xfrm>
              <a:off x="5409383" y="3995521"/>
              <a:ext cx="3483097" cy="2601831"/>
            </a:xfrm>
            <a:prstGeom prst="rect">
              <a:avLst/>
            </a:prstGeom>
            <a:noFill/>
            <a:ln w="9525">
              <a:noFill/>
              <a:miter lim="800000"/>
              <a:headEnd/>
              <a:tailEnd/>
            </a:ln>
          </p:spPr>
        </p:pic>
        <p:sp>
          <p:nvSpPr>
            <p:cNvPr id="8" name="ZoneTexte 7"/>
            <p:cNvSpPr txBox="1"/>
            <p:nvPr/>
          </p:nvSpPr>
          <p:spPr>
            <a:xfrm>
              <a:off x="5376376" y="548680"/>
              <a:ext cx="3491470" cy="1323439"/>
            </a:xfrm>
            <a:prstGeom prst="rect">
              <a:avLst/>
            </a:prstGeom>
            <a:noFill/>
          </p:spPr>
          <p:txBody>
            <a:bodyPr wrap="none" rtlCol="0">
              <a:spAutoFit/>
            </a:bodyPr>
            <a:lstStyle/>
            <a:p>
              <a:pPr algn="ctr"/>
              <a:r>
                <a:rPr lang="fr-FR" sz="4000" b="1" dirty="0" err="1" smtClean="0">
                  <a:solidFill>
                    <a:schemeClr val="bg1">
                      <a:lumMod val="50000"/>
                    </a:schemeClr>
                  </a:solidFill>
                </a:rPr>
                <a:t>LORRA</a:t>
              </a:r>
              <a:r>
                <a:rPr lang="fr-FR" sz="4000" b="1" dirty="0" err="1" smtClean="0">
                  <a:solidFill>
                    <a:schemeClr val="accent6">
                      <a:lumMod val="75000"/>
                    </a:schemeClr>
                  </a:solidFill>
                </a:rPr>
                <a:t>i</a:t>
              </a:r>
              <a:r>
                <a:rPr lang="fr-FR" sz="4000" b="1" dirty="0" err="1" smtClean="0">
                  <a:solidFill>
                    <a:schemeClr val="bg1">
                      <a:lumMod val="50000"/>
                    </a:schemeClr>
                  </a:solidFill>
                </a:rPr>
                <a:t>NE</a:t>
              </a:r>
              <a:r>
                <a:rPr lang="fr-FR" sz="4000" b="1" dirty="0" smtClean="0">
                  <a:solidFill>
                    <a:schemeClr val="bg1">
                      <a:lumMod val="50000"/>
                    </a:schemeClr>
                  </a:solidFill>
                </a:rPr>
                <a:t> </a:t>
              </a:r>
            </a:p>
            <a:p>
              <a:pPr algn="ctr"/>
              <a:r>
                <a:rPr lang="fr-FR" sz="4000" b="1" dirty="0" smtClean="0">
                  <a:solidFill>
                    <a:schemeClr val="bg1">
                      <a:lumMod val="50000"/>
                    </a:schemeClr>
                  </a:solidFill>
                </a:rPr>
                <a:t>FAB </a:t>
              </a:r>
              <a:r>
                <a:rPr lang="fr-FR" sz="4000" b="1" dirty="0" err="1" smtClean="0">
                  <a:solidFill>
                    <a:schemeClr val="bg1">
                      <a:lumMod val="50000"/>
                    </a:schemeClr>
                  </a:solidFill>
                </a:rPr>
                <a:t>L</a:t>
              </a:r>
              <a:r>
                <a:rPr lang="fr-FR" sz="4000" b="1" dirty="0" err="1" smtClean="0">
                  <a:solidFill>
                    <a:schemeClr val="accent6">
                      <a:lumMod val="75000"/>
                    </a:schemeClr>
                  </a:solidFill>
                </a:rPr>
                <a:t>i</a:t>
              </a:r>
              <a:r>
                <a:rPr lang="fr-FR" sz="4000" b="1" dirty="0" err="1" smtClean="0">
                  <a:solidFill>
                    <a:schemeClr val="bg1">
                      <a:lumMod val="50000"/>
                    </a:schemeClr>
                  </a:solidFill>
                </a:rPr>
                <a:t>V</a:t>
              </a:r>
              <a:r>
                <a:rPr lang="fr-FR" sz="4000" b="1" dirty="0" err="1" smtClean="0">
                  <a:solidFill>
                    <a:schemeClr val="accent6">
                      <a:lumMod val="75000"/>
                    </a:schemeClr>
                  </a:solidFill>
                </a:rPr>
                <a:t>i</a:t>
              </a:r>
              <a:r>
                <a:rPr lang="fr-FR" sz="4000" b="1" dirty="0" err="1" smtClean="0">
                  <a:solidFill>
                    <a:schemeClr val="bg1">
                      <a:lumMod val="50000"/>
                    </a:schemeClr>
                  </a:solidFill>
                </a:rPr>
                <a:t>NG</a:t>
              </a:r>
              <a:r>
                <a:rPr lang="fr-FR" sz="4000" b="1" dirty="0" smtClean="0">
                  <a:solidFill>
                    <a:schemeClr val="bg1">
                      <a:lumMod val="50000"/>
                    </a:schemeClr>
                  </a:solidFill>
                </a:rPr>
                <a:t> LAB</a:t>
              </a:r>
              <a:endParaRPr lang="fr-FR" sz="4000" b="1" dirty="0">
                <a:solidFill>
                  <a:schemeClr val="bg1">
                    <a:lumMod val="50000"/>
                  </a:schemeClr>
                </a:solidFill>
              </a:endParaRPr>
            </a:p>
          </p:txBody>
        </p:sp>
        <p:sp>
          <p:nvSpPr>
            <p:cNvPr id="9" name="ZoneTexte 8"/>
            <p:cNvSpPr txBox="1"/>
            <p:nvPr/>
          </p:nvSpPr>
          <p:spPr>
            <a:xfrm>
              <a:off x="327628" y="2204864"/>
              <a:ext cx="8248092" cy="400110"/>
            </a:xfrm>
            <a:prstGeom prst="rect">
              <a:avLst/>
            </a:prstGeom>
            <a:noFill/>
          </p:spPr>
          <p:txBody>
            <a:bodyPr wrap="none" rtlCol="0">
              <a:spAutoFit/>
            </a:bodyPr>
            <a:lstStyle/>
            <a:p>
              <a:r>
                <a:rPr lang="fr-FR" sz="2000" b="1" dirty="0" smtClean="0">
                  <a:solidFill>
                    <a:schemeClr val="tx1">
                      <a:lumMod val="65000"/>
                      <a:lumOff val="35000"/>
                    </a:schemeClr>
                  </a:solidFill>
                </a:rPr>
                <a:t>Des imprimantes 3D, des machines frittage de poudres, des découpes laser…</a:t>
              </a:r>
              <a:endParaRPr lang="fr-FR" sz="2000" b="1" dirty="0">
                <a:solidFill>
                  <a:schemeClr val="tx1">
                    <a:lumMod val="65000"/>
                    <a:lumOff val="35000"/>
                  </a:schemeClr>
                </a:solidFill>
              </a:endParaRPr>
            </a:p>
          </p:txBody>
        </p:sp>
        <p:sp>
          <p:nvSpPr>
            <p:cNvPr id="10" name="ZoneTexte 9"/>
            <p:cNvSpPr txBox="1"/>
            <p:nvPr/>
          </p:nvSpPr>
          <p:spPr>
            <a:xfrm>
              <a:off x="543652" y="2596842"/>
              <a:ext cx="8466613" cy="400110"/>
            </a:xfrm>
            <a:prstGeom prst="rect">
              <a:avLst/>
            </a:prstGeom>
            <a:noFill/>
          </p:spPr>
          <p:txBody>
            <a:bodyPr wrap="none" rtlCol="0">
              <a:spAutoFit/>
            </a:bodyPr>
            <a:lstStyle/>
            <a:p>
              <a:r>
                <a:rPr lang="fr-FR" sz="2000" b="1" dirty="0" smtClean="0">
                  <a:solidFill>
                    <a:schemeClr val="tx1">
                      <a:lumMod val="65000"/>
                      <a:lumOff val="35000"/>
                    </a:schemeClr>
                  </a:solidFill>
                </a:rPr>
                <a:t>Des spécialistes, des novices, des citoyens, des aménageurs, des entreprises…</a:t>
              </a:r>
              <a:endParaRPr lang="fr-FR" sz="2000" b="1" dirty="0">
                <a:solidFill>
                  <a:schemeClr val="tx1">
                    <a:lumMod val="65000"/>
                    <a:lumOff val="35000"/>
                  </a:schemeClr>
                </a:solidFill>
              </a:endParaRPr>
            </a:p>
          </p:txBody>
        </p:sp>
        <p:sp>
          <p:nvSpPr>
            <p:cNvPr id="11" name="ZoneTexte 10"/>
            <p:cNvSpPr txBox="1"/>
            <p:nvPr/>
          </p:nvSpPr>
          <p:spPr>
            <a:xfrm>
              <a:off x="785907" y="3028890"/>
              <a:ext cx="2939844" cy="400110"/>
            </a:xfrm>
            <a:prstGeom prst="rect">
              <a:avLst/>
            </a:prstGeom>
            <a:noFill/>
          </p:spPr>
          <p:txBody>
            <a:bodyPr wrap="none" rtlCol="0">
              <a:spAutoFit/>
            </a:bodyPr>
            <a:lstStyle/>
            <a:p>
              <a:r>
                <a:rPr lang="fr-FR" sz="2000" b="1" dirty="0" smtClean="0">
                  <a:solidFill>
                    <a:schemeClr val="tx1">
                      <a:lumMod val="65000"/>
                      <a:lumOff val="35000"/>
                    </a:schemeClr>
                  </a:solidFill>
                </a:rPr>
                <a:t>Des méthodes de travail…</a:t>
              </a:r>
              <a:endParaRPr lang="fr-FR" sz="2000" b="1" dirty="0">
                <a:solidFill>
                  <a:schemeClr val="tx1">
                    <a:lumMod val="65000"/>
                    <a:lumOff val="35000"/>
                  </a:schemeClr>
                </a:solidFill>
              </a:endParaRPr>
            </a:p>
          </p:txBody>
        </p:sp>
        <p:sp>
          <p:nvSpPr>
            <p:cNvPr id="12" name="ZoneTexte 11"/>
            <p:cNvSpPr txBox="1"/>
            <p:nvPr/>
          </p:nvSpPr>
          <p:spPr>
            <a:xfrm>
              <a:off x="1344124" y="3460938"/>
              <a:ext cx="1653338" cy="400110"/>
            </a:xfrm>
            <a:prstGeom prst="rect">
              <a:avLst/>
            </a:prstGeom>
            <a:noFill/>
          </p:spPr>
          <p:txBody>
            <a:bodyPr wrap="none" rtlCol="0">
              <a:spAutoFit/>
            </a:bodyPr>
            <a:lstStyle/>
            <a:p>
              <a:r>
                <a:rPr lang="fr-FR" sz="2000" b="1" dirty="0" smtClean="0">
                  <a:solidFill>
                    <a:schemeClr val="tx1">
                      <a:lumMod val="65000"/>
                      <a:lumOff val="35000"/>
                    </a:schemeClr>
                  </a:solidFill>
                </a:rPr>
                <a:t>Des réseaux…</a:t>
              </a:r>
              <a:endParaRPr lang="fr-FR" sz="2000" b="1" dirty="0">
                <a:solidFill>
                  <a:schemeClr val="tx1">
                    <a:lumMod val="65000"/>
                    <a:lumOff val="35000"/>
                  </a:schemeClr>
                </a:solidFill>
              </a:endParaRPr>
            </a:p>
          </p:txBody>
        </p:sp>
      </p:grpSp>
    </p:spTree>
    <p:extLst>
      <p:ext uri="{BB962C8B-B14F-4D97-AF65-F5344CB8AC3E}">
        <p14:creationId xmlns:p14="http://schemas.microsoft.com/office/powerpoint/2010/main" val="38966905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70468"/>
            <a:ext cx="8229600" cy="1680632"/>
          </a:xfrm>
        </p:spPr>
        <p:txBody>
          <a:bodyPr>
            <a:normAutofit/>
          </a:bodyPr>
          <a:lstStyle/>
          <a:p>
            <a:r>
              <a:rPr lang="fr-FR" dirty="0" smtClean="0"/>
              <a:t>Formation, déplacements, santé,</a:t>
            </a:r>
            <a:r>
              <a:rPr lang="fr-FR" dirty="0"/>
              <a:t> </a:t>
            </a:r>
            <a:r>
              <a:rPr lang="fr-FR" dirty="0" smtClean="0"/>
              <a:t>production, commerce, habitat, communication, rapports humains, </a:t>
            </a:r>
          </a:p>
        </p:txBody>
      </p:sp>
      <p:sp>
        <p:nvSpPr>
          <p:cNvPr id="4" name="ZoneTexte 3"/>
          <p:cNvSpPr txBox="1"/>
          <p:nvPr/>
        </p:nvSpPr>
        <p:spPr>
          <a:xfrm>
            <a:off x="1409700" y="2565400"/>
            <a:ext cx="6756377" cy="1292662"/>
          </a:xfrm>
          <a:prstGeom prst="rect">
            <a:avLst/>
          </a:prstGeom>
          <a:solidFill>
            <a:srgbClr val="CCFFCC"/>
          </a:solidFill>
        </p:spPr>
        <p:txBody>
          <a:bodyPr wrap="none" rtlCol="0">
            <a:spAutoFit/>
          </a:bodyPr>
          <a:lstStyle/>
          <a:p>
            <a:r>
              <a:rPr lang="fr-FR" sz="3200" dirty="0"/>
              <a:t>Le numérique change et changera tout:</a:t>
            </a:r>
          </a:p>
          <a:p>
            <a:r>
              <a:rPr lang="fr-FR" sz="1400" dirty="0"/>
              <a:t>          </a:t>
            </a:r>
            <a:r>
              <a:rPr lang="fr-FR" sz="1400" dirty="0" smtClean="0"/>
              <a:t>        </a:t>
            </a:r>
          </a:p>
          <a:p>
            <a:pPr algn="ctr"/>
            <a:r>
              <a:rPr lang="fr-FR" sz="3200" dirty="0" smtClean="0"/>
              <a:t>					Révolution</a:t>
            </a:r>
            <a:endParaRPr lang="fr-FR" sz="3200" dirty="0"/>
          </a:p>
        </p:txBody>
      </p:sp>
      <p:sp>
        <p:nvSpPr>
          <p:cNvPr id="5" name="ZoneTexte 4"/>
          <p:cNvSpPr txBox="1"/>
          <p:nvPr/>
        </p:nvSpPr>
        <p:spPr>
          <a:xfrm>
            <a:off x="1409700" y="4325560"/>
            <a:ext cx="6756377" cy="1569660"/>
          </a:xfrm>
          <a:prstGeom prst="rect">
            <a:avLst/>
          </a:prstGeom>
          <a:solidFill>
            <a:srgbClr val="FFFF00"/>
          </a:solidFill>
        </p:spPr>
        <p:txBody>
          <a:bodyPr wrap="square" rtlCol="0">
            <a:spAutoFit/>
          </a:bodyPr>
          <a:lstStyle/>
          <a:p>
            <a:pPr algn="ctr"/>
            <a:r>
              <a:rPr lang="fr-FR" sz="3200" dirty="0" smtClean="0"/>
              <a:t>Des paradoxes </a:t>
            </a:r>
          </a:p>
          <a:p>
            <a:pPr algn="ctr"/>
            <a:r>
              <a:rPr lang="fr-FR" sz="3200" dirty="0" smtClean="0"/>
              <a:t>Ubiquité</a:t>
            </a:r>
            <a:endParaRPr lang="fr-FR" sz="3200" dirty="0"/>
          </a:p>
          <a:p>
            <a:pPr algn="ctr"/>
            <a:r>
              <a:rPr lang="fr-FR" sz="3200" dirty="0"/>
              <a:t>Universalité  </a:t>
            </a:r>
          </a:p>
        </p:txBody>
      </p:sp>
    </p:spTree>
    <p:extLst>
      <p:ext uri="{BB962C8B-B14F-4D97-AF65-F5344CB8AC3E}">
        <p14:creationId xmlns:p14="http://schemas.microsoft.com/office/powerpoint/2010/main" val="3889952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17500" y="2592289"/>
            <a:ext cx="8603061" cy="1938992"/>
          </a:xfrm>
          <a:prstGeom prst="rect">
            <a:avLst/>
          </a:prstGeom>
          <a:noFill/>
        </p:spPr>
        <p:txBody>
          <a:bodyPr wrap="none" rtlCol="0">
            <a:spAutoFit/>
          </a:bodyPr>
          <a:lstStyle/>
          <a:p>
            <a:r>
              <a:rPr lang="fr-FR" sz="6000" dirty="0">
                <a:solidFill>
                  <a:schemeClr val="accent6">
                    <a:lumMod val="75000"/>
                  </a:schemeClr>
                </a:solidFill>
              </a:rPr>
              <a:t>Le numérique </a:t>
            </a:r>
            <a:r>
              <a:rPr lang="fr-FR" sz="6000" dirty="0" smtClean="0">
                <a:solidFill>
                  <a:schemeClr val="accent6">
                    <a:lumMod val="75000"/>
                  </a:schemeClr>
                </a:solidFill>
              </a:rPr>
              <a:t>DANS </a:t>
            </a:r>
            <a:r>
              <a:rPr lang="fr-FR" sz="6000" dirty="0">
                <a:solidFill>
                  <a:schemeClr val="accent6">
                    <a:lumMod val="75000"/>
                  </a:schemeClr>
                </a:solidFill>
              </a:rPr>
              <a:t>la </a:t>
            </a:r>
            <a:r>
              <a:rPr lang="fr-FR" sz="6000" dirty="0" smtClean="0">
                <a:solidFill>
                  <a:schemeClr val="accent6">
                    <a:lumMod val="75000"/>
                  </a:schemeClr>
                </a:solidFill>
              </a:rPr>
              <a:t>ville</a:t>
            </a:r>
          </a:p>
          <a:p>
            <a:pPr algn="r"/>
            <a:r>
              <a:rPr lang="fr-FR" sz="6000" dirty="0" smtClean="0">
                <a:solidFill>
                  <a:schemeClr val="accent6">
                    <a:lumMod val="75000"/>
                  </a:schemeClr>
                </a:solidFill>
              </a:rPr>
              <a:t> 							</a:t>
            </a:r>
            <a:r>
              <a:rPr lang="fr-FR" sz="4800" dirty="0">
                <a:solidFill>
                  <a:schemeClr val="accent6">
                    <a:lumMod val="75000"/>
                  </a:schemeClr>
                </a:solidFill>
              </a:rPr>
              <a:t>3</a:t>
            </a:r>
            <a:r>
              <a:rPr lang="fr-FR" sz="4800" dirty="0" smtClean="0">
                <a:solidFill>
                  <a:schemeClr val="accent6">
                    <a:lumMod val="75000"/>
                  </a:schemeClr>
                </a:solidFill>
              </a:rPr>
              <a:t> Santé</a:t>
            </a:r>
            <a:endParaRPr lang="fr-FR" sz="6000" dirty="0">
              <a:solidFill>
                <a:schemeClr val="accent6">
                  <a:lumMod val="75000"/>
                </a:schemeClr>
              </a:solidFill>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
        <p:nvSpPr>
          <p:cNvPr id="8"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Tree>
    <p:extLst>
      <p:ext uri="{BB962C8B-B14F-4D97-AF65-F5344CB8AC3E}">
        <p14:creationId xmlns:p14="http://schemas.microsoft.com/office/powerpoint/2010/main" val="15187946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45282"/>
          </a:xfrm>
        </p:spPr>
        <p:txBody>
          <a:bodyPr>
            <a:normAutofit/>
          </a:bodyPr>
          <a:lstStyle/>
          <a:p>
            <a:pPr algn="l"/>
            <a:r>
              <a:rPr lang="fr-FR" sz="3600" dirty="0" smtClean="0"/>
              <a:t>Numérique  et Ubiquité </a:t>
            </a:r>
            <a:endParaRPr lang="fr-FR" sz="3600" dirty="0"/>
          </a:p>
        </p:txBody>
      </p:sp>
      <p:sp>
        <p:nvSpPr>
          <p:cNvPr id="3" name="Espace réservé du contenu 2"/>
          <p:cNvSpPr>
            <a:spLocks noGrp="1"/>
          </p:cNvSpPr>
          <p:nvPr>
            <p:ph idx="1"/>
          </p:nvPr>
        </p:nvSpPr>
        <p:spPr>
          <a:xfrm>
            <a:off x="457200" y="1019920"/>
            <a:ext cx="8229600" cy="3810267"/>
          </a:xfrm>
        </p:spPr>
        <p:txBody>
          <a:bodyPr>
            <a:normAutofit/>
          </a:bodyPr>
          <a:lstStyle/>
          <a:p>
            <a:r>
              <a:rPr lang="fr-FR" dirty="0"/>
              <a:t> aux quatre piliers il faut maintenant en ajouter un cinquième </a:t>
            </a:r>
            <a:r>
              <a:rPr lang="fr-FR" b="1" dirty="0"/>
              <a:t>la </a:t>
            </a:r>
            <a:r>
              <a:rPr lang="fr-FR" b="1" dirty="0" smtClean="0"/>
              <a:t>propriété </a:t>
            </a:r>
            <a:r>
              <a:rPr lang="fr-FR" b="1" dirty="0"/>
              <a:t>d’ubiquité</a:t>
            </a:r>
          </a:p>
          <a:p>
            <a:r>
              <a:rPr lang="fr-FR" dirty="0" smtClean="0"/>
              <a:t>créer </a:t>
            </a:r>
            <a:r>
              <a:rPr lang="fr-FR" dirty="0"/>
              <a:t>un ailleurs ici </a:t>
            </a:r>
            <a:r>
              <a:rPr lang="fr-FR" dirty="0" smtClean="0"/>
              <a:t>ou avant et  </a:t>
            </a:r>
            <a:r>
              <a:rPr lang="fr-FR" dirty="0"/>
              <a:t>maintenant </a:t>
            </a:r>
          </a:p>
          <a:p>
            <a:r>
              <a:rPr lang="fr-FR" dirty="0"/>
              <a:t> habite un autre espace </a:t>
            </a:r>
            <a:r>
              <a:rPr lang="fr-FR" dirty="0" smtClean="0"/>
              <a:t>où l’on est là </a:t>
            </a:r>
            <a:r>
              <a:rPr lang="fr-FR" dirty="0"/>
              <a:t>et ailleurs </a:t>
            </a:r>
            <a:r>
              <a:rPr lang="fr-FR" dirty="0" smtClean="0"/>
              <a:t>en même temps</a:t>
            </a:r>
            <a:endParaRPr lang="fr-FR" dirty="0"/>
          </a:p>
          <a:p>
            <a:r>
              <a:rPr lang="fr-FR" dirty="0"/>
              <a:t>objets aussi </a:t>
            </a:r>
            <a:r>
              <a:rPr lang="fr-FR" dirty="0" smtClean="0"/>
              <a:t>ubiquité:  </a:t>
            </a:r>
            <a:r>
              <a:rPr lang="fr-FR" dirty="0"/>
              <a:t>communiquent entre eux , trient   et en </a:t>
            </a:r>
            <a:r>
              <a:rPr lang="fr-FR" dirty="0" smtClean="0"/>
              <a:t>retour autres réponses </a:t>
            </a:r>
            <a:r>
              <a:rPr lang="fr-FR" dirty="0"/>
              <a:t> </a:t>
            </a:r>
          </a:p>
          <a:p>
            <a:endParaRPr lang="fr-FR" dirty="0"/>
          </a:p>
        </p:txBody>
      </p:sp>
      <p:sp>
        <p:nvSpPr>
          <p:cNvPr id="4" name="Pensées 3"/>
          <p:cNvSpPr/>
          <p:nvPr/>
        </p:nvSpPr>
        <p:spPr>
          <a:xfrm>
            <a:off x="457200" y="692776"/>
            <a:ext cx="6199978" cy="2257922"/>
          </a:xfrm>
          <a:prstGeom prst="cloudCallout">
            <a:avLst>
              <a:gd name="adj1" fmla="val 58585"/>
              <a:gd name="adj2" fmla="val 116647"/>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rgbClr val="FFFF00"/>
                </a:solidFill>
              </a:rPr>
              <a:t>/ex Surveiller et piloter  le réseau </a:t>
            </a:r>
            <a:r>
              <a:rPr lang="fr-FR" sz="3200" dirty="0" err="1" smtClean="0">
                <a:solidFill>
                  <a:srgbClr val="FFFF00"/>
                </a:solidFill>
              </a:rPr>
              <a:t>éléctrique</a:t>
            </a:r>
            <a:r>
              <a:rPr lang="fr-FR" sz="3200" dirty="0" smtClean="0">
                <a:solidFill>
                  <a:srgbClr val="FFFF00"/>
                </a:solidFill>
              </a:rPr>
              <a:t>  du Grand Est depuis Villers </a:t>
            </a:r>
            <a:endParaRPr lang="fr-FR" sz="3200" dirty="0">
              <a:solidFill>
                <a:srgbClr val="FFFF00"/>
              </a:solidFill>
            </a:endParaRPr>
          </a:p>
        </p:txBody>
      </p:sp>
      <p:sp>
        <p:nvSpPr>
          <p:cNvPr id="5" name="ZoneTexte 4"/>
          <p:cNvSpPr txBox="1"/>
          <p:nvPr/>
        </p:nvSpPr>
        <p:spPr>
          <a:xfrm>
            <a:off x="457200" y="4984138"/>
            <a:ext cx="7777692" cy="1354217"/>
          </a:xfrm>
          <a:prstGeom prst="rect">
            <a:avLst/>
          </a:prstGeom>
          <a:noFill/>
        </p:spPr>
        <p:txBody>
          <a:bodyPr wrap="square" rtlCol="0">
            <a:spAutoFit/>
          </a:bodyPr>
          <a:lstStyle/>
          <a:p>
            <a:pPr marL="457200" indent="-457200">
              <a:buFont typeface="Arial"/>
              <a:buChar char="•"/>
            </a:pPr>
            <a:r>
              <a:rPr lang="fr-FR" sz="3200" dirty="0"/>
              <a:t>espace d’ubiquité  </a:t>
            </a:r>
            <a:r>
              <a:rPr lang="fr-FR" sz="3200" b="1" dirty="0"/>
              <a:t>qui change les usages </a:t>
            </a:r>
          </a:p>
          <a:p>
            <a:pPr marL="457200" indent="-457200">
              <a:buFont typeface="Arial"/>
              <a:buChar char="•"/>
            </a:pPr>
            <a:r>
              <a:rPr lang="fr-FR" sz="3200" dirty="0"/>
              <a:t>et la pensée même  de la relation à l’autre </a:t>
            </a:r>
          </a:p>
          <a:p>
            <a:pPr marL="285750" indent="-285750">
              <a:buFont typeface="Arial"/>
              <a:buChar char="•"/>
            </a:pPr>
            <a:endParaRPr lang="fr-FR" dirty="0"/>
          </a:p>
        </p:txBody>
      </p:sp>
      <p:sp>
        <p:nvSpPr>
          <p:cNvPr id="6" name="Pensées 5"/>
          <p:cNvSpPr/>
          <p:nvPr/>
        </p:nvSpPr>
        <p:spPr>
          <a:xfrm>
            <a:off x="3982764" y="788995"/>
            <a:ext cx="4136686" cy="2639363"/>
          </a:xfrm>
          <a:prstGeom prst="cloudCallout">
            <a:avLst>
              <a:gd name="adj1" fmla="val -117323"/>
              <a:gd name="adj2" fmla="val 85016"/>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rgbClr val="FFFF00"/>
                </a:solidFill>
              </a:rPr>
              <a:t>Commander les appareils de  la maison depuis son bureau  </a:t>
            </a:r>
            <a:endParaRPr lang="fr-FR" sz="3200" dirty="0">
              <a:solidFill>
                <a:srgbClr val="FFFF00"/>
              </a:solidFill>
            </a:endParaRPr>
          </a:p>
        </p:txBody>
      </p:sp>
    </p:spTree>
    <p:extLst>
      <p:ext uri="{BB962C8B-B14F-4D97-AF65-F5344CB8AC3E}">
        <p14:creationId xmlns:p14="http://schemas.microsoft.com/office/powerpoint/2010/main" val="401834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5" grpId="0"/>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Ubiquité </a:t>
            </a:r>
            <a:endParaRPr lang="fr-FR" dirty="0"/>
          </a:p>
        </p:txBody>
      </p:sp>
      <p:sp>
        <p:nvSpPr>
          <p:cNvPr id="3" name="Espace réservé du contenu 2"/>
          <p:cNvSpPr>
            <a:spLocks noGrp="1"/>
          </p:cNvSpPr>
          <p:nvPr>
            <p:ph idx="1"/>
          </p:nvPr>
        </p:nvSpPr>
        <p:spPr>
          <a:xfrm>
            <a:off x="330200" y="1045634"/>
            <a:ext cx="8229600" cy="5291665"/>
          </a:xfrm>
        </p:spPr>
        <p:txBody>
          <a:bodyPr>
            <a:normAutofit lnSpcReduction="10000"/>
          </a:bodyPr>
          <a:lstStyle/>
          <a:p>
            <a:r>
              <a:rPr lang="fr-FR" sz="2800" dirty="0" smtClean="0"/>
              <a:t>Petits enfants en vacances dans un pays du Sud </a:t>
            </a:r>
          </a:p>
          <a:p>
            <a:r>
              <a:rPr lang="fr-FR" sz="2800" dirty="0" smtClean="0"/>
              <a:t>Enfants ou mari ou épouse en mission dans le Nord</a:t>
            </a:r>
          </a:p>
          <a:p>
            <a:pPr lvl="1"/>
            <a:r>
              <a:rPr lang="fr-FR" sz="2400" dirty="0"/>
              <a:t> </a:t>
            </a:r>
            <a:r>
              <a:rPr lang="fr-FR" sz="2400" dirty="0" smtClean="0"/>
              <a:t>communiquent avec  vous, </a:t>
            </a:r>
          </a:p>
          <a:p>
            <a:pPr lvl="1"/>
            <a:r>
              <a:rPr lang="fr-FR" sz="2400" dirty="0" smtClean="0"/>
              <a:t>vous êtes avec eux </a:t>
            </a:r>
          </a:p>
          <a:p>
            <a:r>
              <a:rPr lang="fr-FR" sz="3000" dirty="0" smtClean="0"/>
              <a:t>Télétravail</a:t>
            </a:r>
          </a:p>
          <a:p>
            <a:r>
              <a:rPr lang="fr-FR" sz="2800" dirty="0" smtClean="0"/>
              <a:t>ex  “second life”   </a:t>
            </a:r>
            <a:r>
              <a:rPr lang="fr-FR" sz="2800" dirty="0"/>
              <a:t>pour visualiser un autre espace </a:t>
            </a:r>
          </a:p>
          <a:p>
            <a:r>
              <a:rPr lang="fr-FR" dirty="0" smtClean="0"/>
              <a:t> </a:t>
            </a:r>
            <a:r>
              <a:rPr lang="fr-FR" sz="2800" dirty="0"/>
              <a:t>paradoxe géographique : l’économie numérique </a:t>
            </a:r>
            <a:r>
              <a:rPr lang="fr-FR" sz="2800" dirty="0" smtClean="0"/>
              <a:t>aussi marquée </a:t>
            </a:r>
            <a:r>
              <a:rPr lang="fr-FR" sz="2800" dirty="0"/>
              <a:t>par l’hyper-localité (forte concentration de talents sur un même lieu géographique</a:t>
            </a:r>
            <a:r>
              <a:rPr lang="fr-FR" dirty="0" smtClean="0"/>
              <a:t>)</a:t>
            </a:r>
          </a:p>
          <a:p>
            <a:r>
              <a:rPr lang="fr-FR" dirty="0">
                <a:solidFill>
                  <a:srgbClr val="0000FF"/>
                </a:solidFill>
              </a:rPr>
              <a:t>paradoxe </a:t>
            </a:r>
            <a:r>
              <a:rPr lang="fr-FR" dirty="0" smtClean="0">
                <a:solidFill>
                  <a:srgbClr val="0000FF"/>
                </a:solidFill>
              </a:rPr>
              <a:t> 1   </a:t>
            </a:r>
            <a:r>
              <a:rPr lang="fr-FR" dirty="0">
                <a:solidFill>
                  <a:srgbClr val="0000FF"/>
                </a:solidFill>
              </a:rPr>
              <a:t>Ubiquité </a:t>
            </a:r>
            <a:r>
              <a:rPr lang="fr-FR" dirty="0" smtClean="0">
                <a:solidFill>
                  <a:srgbClr val="0000FF"/>
                </a:solidFill>
              </a:rPr>
              <a:t>  vs  hyper</a:t>
            </a:r>
            <a:r>
              <a:rPr lang="fr-FR" dirty="0">
                <a:solidFill>
                  <a:srgbClr val="0000FF"/>
                </a:solidFill>
              </a:rPr>
              <a:t>-localité </a:t>
            </a:r>
            <a:endParaRPr lang="fr-FR" dirty="0" smtClean="0">
              <a:solidFill>
                <a:srgbClr val="0000FF"/>
              </a:solidFill>
            </a:endParaRPr>
          </a:p>
          <a:p>
            <a:endParaRPr lang="fr-FR" dirty="0"/>
          </a:p>
        </p:txBody>
      </p:sp>
    </p:spTree>
    <p:extLst>
      <p:ext uri="{BB962C8B-B14F-4D97-AF65-F5344CB8AC3E}">
        <p14:creationId xmlns:p14="http://schemas.microsoft.com/office/powerpoint/2010/main" val="30750178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Paradoxe 2 </a:t>
            </a:r>
            <a:br>
              <a:rPr lang="fr-FR" dirty="0"/>
            </a:br>
            <a:endParaRPr lang="fr-FR" dirty="0"/>
          </a:p>
        </p:txBody>
      </p:sp>
      <p:sp>
        <p:nvSpPr>
          <p:cNvPr id="3" name="Espace réservé du contenu 2"/>
          <p:cNvSpPr>
            <a:spLocks noGrp="1"/>
          </p:cNvSpPr>
          <p:nvPr>
            <p:ph idx="1"/>
          </p:nvPr>
        </p:nvSpPr>
        <p:spPr>
          <a:xfrm>
            <a:off x="368300" y="1083735"/>
            <a:ext cx="8229600" cy="2853265"/>
          </a:xfrm>
        </p:spPr>
        <p:txBody>
          <a:bodyPr>
            <a:normAutofit/>
          </a:bodyPr>
          <a:lstStyle/>
          <a:p>
            <a:r>
              <a:rPr lang="fr-FR" sz="2800" dirty="0"/>
              <a:t> </a:t>
            </a:r>
            <a:r>
              <a:rPr lang="fr-FR" sz="2800" dirty="0" smtClean="0"/>
              <a:t>l’économie numérique  </a:t>
            </a:r>
            <a:r>
              <a:rPr lang="fr-FR" sz="2800" dirty="0"/>
              <a:t>est à la fois  une économie « du temps réel » (cycles d’innovation plus rapides que le rythme d’assimilation de la société) et du long terme (les cycles de développement des écosystèmes reposent sur des temps longs : 15 à 20 ans). Mais qui </a:t>
            </a:r>
            <a:r>
              <a:rPr lang="fr-FR" sz="2800" dirty="0" smtClean="0"/>
              <a:t>raccourcissent</a:t>
            </a:r>
          </a:p>
        </p:txBody>
      </p:sp>
      <p:sp>
        <p:nvSpPr>
          <p:cNvPr id="4" name="ZoneTexte 3"/>
          <p:cNvSpPr txBox="1"/>
          <p:nvPr/>
        </p:nvSpPr>
        <p:spPr>
          <a:xfrm>
            <a:off x="368300" y="3937000"/>
            <a:ext cx="8148384" cy="1384995"/>
          </a:xfrm>
          <a:prstGeom prst="rect">
            <a:avLst/>
          </a:prstGeom>
          <a:solidFill>
            <a:schemeClr val="accent2">
              <a:lumMod val="20000"/>
              <a:lumOff val="80000"/>
            </a:schemeClr>
          </a:solidFill>
        </p:spPr>
        <p:txBody>
          <a:bodyPr wrap="none" rtlCol="0">
            <a:spAutoFit/>
          </a:bodyPr>
          <a:lstStyle/>
          <a:p>
            <a:pPr marL="457200" indent="-457200">
              <a:buFont typeface="Arial"/>
              <a:buChar char="•"/>
            </a:pPr>
            <a:r>
              <a:rPr lang="fr-FR" sz="2800" dirty="0"/>
              <a:t>La ville aussi: cycles courts ( quotidien, élections, …)</a:t>
            </a:r>
          </a:p>
          <a:p>
            <a:r>
              <a:rPr lang="fr-FR" sz="2800" dirty="0"/>
              <a:t> et cycles longs construction, investissements,…</a:t>
            </a:r>
          </a:p>
          <a:p>
            <a:endParaRPr lang="fr-FR" sz="2800" dirty="0"/>
          </a:p>
        </p:txBody>
      </p:sp>
      <p:pic>
        <p:nvPicPr>
          <p:cNvPr id="5" name="Image 4"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1860110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Paradoxe 3</a:t>
            </a:r>
            <a:endParaRPr lang="fr-FR" dirty="0"/>
          </a:p>
        </p:txBody>
      </p:sp>
      <p:sp>
        <p:nvSpPr>
          <p:cNvPr id="3" name="Espace réservé du contenu 2"/>
          <p:cNvSpPr>
            <a:spLocks noGrp="1"/>
          </p:cNvSpPr>
          <p:nvPr>
            <p:ph idx="1"/>
          </p:nvPr>
        </p:nvSpPr>
        <p:spPr>
          <a:xfrm>
            <a:off x="457200" y="1303868"/>
            <a:ext cx="8229600" cy="2633132"/>
          </a:xfrm>
        </p:spPr>
        <p:txBody>
          <a:bodyPr>
            <a:normAutofit/>
          </a:bodyPr>
          <a:lstStyle/>
          <a:p>
            <a:r>
              <a:rPr lang="fr-FR" sz="2800" dirty="0" smtClean="0"/>
              <a:t>l’économie </a:t>
            </a:r>
            <a:r>
              <a:rPr lang="fr-FR" sz="2800" dirty="0"/>
              <a:t>numérique est marquée </a:t>
            </a:r>
            <a:endParaRPr lang="fr-FR" sz="2800" dirty="0" smtClean="0"/>
          </a:p>
          <a:p>
            <a:pPr lvl="1"/>
            <a:r>
              <a:rPr lang="fr-FR" sz="2400" dirty="0" smtClean="0"/>
              <a:t>par </a:t>
            </a:r>
            <a:r>
              <a:rPr lang="fr-FR" sz="2400" dirty="0"/>
              <a:t>des innovations disruptives </a:t>
            </a:r>
            <a:r>
              <a:rPr lang="fr-FR" sz="2400" dirty="0" smtClean="0"/>
              <a:t>(là </a:t>
            </a:r>
            <a:r>
              <a:rPr lang="fr-FR" sz="2400" dirty="0"/>
              <a:t>où on ne les attend pas et souvent hors des filières existantes) </a:t>
            </a:r>
            <a:endParaRPr lang="fr-FR" sz="2400" dirty="0" smtClean="0"/>
          </a:p>
          <a:p>
            <a:pPr lvl="1"/>
            <a:r>
              <a:rPr lang="fr-FR" sz="2400" dirty="0" smtClean="0"/>
              <a:t>et </a:t>
            </a:r>
            <a:r>
              <a:rPr lang="fr-FR" sz="2400" dirty="0"/>
              <a:t>par une nécessaire sélectivité. Faire émerger des champions suppose des investissements sélectifs et massifs et les « paris » sont parfois très risqués.</a:t>
            </a:r>
          </a:p>
          <a:p>
            <a:endParaRPr lang="fr-FR" sz="2800" dirty="0"/>
          </a:p>
        </p:txBody>
      </p:sp>
      <p:sp>
        <p:nvSpPr>
          <p:cNvPr id="4" name="ZoneTexte 3"/>
          <p:cNvSpPr txBox="1"/>
          <p:nvPr/>
        </p:nvSpPr>
        <p:spPr>
          <a:xfrm>
            <a:off x="457200" y="3975100"/>
            <a:ext cx="8312041" cy="1384995"/>
          </a:xfrm>
          <a:prstGeom prst="rect">
            <a:avLst/>
          </a:prstGeom>
          <a:solidFill>
            <a:srgbClr val="F2DCDB"/>
          </a:solidFill>
        </p:spPr>
        <p:txBody>
          <a:bodyPr wrap="none" rtlCol="0">
            <a:spAutoFit/>
          </a:bodyPr>
          <a:lstStyle/>
          <a:p>
            <a:pPr marL="342900" indent="-342900">
              <a:buFont typeface="Arial"/>
              <a:buChar char="•"/>
            </a:pPr>
            <a:r>
              <a:rPr lang="fr-FR" sz="2800" dirty="0" smtClean="0"/>
              <a:t>La ville aussi: </a:t>
            </a:r>
          </a:p>
          <a:p>
            <a:pPr lvl="1"/>
            <a:r>
              <a:rPr lang="fr-FR" sz="2800" dirty="0" smtClean="0"/>
              <a:t>cf. les cataclysmes, guerre et autres, </a:t>
            </a:r>
          </a:p>
          <a:p>
            <a:pPr lvl="1"/>
            <a:r>
              <a:rPr lang="fr-FR" sz="2800" dirty="0" smtClean="0"/>
              <a:t>les opérations Meurthe et canal, Nancy Grand </a:t>
            </a:r>
            <a:r>
              <a:rPr lang="fr-FR" sz="2800" dirty="0" err="1" smtClean="0"/>
              <a:t>Coeur</a:t>
            </a:r>
            <a:r>
              <a:rPr lang="fr-FR" sz="2800" dirty="0" smtClean="0"/>
              <a:t>  </a:t>
            </a:r>
            <a:endParaRPr lang="fr-FR" sz="2800" dirty="0"/>
          </a:p>
        </p:txBody>
      </p:sp>
    </p:spTree>
    <p:extLst>
      <p:ext uri="{BB962C8B-B14F-4D97-AF65-F5344CB8AC3E}">
        <p14:creationId xmlns:p14="http://schemas.microsoft.com/office/powerpoint/2010/main" val="1792217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Numérique et universalité</a:t>
            </a:r>
            <a:endParaRPr lang="fr-FR" dirty="0"/>
          </a:p>
        </p:txBody>
      </p:sp>
      <p:sp>
        <p:nvSpPr>
          <p:cNvPr id="3" name="Espace réservé du contenu 2"/>
          <p:cNvSpPr>
            <a:spLocks noGrp="1"/>
          </p:cNvSpPr>
          <p:nvPr>
            <p:ph idx="1"/>
          </p:nvPr>
        </p:nvSpPr>
        <p:spPr/>
        <p:txBody>
          <a:bodyPr/>
          <a:lstStyle/>
          <a:p>
            <a:r>
              <a:rPr lang="fr-FR" dirty="0" smtClean="0"/>
              <a:t>Echanges avec inconnus sans problèmes</a:t>
            </a:r>
          </a:p>
          <a:p>
            <a:r>
              <a:rPr lang="fr-FR" dirty="0" smtClean="0"/>
              <a:t>Réseaux sociaux généraux ou spécialisés, Vidéos sur You tube, </a:t>
            </a:r>
          </a:p>
          <a:p>
            <a:r>
              <a:rPr lang="fr-FR" dirty="0" smtClean="0"/>
              <a:t>Mail à des correspondants</a:t>
            </a:r>
          </a:p>
          <a:p>
            <a:r>
              <a:rPr lang="fr-FR" dirty="0" smtClean="0"/>
              <a:t>Informations instantanées dans le monde  </a:t>
            </a:r>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15973755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68307"/>
          </a:xfrm>
        </p:spPr>
        <p:txBody>
          <a:bodyPr>
            <a:normAutofit/>
          </a:bodyPr>
          <a:lstStyle/>
          <a:p>
            <a:pPr algn="l"/>
            <a:r>
              <a:rPr lang="fr-FR" sz="3600" dirty="0" smtClean="0"/>
              <a:t>Numérique et universalité</a:t>
            </a:r>
            <a:endParaRPr lang="fr-FR" sz="3600" dirty="0"/>
          </a:p>
        </p:txBody>
      </p:sp>
      <p:sp>
        <p:nvSpPr>
          <p:cNvPr id="3" name="Espace réservé du contenu 2"/>
          <p:cNvSpPr>
            <a:spLocks noGrp="1"/>
          </p:cNvSpPr>
          <p:nvPr>
            <p:ph idx="1"/>
          </p:nvPr>
        </p:nvSpPr>
        <p:spPr>
          <a:xfrm>
            <a:off x="457200" y="1109737"/>
            <a:ext cx="8229600" cy="2075361"/>
          </a:xfrm>
        </p:spPr>
        <p:txBody>
          <a:bodyPr/>
          <a:lstStyle/>
          <a:p>
            <a:r>
              <a:rPr lang="fr-FR" dirty="0"/>
              <a:t>Avec le numérique et l’ensemble des réseaux, on est passé de l’ère  de l’information distribuée à celle de l’information disponible, </a:t>
            </a:r>
            <a:r>
              <a:rPr lang="fr-FR" b="1" dirty="0">
                <a:solidFill>
                  <a:srgbClr val="FF0000"/>
                </a:solidFill>
              </a:rPr>
              <a:t>par tous, partout, tout le temps</a:t>
            </a:r>
            <a:r>
              <a:rPr lang="fr-FR" dirty="0"/>
              <a:t>. </a:t>
            </a:r>
          </a:p>
        </p:txBody>
      </p:sp>
      <p:sp>
        <p:nvSpPr>
          <p:cNvPr id="5" name="Pensées 4"/>
          <p:cNvSpPr/>
          <p:nvPr/>
        </p:nvSpPr>
        <p:spPr>
          <a:xfrm>
            <a:off x="0" y="3330741"/>
            <a:ext cx="10139283" cy="3527259"/>
          </a:xfrm>
          <a:prstGeom prst="cloudCallout">
            <a:avLst>
              <a:gd name="adj1" fmla="val 30191"/>
              <a:gd name="adj2" fmla="val -91774"/>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4000" i="1" dirty="0" smtClean="0">
                <a:solidFill>
                  <a:srgbClr val="FFFF00"/>
                </a:solidFill>
              </a:rPr>
              <a:t>L’apprentissage </a:t>
            </a:r>
            <a:r>
              <a:rPr lang="fr-FR" sz="4000" i="1" dirty="0">
                <a:solidFill>
                  <a:srgbClr val="FFFF00"/>
                </a:solidFill>
              </a:rPr>
              <a:t>de </a:t>
            </a:r>
            <a:r>
              <a:rPr lang="fr-FR" sz="4000" i="1" dirty="0" smtClean="0">
                <a:solidFill>
                  <a:srgbClr val="FFFF00"/>
                </a:solidFill>
              </a:rPr>
              <a:t>la curiosité </a:t>
            </a:r>
            <a:r>
              <a:rPr lang="fr-FR" sz="4000" i="1" dirty="0">
                <a:solidFill>
                  <a:srgbClr val="FFFF00"/>
                </a:solidFill>
              </a:rPr>
              <a:t>est plus important que la connaissance elle-même (</a:t>
            </a:r>
            <a:r>
              <a:rPr lang="fr-FR" sz="4000" i="1" dirty="0" err="1">
                <a:solidFill>
                  <a:srgbClr val="FFFF00"/>
                </a:solidFill>
                <a:hlinkClick r:id="rId2" action="ppaction://hlinkpres?slideindex=1&amp;slidetitle="/>
              </a:rPr>
              <a:t>Sugata</a:t>
            </a:r>
            <a:r>
              <a:rPr lang="fr-FR" sz="4000" i="1" dirty="0">
                <a:solidFill>
                  <a:srgbClr val="FFFF00"/>
                </a:solidFill>
                <a:hlinkClick r:id="rId2" action="ppaction://hlinkpres?slideindex=1&amp;slidetitle="/>
              </a:rPr>
              <a:t> Mitra</a:t>
            </a:r>
            <a:r>
              <a:rPr lang="fr-FR" sz="4000" i="1" dirty="0">
                <a:solidFill>
                  <a:srgbClr val="FFFF00"/>
                </a:solidFill>
              </a:rPr>
              <a:t>)</a:t>
            </a:r>
          </a:p>
        </p:txBody>
      </p:sp>
    </p:spTree>
    <p:extLst>
      <p:ext uri="{BB962C8B-B14F-4D97-AF65-F5344CB8AC3E}">
        <p14:creationId xmlns:p14="http://schemas.microsoft.com/office/powerpoint/2010/main" val="1814190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Vivre ensemble </a:t>
            </a:r>
            <a:endParaRPr lang="fr-FR" dirty="0"/>
          </a:p>
        </p:txBody>
      </p:sp>
      <p:sp>
        <p:nvSpPr>
          <p:cNvPr id="3" name="Espace réservé du contenu 2"/>
          <p:cNvSpPr>
            <a:spLocks noGrp="1"/>
          </p:cNvSpPr>
          <p:nvPr>
            <p:ph idx="1"/>
          </p:nvPr>
        </p:nvSpPr>
        <p:spPr>
          <a:noFill/>
        </p:spPr>
        <p:txBody>
          <a:bodyPr/>
          <a:lstStyle/>
          <a:p>
            <a:r>
              <a:rPr lang="fr-FR" dirty="0" smtClean="0"/>
              <a:t>En </a:t>
            </a:r>
            <a:r>
              <a:rPr lang="fr-FR" dirty="0"/>
              <a:t>quoi le numérique peut nous aider à améliorer </a:t>
            </a:r>
            <a:r>
              <a:rPr lang="fr-FR" dirty="0">
                <a:solidFill>
                  <a:srgbClr val="0000FF"/>
                </a:solidFill>
              </a:rPr>
              <a:t>le </a:t>
            </a:r>
            <a:r>
              <a:rPr lang="fr-FR" dirty="0" smtClean="0">
                <a:solidFill>
                  <a:srgbClr val="0000FF"/>
                </a:solidFill>
              </a:rPr>
              <a:t>“vivre ensemble” </a:t>
            </a:r>
            <a:r>
              <a:rPr lang="fr-FR" dirty="0" smtClean="0"/>
              <a:t>?</a:t>
            </a:r>
          </a:p>
          <a:p>
            <a:r>
              <a:rPr lang="fr-FR" dirty="0" smtClean="0"/>
              <a:t> </a:t>
            </a:r>
            <a:r>
              <a:rPr lang="fr-FR" dirty="0"/>
              <a:t>peut-être que </a:t>
            </a:r>
            <a:r>
              <a:rPr lang="fr-FR" dirty="0" smtClean="0"/>
              <a:t>ses outils et en particulier les </a:t>
            </a:r>
            <a:r>
              <a:rPr lang="fr-FR" dirty="0"/>
              <a:t>outils participatifs </a:t>
            </a:r>
            <a:r>
              <a:rPr lang="fr-FR" dirty="0" smtClean="0"/>
              <a:t>pourraient </a:t>
            </a:r>
            <a:r>
              <a:rPr lang="fr-FR" dirty="0"/>
              <a:t>contribuer à la réflexion sur cette </a:t>
            </a:r>
            <a:r>
              <a:rPr lang="fr-FR" dirty="0" smtClean="0"/>
              <a:t>question?</a:t>
            </a:r>
          </a:p>
          <a:p>
            <a:r>
              <a:rPr lang="fr-FR" dirty="0" smtClean="0"/>
              <a:t>La nécessité de penser le développement de la ville numérique pourrait-elle nous amener à y réfléchir? </a:t>
            </a:r>
            <a:endParaRPr lang="fr-FR" dirty="0"/>
          </a:p>
        </p:txBody>
      </p:sp>
    </p:spTree>
    <p:extLst>
      <p:ext uri="{BB962C8B-B14F-4D97-AF65-F5344CB8AC3E}">
        <p14:creationId xmlns:p14="http://schemas.microsoft.com/office/powerpoint/2010/main" val="22219530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048000" y="430748"/>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sz="2800" b="0" i="0" u="none" strike="noStrike" kern="0" cap="none" spc="0" normalizeH="0" baseline="0" noProof="0" dirty="0">
                <a:ln>
                  <a:noFill/>
                </a:ln>
                <a:solidFill>
                  <a:srgbClr val="FF0000"/>
                </a:solidFill>
                <a:effectLst/>
                <a:uLnTx/>
                <a:uFillTx/>
                <a:latin typeface="Arial" charset="0"/>
                <a:cs typeface="+mn-cs"/>
              </a:rPr>
              <a:t>MERCI</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95600"/>
            <a:ext cx="2590800" cy="305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5"/>
          <p:cNvSpPr txBox="1">
            <a:spLocks noChangeArrowheads="1"/>
          </p:cNvSpPr>
          <p:nvPr/>
        </p:nvSpPr>
        <p:spPr bwMode="auto">
          <a:xfrm>
            <a:off x="3124200" y="2026443"/>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sz="2800" b="0" i="0" u="none" strike="noStrike" kern="0" cap="none" spc="0" normalizeH="0" baseline="0" noProof="0" dirty="0">
                <a:ln>
                  <a:noFill/>
                </a:ln>
                <a:solidFill>
                  <a:srgbClr val="FF0000"/>
                </a:solidFill>
                <a:effectLst/>
                <a:uLnTx/>
                <a:uFillTx/>
                <a:latin typeface="Arial" charset="0"/>
                <a:cs typeface="+mn-cs"/>
              </a:rPr>
              <a:t>des</a:t>
            </a:r>
            <a:r>
              <a:rPr kumimoji="0" lang="fr-FR" sz="2800" b="0" i="0" u="none" strike="noStrike" kern="0" cap="none" spc="0" normalizeH="0" baseline="0" noProof="0" dirty="0">
                <a:ln>
                  <a:noFill/>
                </a:ln>
                <a:solidFill>
                  <a:srgbClr val="FFCC66"/>
                </a:solidFill>
                <a:effectLst/>
                <a:uLnTx/>
                <a:uFillTx/>
                <a:latin typeface="Arial" charset="0"/>
                <a:cs typeface="+mn-cs"/>
              </a:rPr>
              <a:t> </a:t>
            </a:r>
            <a:r>
              <a:rPr kumimoji="0" lang="fr-FR" sz="2800" b="0" i="0" u="none" strike="noStrike" kern="0" cap="none" spc="0" normalizeH="0" baseline="0" noProof="0" dirty="0">
                <a:ln>
                  <a:noFill/>
                </a:ln>
                <a:solidFill>
                  <a:srgbClr val="FF0000"/>
                </a:solidFill>
                <a:effectLst/>
                <a:uLnTx/>
                <a:uFillTx/>
                <a:latin typeface="Arial" charset="0"/>
                <a:cs typeface="+mn-cs"/>
              </a:rPr>
              <a:t>questions</a:t>
            </a:r>
            <a:r>
              <a:rPr kumimoji="0" lang="fr-FR" sz="2800" b="0" i="0" u="none" strike="noStrike" kern="0" cap="none" spc="0" normalizeH="0" baseline="0" noProof="0" dirty="0">
                <a:ln>
                  <a:noFill/>
                </a:ln>
                <a:solidFill>
                  <a:srgbClr val="FFCC66"/>
                </a:solidFill>
                <a:effectLst/>
                <a:uLnTx/>
                <a:uFillTx/>
                <a:latin typeface="Arial" charset="0"/>
                <a:cs typeface="+mn-cs"/>
              </a:rPr>
              <a:t>?</a:t>
            </a:r>
          </a:p>
        </p:txBody>
      </p:sp>
    </p:spTree>
    <p:extLst>
      <p:ext uri="{BB962C8B-B14F-4D97-AF65-F5344CB8AC3E}">
        <p14:creationId xmlns:p14="http://schemas.microsoft.com/office/powerpoint/2010/main" val="5083670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1FF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230886" y="134706"/>
            <a:ext cx="8292612" cy="6562127"/>
          </a:xfrm>
        </p:spPr>
        <p:txBody>
          <a:bodyPr/>
          <a:lstStyle/>
          <a:p>
            <a:pPr marL="0" indent="0" algn="just">
              <a:buNone/>
            </a:pPr>
            <a:endParaRPr lang="fr-FR" dirty="0" smtClean="0"/>
          </a:p>
          <a:p>
            <a:pPr marL="0" indent="0" algn="just">
              <a:buNone/>
            </a:pPr>
            <a:endParaRPr lang="fr-FR" dirty="0" smtClean="0"/>
          </a:p>
          <a:p>
            <a:pPr marL="0" indent="0" algn="just">
              <a:buNone/>
            </a:pPr>
            <a:r>
              <a:rPr lang="fr-FR" dirty="0" smtClean="0"/>
              <a:t>"</a:t>
            </a:r>
            <a:r>
              <a:rPr lang="fr-FR" sz="4400" dirty="0">
                <a:latin typeface="Bradley Hand ITC TT-Bold"/>
                <a:cs typeface="Bradley Hand ITC TT-Bold"/>
              </a:rPr>
              <a:t>Pour ce qui est de l'avenir, il ne s'agit pas de le prévoir, mais de le rendre possible</a:t>
            </a:r>
            <a:r>
              <a:rPr lang="fr-FR" dirty="0"/>
              <a:t>" </a:t>
            </a:r>
            <a:endParaRPr lang="fr-FR" dirty="0" smtClean="0"/>
          </a:p>
          <a:p>
            <a:pPr marL="0" indent="0" algn="just">
              <a:buNone/>
            </a:pPr>
            <a:endParaRPr lang="fr-FR" dirty="0" smtClean="0"/>
          </a:p>
          <a:p>
            <a:pPr marL="0" indent="0" algn="just">
              <a:buNone/>
            </a:pPr>
            <a:r>
              <a:rPr lang="fr-FR" dirty="0" smtClean="0"/>
              <a:t>										</a:t>
            </a:r>
            <a:r>
              <a:rPr lang="fr-FR" b="1" dirty="0" smtClean="0"/>
              <a:t>Saint Exupéry </a:t>
            </a:r>
            <a:endParaRPr lang="fr-FR" b="1" dirty="0"/>
          </a:p>
          <a:p>
            <a:pPr marL="0" indent="0" algn="just">
              <a:buNone/>
            </a:pPr>
            <a:endParaRPr lang="fr-FR" dirty="0"/>
          </a:p>
        </p:txBody>
      </p:sp>
    </p:spTree>
    <p:extLst>
      <p:ext uri="{BB962C8B-B14F-4D97-AF65-F5344CB8AC3E}">
        <p14:creationId xmlns:p14="http://schemas.microsoft.com/office/powerpoint/2010/main" val="3124483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Numérique et Santé </a:t>
            </a:r>
            <a:endParaRPr lang="fr-FR" dirty="0"/>
          </a:p>
        </p:txBody>
      </p:sp>
      <p:sp>
        <p:nvSpPr>
          <p:cNvPr id="3" name="Espace réservé du contenu 2"/>
          <p:cNvSpPr>
            <a:spLocks noGrp="1"/>
          </p:cNvSpPr>
          <p:nvPr>
            <p:ph idx="1"/>
          </p:nvPr>
        </p:nvSpPr>
        <p:spPr/>
        <p:txBody>
          <a:bodyPr>
            <a:normAutofit/>
          </a:bodyPr>
          <a:lstStyle/>
          <a:p>
            <a:r>
              <a:rPr lang="fr-FR" dirty="0" smtClean="0"/>
              <a:t>Très nombreuses applications ,imagerie/ex </a:t>
            </a:r>
          </a:p>
          <a:p>
            <a:r>
              <a:rPr lang="fr-FR" dirty="0" err="1" smtClean="0"/>
              <a:t>Cf</a:t>
            </a:r>
            <a:r>
              <a:rPr lang="fr-FR" dirty="0" smtClean="0"/>
              <a:t> ALS Magazine N° 4 Images Numériques</a:t>
            </a:r>
          </a:p>
          <a:p>
            <a:r>
              <a:rPr lang="fr-FR" dirty="0" smtClean="0"/>
              <a:t>Et </a:t>
            </a:r>
            <a:r>
              <a:rPr lang="fr-FR" dirty="0" err="1"/>
              <a:t>cf</a:t>
            </a:r>
            <a:r>
              <a:rPr lang="fr-FR" dirty="0"/>
              <a:t> </a:t>
            </a:r>
            <a:r>
              <a:rPr lang="fr-FR" dirty="0" err="1"/>
              <a:t>Mag</a:t>
            </a:r>
            <a:r>
              <a:rPr lang="fr-FR" dirty="0"/>
              <a:t> N°5 </a:t>
            </a:r>
          </a:p>
          <a:p>
            <a:pPr marL="0" indent="0">
              <a:buNone/>
            </a:pPr>
            <a:r>
              <a:rPr lang="fr-FR" b="1" dirty="0" smtClean="0"/>
              <a:t>Les </a:t>
            </a:r>
            <a:r>
              <a:rPr lang="fr-FR" b="1" dirty="0"/>
              <a:t>robots au bloc </a:t>
            </a:r>
            <a:r>
              <a:rPr lang="fr-FR" b="1" dirty="0" smtClean="0"/>
              <a:t>opératoire</a:t>
            </a:r>
          </a:p>
          <a:p>
            <a:pPr marL="0" indent="0">
              <a:buNone/>
            </a:pPr>
            <a:endParaRPr lang="fr-FR" b="1" dirty="0"/>
          </a:p>
        </p:txBody>
      </p:sp>
    </p:spTree>
    <p:extLst>
      <p:ext uri="{BB962C8B-B14F-4D97-AF65-F5344CB8AC3E}">
        <p14:creationId xmlns:p14="http://schemas.microsoft.com/office/powerpoint/2010/main" val="1310260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Numérique médical</a:t>
            </a:r>
            <a:endParaRPr lang="fr-FR" dirty="0"/>
          </a:p>
        </p:txBody>
      </p:sp>
      <p:sp>
        <p:nvSpPr>
          <p:cNvPr id="3" name="Espace réservé du contenu 2"/>
          <p:cNvSpPr>
            <a:spLocks noGrp="1"/>
          </p:cNvSpPr>
          <p:nvPr>
            <p:ph idx="1"/>
          </p:nvPr>
        </p:nvSpPr>
        <p:spPr/>
        <p:txBody>
          <a:bodyPr/>
          <a:lstStyle/>
          <a:p>
            <a:r>
              <a:rPr lang="fr-FR" dirty="0" smtClean="0"/>
              <a:t>Multitude d’examens numérisés</a:t>
            </a:r>
          </a:p>
          <a:p>
            <a:r>
              <a:rPr lang="fr-FR" dirty="0" smtClean="0"/>
              <a:t>Carte vitale </a:t>
            </a:r>
          </a:p>
          <a:p>
            <a:r>
              <a:rPr lang="fr-FR" dirty="0" smtClean="0"/>
              <a:t>Dossier médical </a:t>
            </a:r>
          </a:p>
          <a:p>
            <a:r>
              <a:rPr lang="fr-FR" dirty="0" smtClean="0"/>
              <a:t>Dossier médical dans une puce</a:t>
            </a:r>
          </a:p>
          <a:p>
            <a:r>
              <a:rPr lang="fr-FR" dirty="0" smtClean="0"/>
              <a:t>Interventions supervisées par ordinateur</a:t>
            </a:r>
          </a:p>
          <a:p>
            <a:r>
              <a:rPr lang="fr-FR" dirty="0" smtClean="0"/>
              <a:t>robotique</a:t>
            </a:r>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1107460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3894" y="999067"/>
            <a:ext cx="9110106" cy="3273944"/>
          </a:xfrm>
          <a:prstGeom prst="rect">
            <a:avLst/>
          </a:prstGeom>
        </p:spPr>
      </p:pic>
      <p:sp>
        <p:nvSpPr>
          <p:cNvPr id="5" name="Rectangle 4"/>
          <p:cNvSpPr/>
          <p:nvPr/>
        </p:nvSpPr>
        <p:spPr>
          <a:xfrm>
            <a:off x="457199" y="4879120"/>
            <a:ext cx="7738001" cy="646331"/>
          </a:xfrm>
          <a:prstGeom prst="rect">
            <a:avLst/>
          </a:prstGeom>
        </p:spPr>
        <p:txBody>
          <a:bodyPr wrap="square">
            <a:spAutoFit/>
          </a:bodyPr>
          <a:lstStyle/>
          <a:p>
            <a:r>
              <a:rPr lang="fr-FR" dirty="0"/>
              <a:t>les simulateurs </a:t>
            </a:r>
            <a:r>
              <a:rPr lang="fr-FR" dirty="0" err="1"/>
              <a:t>dV-Trainer</a:t>
            </a:r>
            <a:r>
              <a:rPr lang="fr-FR" dirty="0"/>
              <a:t> de l’Ecole de Chirurgie pour l’apprentissage de la chirurgie robotique</a:t>
            </a:r>
            <a:r>
              <a:rPr lang="fr-FR" dirty="0" smtClean="0"/>
              <a:t> </a:t>
            </a:r>
            <a:endParaRPr lang="fr-FR" dirty="0"/>
          </a:p>
        </p:txBody>
      </p:sp>
      <p:sp>
        <p:nvSpPr>
          <p:cNvPr id="3" name="Titre 2"/>
          <p:cNvSpPr>
            <a:spLocks noGrp="1"/>
          </p:cNvSpPr>
          <p:nvPr>
            <p:ph type="title"/>
          </p:nvPr>
        </p:nvSpPr>
        <p:spPr/>
        <p:txBody>
          <a:bodyPr/>
          <a:lstStyle/>
          <a:p>
            <a:r>
              <a:rPr lang="fr-FR" dirty="0" smtClean="0"/>
              <a:t>Robotique chirurgicale Nancy </a:t>
            </a:r>
            <a:endParaRPr lang="fr-FR" dirty="0"/>
          </a:p>
        </p:txBody>
      </p:sp>
      <p:pic>
        <p:nvPicPr>
          <p:cNvPr id="6" name="Image 5" descr="Capture d’écran 2015-11-12 à 16.09.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931359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a-vinci-site-web2 gag.jpg"/>
          <p:cNvPicPr>
            <a:picLocks noGrp="1" noChangeAspect="1"/>
          </p:cNvPicPr>
          <p:nvPr>
            <p:ph idx="1"/>
          </p:nvPr>
        </p:nvPicPr>
        <p:blipFill>
          <a:blip r:embed="rId2">
            <a:extLst>
              <a:ext uri="{28A0092B-C50C-407E-A947-70E740481C1C}">
                <a14:useLocalDpi xmlns:a14="http://schemas.microsoft.com/office/drawing/2010/main" val="0"/>
              </a:ext>
            </a:extLst>
          </a:blip>
          <a:srcRect l="2541" r="2541"/>
          <a:stretch>
            <a:fillRect/>
          </a:stretch>
        </p:blipFill>
        <p:spPr/>
      </p:pic>
    </p:spTree>
    <p:extLst>
      <p:ext uri="{BB962C8B-B14F-4D97-AF65-F5344CB8AC3E}">
        <p14:creationId xmlns:p14="http://schemas.microsoft.com/office/powerpoint/2010/main" val="37845437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obot_chirurgical Liege.jpg"/>
          <p:cNvPicPr>
            <a:picLocks noGrp="1" noChangeAspect="1"/>
          </p:cNvPicPr>
          <p:nvPr>
            <p:ph idx="1"/>
          </p:nvPr>
        </p:nvPicPr>
        <p:blipFill>
          <a:blip r:embed="rId2">
            <a:extLst>
              <a:ext uri="{28A0092B-C50C-407E-A947-70E740481C1C}">
                <a14:useLocalDpi xmlns:a14="http://schemas.microsoft.com/office/drawing/2010/main" val="0"/>
              </a:ext>
            </a:extLst>
          </a:blip>
          <a:srcRect t="9873" b="9873"/>
          <a:stretch>
            <a:fillRect/>
          </a:stretch>
        </p:blipFill>
        <p:spPr>
          <a:xfrm>
            <a:off x="-234021" y="1191967"/>
            <a:ext cx="9378021" cy="5495236"/>
          </a:xfrm>
        </p:spPr>
      </p:pic>
      <p:sp>
        <p:nvSpPr>
          <p:cNvPr id="3" name="Rectangle 2"/>
          <p:cNvSpPr/>
          <p:nvPr/>
        </p:nvSpPr>
        <p:spPr>
          <a:xfrm>
            <a:off x="-234022" y="-1"/>
            <a:ext cx="9378021" cy="1191967"/>
          </a:xfrm>
          <a:prstGeom prst="rect">
            <a:avLst/>
          </a:prstGeom>
          <a:gradFill flip="none" rotWithShape="1">
            <a:gsLst>
              <a:gs pos="99000">
                <a:srgbClr val="010048"/>
              </a:gs>
              <a:gs pos="100000">
                <a:srgbClr val="FFFFFF"/>
              </a:gs>
            </a:gsLst>
            <a:lin ang="207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81526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1479</Words>
  <Application>Microsoft Macintosh PowerPoint</Application>
  <PresentationFormat>Présentation à l'écran (4:3)</PresentationFormat>
  <Paragraphs>229</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Présentation PowerPoint</vt:lpstr>
      <vt:lpstr>Présentation PowerPoint</vt:lpstr>
      <vt:lpstr> Bientôt ?  </vt:lpstr>
      <vt:lpstr>Présentation PowerPoint</vt:lpstr>
      <vt:lpstr>Numérique et Santé </vt:lpstr>
      <vt:lpstr>Numérique médical</vt:lpstr>
      <vt:lpstr>Robotique chirurgicale Nancy </vt:lpstr>
      <vt:lpstr>Présentation PowerPoint</vt:lpstr>
      <vt:lpstr>Présentation PowerPoint</vt:lpstr>
      <vt:lpstr>Un robot autonome</vt:lpstr>
      <vt:lpstr>Aujourd’hui</vt:lpstr>
      <vt:lpstr>Demain</vt:lpstr>
      <vt:lpstr>Présentation PowerPoint</vt:lpstr>
      <vt:lpstr>A Nancy et ailleurs </vt:lpstr>
      <vt:lpstr>Infrastructure </vt:lpstr>
      <vt:lpstr>Présentation PowerPoint</vt:lpstr>
      <vt:lpstr>DSIT du Grand Nancy </vt:lpstr>
      <vt:lpstr>Présentation PowerPoint</vt:lpstr>
      <vt:lpstr>Accès citoyen aux informations  </vt:lpstr>
      <vt:lpstr>Aller plus loin: Données ouvertes </vt:lpstr>
      <vt:lpstr>Le numérique de la ville </vt:lpstr>
      <vt:lpstr>Données ouvertes</vt:lpstr>
      <vt:lpstr>Présentation PowerPoint</vt:lpstr>
      <vt:lpstr>Evolution </vt:lpstr>
      <vt:lpstr>Présentation PowerPoint</vt:lpstr>
      <vt:lpstr>LORnTECH</vt:lpstr>
      <vt:lpstr>Sillon lorrain </vt:lpstr>
      <vt:lpstr>Une présence numérique déjà importante</vt:lpstr>
      <vt:lpstr>Des objectifs chiffrés </vt:lpstr>
      <vt:lpstr>Des moyens </vt:lpstr>
      <vt:lpstr>Quartiers numériques </vt:lpstr>
      <vt:lpstr>Général ou spécialisé </vt:lpstr>
      <vt:lpstr>Plus loin? </vt:lpstr>
      <vt:lpstr>Présentation PowerPoint</vt:lpstr>
      <vt:lpstr>Cartes de paiement</vt:lpstr>
      <vt:lpstr>Et demain??</vt:lpstr>
      <vt:lpstr>Fabrication des objets Impression 3D </vt:lpstr>
      <vt:lpstr>Présentation PowerPoint</vt:lpstr>
      <vt:lpstr>Présentation PowerPoint</vt:lpstr>
      <vt:lpstr>Numérique  et Ubiquité </vt:lpstr>
      <vt:lpstr>Ubiquité </vt:lpstr>
      <vt:lpstr>Paradoxe 2  </vt:lpstr>
      <vt:lpstr>Paradoxe 3</vt:lpstr>
      <vt:lpstr>Numérique et universalité</vt:lpstr>
      <vt:lpstr>Numérique et universalité</vt:lpstr>
      <vt:lpstr>Vivre ensemble </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Claude Derniame</dc:creator>
  <cp:lastModifiedBy>Jean Claude Derniame</cp:lastModifiedBy>
  <cp:revision>6</cp:revision>
  <dcterms:created xsi:type="dcterms:W3CDTF">2015-12-15T18:16:42Z</dcterms:created>
  <dcterms:modified xsi:type="dcterms:W3CDTF">2015-12-15T18:29:40Z</dcterms:modified>
</cp:coreProperties>
</file>