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8" d="100"/>
          <a:sy n="28" d="100"/>
        </p:scale>
        <p:origin x="-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4142F-C21B-8448-A298-B5142EF6EB93}" type="datetimeFigureOut">
              <a:rPr lang="fr-FR" smtClean="0"/>
              <a:t>15/12/2015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E5446-1100-D740-BE5E-107D049ADA27}" type="slidenum">
              <a:rPr lang="fr-FR" smtClean="0"/>
              <a:t>‹#›</a:t>
            </a:fld>
            <a:endParaRPr lang="fr-FR"/>
          </a:p>
        </p:txBody>
      </p:sp>
    </p:spTree>
    <p:extLst>
      <p:ext uri="{BB962C8B-B14F-4D97-AF65-F5344CB8AC3E}">
        <p14:creationId xmlns:p14="http://schemas.microsoft.com/office/powerpoint/2010/main" val="82194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D1E21C5E-F935-4152-9F82-684094566CF6}" type="datetime1">
              <a:rPr lang="fr-FR" smtClean="0"/>
              <a:pPr>
                <a:defRPr/>
              </a:pPr>
              <a:t>15/12/2015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2EBD4B9-91E3-4513-92B0-20876152300F}" type="slidenum">
              <a:rPr lang="fr-FR" smtClean="0"/>
              <a:pPr>
                <a:defRPr/>
              </a:pPr>
              <a:t>25</a:t>
            </a:fld>
            <a:endParaRPr lang="fr-FR"/>
          </a:p>
        </p:txBody>
      </p:sp>
    </p:spTree>
    <p:extLst>
      <p:ext uri="{BB962C8B-B14F-4D97-AF65-F5344CB8AC3E}">
        <p14:creationId xmlns:p14="http://schemas.microsoft.com/office/powerpoint/2010/main" val="359972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fld id="{D1E21C5E-F935-4152-9F82-684094566CF6}" type="datetime1">
              <a:rPr lang="fr-FR" smtClean="0"/>
              <a:pPr>
                <a:defRPr/>
              </a:pPr>
              <a:t>15/12/2015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2EBD4B9-91E3-4513-92B0-20876152300F}" type="slidenum">
              <a:rPr lang="fr-FR" smtClean="0"/>
              <a:pPr>
                <a:defRPr/>
              </a:pPr>
              <a:t>31</a:t>
            </a:fld>
            <a:endParaRPr lang="fr-FR"/>
          </a:p>
        </p:txBody>
      </p:sp>
    </p:spTree>
    <p:extLst>
      <p:ext uri="{BB962C8B-B14F-4D97-AF65-F5344CB8AC3E}">
        <p14:creationId xmlns:p14="http://schemas.microsoft.com/office/powerpoint/2010/main" val="6559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D1E21C5E-F935-4152-9F82-684094566CF6}" type="datetime1">
              <a:rPr lang="fr-FR" smtClean="0"/>
              <a:pPr>
                <a:defRPr/>
              </a:pPr>
              <a:t>15/12/2015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2EBD4B9-91E3-4513-92B0-20876152300F}" type="slidenum">
              <a:rPr lang="fr-FR" smtClean="0"/>
              <a:pPr>
                <a:defRPr/>
              </a:pPr>
              <a:t>32</a:t>
            </a:fld>
            <a:endParaRPr lang="fr-FR"/>
          </a:p>
        </p:txBody>
      </p:sp>
    </p:spTree>
    <p:extLst>
      <p:ext uri="{BB962C8B-B14F-4D97-AF65-F5344CB8AC3E}">
        <p14:creationId xmlns:p14="http://schemas.microsoft.com/office/powerpoint/2010/main" val="257125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125090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44449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41520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27583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232444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4D6F1E-B156-BF41-8BF7-53F897B31B59}"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283123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4D6F1E-B156-BF41-8BF7-53F897B31B59}" type="datetimeFigureOut">
              <a:rPr lang="fr-FR" smtClean="0"/>
              <a:t>15/12/2015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245739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E4D6F1E-B156-BF41-8BF7-53F897B31B59}" type="datetimeFigureOut">
              <a:rPr lang="fr-FR" smtClean="0"/>
              <a:t>15/12/2015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13683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4D6F1E-B156-BF41-8BF7-53F897B31B59}" type="datetimeFigureOut">
              <a:rPr lang="fr-FR" smtClean="0"/>
              <a:t>15/12/2015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375198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4D6F1E-B156-BF41-8BF7-53F897B31B59}"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354911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4D6F1E-B156-BF41-8BF7-53F897B31B59}" type="datetimeFigureOut">
              <a:rPr lang="fr-FR" smtClean="0"/>
              <a:t>15/12/2015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9CC385-B734-2C4D-B1AB-1DD04C05E454}" type="slidenum">
              <a:rPr lang="fr-FR" smtClean="0"/>
              <a:t>‹#›</a:t>
            </a:fld>
            <a:endParaRPr lang="fr-FR"/>
          </a:p>
        </p:txBody>
      </p:sp>
    </p:spTree>
    <p:extLst>
      <p:ext uri="{BB962C8B-B14F-4D97-AF65-F5344CB8AC3E}">
        <p14:creationId xmlns:p14="http://schemas.microsoft.com/office/powerpoint/2010/main" val="4150879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D6F1E-B156-BF41-8BF7-53F897B31B59}" type="datetimeFigureOut">
              <a:rPr lang="fr-FR" smtClean="0"/>
              <a:t>15/12/2015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CC385-B734-2C4D-B1AB-1DD04C05E454}" type="slidenum">
              <a:rPr lang="fr-FR" smtClean="0"/>
              <a:t>‹#›</a:t>
            </a:fld>
            <a:endParaRPr lang="fr-FR"/>
          </a:p>
        </p:txBody>
      </p:sp>
    </p:spTree>
    <p:extLst>
      <p:ext uri="{BB962C8B-B14F-4D97-AF65-F5344CB8AC3E}">
        <p14:creationId xmlns:p14="http://schemas.microsoft.com/office/powerpoint/2010/main" val="1756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rance-universite-numerique-mooc.fr/dashboar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17500" y="2592289"/>
            <a:ext cx="5926923" cy="1015663"/>
          </a:xfrm>
          <a:prstGeom prst="rect">
            <a:avLst/>
          </a:prstGeom>
          <a:noFill/>
        </p:spPr>
        <p:txBody>
          <a:bodyPr wrap="none" rtlCol="0">
            <a:spAutoFit/>
          </a:bodyPr>
          <a:lstStyle/>
          <a:p>
            <a:r>
              <a:rPr lang="fr-FR" sz="6000" dirty="0" smtClean="0">
                <a:solidFill>
                  <a:schemeClr val="accent6">
                    <a:lumMod val="75000"/>
                  </a:schemeClr>
                </a:solidFill>
              </a:rPr>
              <a:t>La ville numérique</a:t>
            </a:r>
            <a:endParaRPr lang="fr-FR" sz="6000" dirty="0">
              <a:solidFill>
                <a:schemeClr val="accent6">
                  <a:lumMod val="75000"/>
                </a:schemeClr>
              </a:solidFill>
            </a:endParaRPr>
          </a:p>
        </p:txBody>
      </p:sp>
      <p:sp>
        <p:nvSpPr>
          <p:cNvPr id="5" name="Sous-titre 2"/>
          <p:cNvSpPr>
            <a:spLocks noGrp="1"/>
          </p:cNvSpPr>
          <p:nvPr>
            <p:ph type="subTitle" idx="1"/>
          </p:nvPr>
        </p:nvSpPr>
        <p:spPr bwMode="auto">
          <a:xfrm>
            <a:off x="4499409" y="4464229"/>
            <a:ext cx="4679950" cy="1536521"/>
          </a:xfrm>
          <a:solidFill>
            <a:schemeClr val="bg2"/>
          </a:solidFill>
        </p:spPr>
        <p:txBody>
          <a:bodyPr vert="horz" wrap="square" lIns="91440" tIns="45720" rIns="91440" bIns="45720" numCol="1" anchor="t" anchorCtr="0" compatLnSpc="1">
            <a:prstTxWarp prst="textNoShape">
              <a:avLst/>
            </a:prstTxWarp>
            <a:normAutofit lnSpcReduction="10000"/>
          </a:bodyPr>
          <a:lstStyle/>
          <a:p>
            <a:r>
              <a:rPr lang="fr-FR" sz="2800" b="1" dirty="0">
                <a:solidFill>
                  <a:srgbClr val="953735"/>
                </a:solidFill>
                <a:latin typeface="Calibri" charset="0"/>
              </a:rPr>
              <a:t>Jean Claude Derniame</a:t>
            </a:r>
          </a:p>
          <a:p>
            <a:r>
              <a:rPr lang="fr-FR" sz="2800" b="1" i="1" dirty="0">
                <a:solidFill>
                  <a:srgbClr val="953735"/>
                </a:solidFill>
                <a:latin typeface="Calibri" charset="0"/>
              </a:rPr>
              <a:t>Professeur émérite </a:t>
            </a:r>
          </a:p>
          <a:p>
            <a:r>
              <a:rPr lang="fr-FR" sz="2800" b="1" i="1" dirty="0">
                <a:solidFill>
                  <a:srgbClr val="953735"/>
                </a:solidFill>
                <a:latin typeface="Calibri" charset="0"/>
              </a:rPr>
              <a:t>Loria-Université de Lorraine</a:t>
            </a: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22177738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grpSp>
        <p:nvGrpSpPr>
          <p:cNvPr id="7" name="Grouper 6"/>
          <p:cNvGrpSpPr/>
          <p:nvPr/>
        </p:nvGrpSpPr>
        <p:grpSpPr>
          <a:xfrm>
            <a:off x="1411288" y="1268413"/>
            <a:ext cx="4816475" cy="5214937"/>
            <a:chOff x="1411288" y="1268413"/>
            <a:chExt cx="4816475" cy="5214937"/>
          </a:xfrm>
        </p:grpSpPr>
        <p:sp>
          <p:nvSpPr>
            <p:cNvPr id="4" name="Rectangle à coins arrondis 3"/>
            <p:cNvSpPr/>
            <p:nvPr/>
          </p:nvSpPr>
          <p:spPr>
            <a:xfrm>
              <a:off x="2411413" y="1268413"/>
              <a:ext cx="3816350" cy="187325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3200" b="1" dirty="0">
                  <a:solidFill>
                    <a:srgbClr val="FFFFFF"/>
                  </a:solidFill>
                  <a:effectLst>
                    <a:outerShdw blurRad="38100" dist="38100" dir="2700000" algn="tl">
                      <a:srgbClr val="000000"/>
                    </a:outerShdw>
                  </a:effectLst>
                  <a:latin typeface="Calibri" charset="0"/>
                  <a:ea typeface="ＭＳ Ｐゴシック" charset="0"/>
                </a:rPr>
                <a:t>Ville </a:t>
              </a:r>
            </a:p>
            <a:p>
              <a:pPr algn="ctr"/>
              <a:r>
                <a:rPr lang="fr-FR" sz="2400" b="1" dirty="0">
                  <a:solidFill>
                    <a:srgbClr val="FFFFFF"/>
                  </a:solidFill>
                  <a:effectLst>
                    <a:outerShdw blurRad="38100" dist="38100" dir="2700000" algn="tl">
                      <a:srgbClr val="000000"/>
                    </a:outerShdw>
                  </a:effectLst>
                  <a:latin typeface="Calibri" charset="0"/>
                  <a:ea typeface="ＭＳ Ｐゴシック" charset="0"/>
                </a:rPr>
                <a:t>Intelligente </a:t>
              </a:r>
            </a:p>
            <a:p>
              <a:pPr algn="ctr"/>
              <a:r>
                <a:rPr lang="fr-FR" sz="2400" b="1" dirty="0">
                  <a:solidFill>
                    <a:srgbClr val="FFFFFF"/>
                  </a:solidFill>
                  <a:effectLst>
                    <a:outerShdw blurRad="38100" dist="38100" dir="2700000" algn="tl">
                      <a:srgbClr val="000000"/>
                    </a:outerShdw>
                  </a:effectLst>
                  <a:latin typeface="Calibri" charset="0"/>
                  <a:ea typeface="ＭＳ Ｐゴシック" charset="0"/>
                </a:rPr>
                <a:t>durable</a:t>
              </a:r>
            </a:p>
          </p:txBody>
        </p:sp>
        <p:sp>
          <p:nvSpPr>
            <p:cNvPr id="5" name="Ellipse 4"/>
            <p:cNvSpPr/>
            <p:nvPr/>
          </p:nvSpPr>
          <p:spPr>
            <a:xfrm>
              <a:off x="1411288" y="4972050"/>
              <a:ext cx="2663825" cy="151130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800" b="1" dirty="0">
                  <a:solidFill>
                    <a:srgbClr val="FFFFFF"/>
                  </a:solidFill>
                  <a:effectLst>
                    <a:outerShdw blurRad="38100" dist="38100" dir="2700000" algn="tl">
                      <a:srgbClr val="000000"/>
                    </a:outerShdw>
                  </a:effectLst>
                  <a:latin typeface="Calibri" charset="0"/>
                  <a:ea typeface="ＭＳ Ｐゴシック" charset="0"/>
                </a:rPr>
                <a:t>Société </a:t>
              </a:r>
            </a:p>
            <a:p>
              <a:pPr algn="ctr"/>
              <a:r>
                <a:rPr lang="fr-FR" sz="2800" b="1" dirty="0">
                  <a:solidFill>
                    <a:srgbClr val="FFFFFF"/>
                  </a:solidFill>
                  <a:effectLst>
                    <a:outerShdw blurRad="38100" dist="38100" dir="2700000" algn="tl">
                      <a:srgbClr val="000000"/>
                    </a:outerShdw>
                  </a:effectLst>
                  <a:latin typeface="Calibri" charset="0"/>
                  <a:ea typeface="ＭＳ Ｐゴシック" charset="0"/>
                </a:rPr>
                <a:t>Numérique</a:t>
              </a:r>
            </a:p>
          </p:txBody>
        </p:sp>
        <p:sp>
          <p:nvSpPr>
            <p:cNvPr id="6" name="Double flèche horizontale 5"/>
            <p:cNvSpPr/>
            <p:nvPr/>
          </p:nvSpPr>
          <p:spPr>
            <a:xfrm rot="18831996">
              <a:off x="2194911" y="3705841"/>
              <a:ext cx="2502244" cy="69838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38039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511550" y="2644578"/>
            <a:ext cx="4507138" cy="1015663"/>
          </a:xfrm>
          <a:prstGeom prst="rect">
            <a:avLst/>
          </a:prstGeom>
          <a:noFill/>
        </p:spPr>
        <p:txBody>
          <a:bodyPr wrap="none" rtlCol="0">
            <a:spAutoFit/>
          </a:bodyPr>
          <a:lstStyle/>
          <a:p>
            <a:r>
              <a:rPr lang="fr-FR" sz="6000" dirty="0" smtClean="0">
                <a:solidFill>
                  <a:schemeClr val="accent6">
                    <a:lumMod val="75000"/>
                  </a:schemeClr>
                </a:solidFill>
              </a:rPr>
              <a:t>Le numérique</a:t>
            </a:r>
            <a:endParaRPr lang="fr-FR" sz="6000" dirty="0">
              <a:solidFill>
                <a:schemeClr val="accent6">
                  <a:lumMod val="75000"/>
                </a:schemeClr>
              </a:solidFill>
            </a:endParaRPr>
          </a:p>
        </p:txBody>
      </p:sp>
      <p:sp>
        <p:nvSpPr>
          <p:cNvPr id="5" name="Sous-titre 2"/>
          <p:cNvSpPr>
            <a:spLocks noGrp="1"/>
          </p:cNvSpPr>
          <p:nvPr>
            <p:ph type="subTitle" idx="1"/>
          </p:nvPr>
        </p:nvSpPr>
        <p:spPr bwMode="auto">
          <a:xfrm>
            <a:off x="4499409" y="4464229"/>
            <a:ext cx="4679950" cy="1536521"/>
          </a:xfrm>
          <a:solidFill>
            <a:schemeClr val="bg2"/>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3607891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48549"/>
          </a:xfrm>
        </p:spPr>
        <p:txBody>
          <a:bodyPr>
            <a:normAutofit/>
          </a:bodyPr>
          <a:lstStyle/>
          <a:p>
            <a:pPr algn="l"/>
            <a:r>
              <a:rPr lang="fr-FR" sz="3200" dirty="0" smtClean="0"/>
              <a:t>Aujourd’hui </a:t>
            </a:r>
            <a:endParaRPr lang="fr-FR" sz="3200" dirty="0"/>
          </a:p>
        </p:txBody>
      </p:sp>
      <p:sp>
        <p:nvSpPr>
          <p:cNvPr id="5" name="ZoneTexte 6"/>
          <p:cNvSpPr txBox="1">
            <a:spLocks noChangeArrowheads="1"/>
          </p:cNvSpPr>
          <p:nvPr/>
        </p:nvSpPr>
        <p:spPr bwMode="auto">
          <a:xfrm>
            <a:off x="177284" y="1023188"/>
            <a:ext cx="8884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indent="0"/>
            <a:r>
              <a:rPr lang="fr-FR" sz="2800" dirty="0" smtClean="0"/>
              <a:t> </a:t>
            </a:r>
            <a:r>
              <a:rPr lang="fr-FR" sz="2800" dirty="0"/>
              <a:t>Les logiciels ont pénétré </a:t>
            </a:r>
            <a:r>
              <a:rPr lang="fr-FR" sz="2800" b="1" i="1" u="sng" dirty="0"/>
              <a:t>toutes les activités humaines . </a:t>
            </a:r>
            <a:r>
              <a:rPr lang="fr-FR" sz="2800" b="1" dirty="0"/>
              <a:t>?</a:t>
            </a:r>
          </a:p>
        </p:txBody>
      </p:sp>
      <p:sp>
        <p:nvSpPr>
          <p:cNvPr id="6" name="ZoneTexte 5"/>
          <p:cNvSpPr txBox="1">
            <a:spLocks noChangeArrowheads="1"/>
          </p:cNvSpPr>
          <p:nvPr/>
        </p:nvSpPr>
        <p:spPr bwMode="auto">
          <a:xfrm>
            <a:off x="177284" y="1869513"/>
            <a:ext cx="89984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fr-FR" sz="2800" i="1" dirty="0"/>
              <a:t>Des milliards d</a:t>
            </a:r>
            <a:r>
              <a:rPr lang="ja-JP" altLang="fr-FR" sz="2800" i="1" dirty="0"/>
              <a:t>’</a:t>
            </a:r>
            <a:r>
              <a:rPr lang="fr-FR" sz="2800" i="1" dirty="0"/>
              <a:t>êtres humains alimentent le flux des </a:t>
            </a:r>
            <a:r>
              <a:rPr lang="ja-JP" altLang="fr-FR" sz="2800" i="1" dirty="0"/>
              <a:t>“</a:t>
            </a:r>
            <a:r>
              <a:rPr lang="fr-FR" sz="2800" i="1" dirty="0"/>
              <a:t>data</a:t>
            </a:r>
            <a:r>
              <a:rPr lang="ja-JP" altLang="fr-FR" sz="2800" i="1" dirty="0"/>
              <a:t>”</a:t>
            </a:r>
            <a:r>
              <a:rPr lang="fr-FR" sz="2800" i="1" dirty="0"/>
              <a:t>, changent les usages des affaires, communiquent autrement, utilisent des millions de logiciels et des milliers </a:t>
            </a:r>
            <a:r>
              <a:rPr lang="fr-FR" sz="2800" i="1" dirty="0" smtClean="0"/>
              <a:t>d’applications mobiles. </a:t>
            </a:r>
            <a:endParaRPr lang="en-GB" sz="2800" b="1" i="1" u="sng" dirty="0"/>
          </a:p>
        </p:txBody>
      </p:sp>
      <p:sp>
        <p:nvSpPr>
          <p:cNvPr id="7" name="ZoneTexte 6"/>
          <p:cNvSpPr txBox="1">
            <a:spLocks noChangeArrowheads="1"/>
          </p:cNvSpPr>
          <p:nvPr/>
        </p:nvSpPr>
        <p:spPr bwMode="auto">
          <a:xfrm>
            <a:off x="177284" y="5606107"/>
            <a:ext cx="899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buFont typeface="Arial" charset="0"/>
              <a:buChar char="•"/>
            </a:pPr>
            <a:r>
              <a:rPr lang="fr-FR" sz="2800" b="1" dirty="0" smtClean="0"/>
              <a:t>15 </a:t>
            </a:r>
            <a:r>
              <a:rPr lang="fr-FR" sz="2800" b="1" dirty="0"/>
              <a:t>milliards </a:t>
            </a:r>
            <a:r>
              <a:rPr lang="fr-FR" sz="2800" dirty="0"/>
              <a:t>d</a:t>
            </a:r>
            <a:r>
              <a:rPr lang="ja-JP" altLang="fr-FR" sz="2800" dirty="0"/>
              <a:t>’</a:t>
            </a:r>
            <a:r>
              <a:rPr lang="fr-FR" sz="2800" dirty="0"/>
              <a:t>objets </a:t>
            </a:r>
            <a:r>
              <a:rPr lang="fr-FR" sz="2800" dirty="0" smtClean="0"/>
              <a:t>connectés.</a:t>
            </a:r>
            <a:endParaRPr lang="fr-FR" sz="2800" dirty="0"/>
          </a:p>
        </p:txBody>
      </p:sp>
      <p:sp>
        <p:nvSpPr>
          <p:cNvPr id="8" name="ZoneTexte 7"/>
          <p:cNvSpPr txBox="1">
            <a:spLocks noChangeArrowheads="1"/>
          </p:cNvSpPr>
          <p:nvPr/>
        </p:nvSpPr>
        <p:spPr bwMode="auto">
          <a:xfrm>
            <a:off x="0" y="4059904"/>
            <a:ext cx="8998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buFont typeface="Arial" charset="0"/>
              <a:buChar char="•"/>
            </a:pPr>
            <a:r>
              <a:rPr lang="fr-FR" sz="2800" b="1" dirty="0"/>
              <a:t>les ordinateurs et les objets numériques nous envahissent: 2 milliards </a:t>
            </a:r>
            <a:r>
              <a:rPr lang="fr-FR" sz="2800" dirty="0"/>
              <a:t>d</a:t>
            </a:r>
            <a:r>
              <a:rPr lang="ja-JP" altLang="fr-FR" sz="2800" dirty="0"/>
              <a:t>’</a:t>
            </a:r>
            <a:r>
              <a:rPr lang="fr-FR" sz="2800" dirty="0"/>
              <a:t>ordinateurs, tablettes,  </a:t>
            </a:r>
            <a:r>
              <a:rPr lang="fr-FR" sz="2800" dirty="0" err="1"/>
              <a:t>smartphones</a:t>
            </a:r>
            <a:r>
              <a:rPr lang="fr-FR" sz="2800" dirty="0"/>
              <a:t> </a:t>
            </a:r>
            <a:r>
              <a:rPr lang="fr-FR" sz="2800" b="1" dirty="0"/>
              <a:t>vendus en 2013 !!</a:t>
            </a:r>
            <a:r>
              <a:rPr lang="fr-FR" sz="2800" b="1" dirty="0" smtClean="0"/>
              <a:t>! </a:t>
            </a:r>
            <a:endParaRPr lang="fr-FR" sz="2800" b="1" dirty="0"/>
          </a:p>
        </p:txBody>
      </p:sp>
    </p:spTree>
    <p:extLst>
      <p:ext uri="{BB962C8B-B14F-4D97-AF65-F5344CB8AC3E}">
        <p14:creationId xmlns:p14="http://schemas.microsoft.com/office/powerpoint/2010/main" val="137218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numérique </a:t>
            </a:r>
          </a:p>
        </p:txBody>
      </p:sp>
      <p:sp>
        <p:nvSpPr>
          <p:cNvPr id="3" name="Espace réservé du contenu 2"/>
          <p:cNvSpPr>
            <a:spLocks noGrp="1"/>
          </p:cNvSpPr>
          <p:nvPr>
            <p:ph idx="1"/>
          </p:nvPr>
        </p:nvSpPr>
        <p:spPr>
          <a:xfrm>
            <a:off x="253998" y="1303868"/>
            <a:ext cx="8229600" cy="2799209"/>
          </a:xfrm>
        </p:spPr>
        <p:txBody>
          <a:bodyPr>
            <a:normAutofit fontScale="85000" lnSpcReduction="20000"/>
          </a:bodyPr>
          <a:lstStyle/>
          <a:p>
            <a:r>
              <a:rPr lang="fr-FR" b="1" dirty="0"/>
              <a:t>C</a:t>
            </a:r>
            <a:r>
              <a:rPr lang="fr-FR" b="1" dirty="0" smtClean="0"/>
              <a:t>haque </a:t>
            </a:r>
            <a:r>
              <a:rPr lang="fr-FR" b="1" dirty="0"/>
              <a:t>minute </a:t>
            </a:r>
            <a:r>
              <a:rPr lang="fr-FR" dirty="0"/>
              <a:t>350 000 </a:t>
            </a:r>
            <a:r>
              <a:rPr lang="fr-FR" dirty="0" err="1"/>
              <a:t>tweets</a:t>
            </a:r>
            <a:r>
              <a:rPr lang="fr-FR" dirty="0"/>
              <a:t>, 15 millions de SMS ou encore 200 millions de mails sont envoyés dans le monde.. </a:t>
            </a:r>
            <a:endParaRPr lang="fr-FR" dirty="0" smtClean="0"/>
          </a:p>
          <a:p>
            <a:r>
              <a:rPr lang="fr-FR" dirty="0" smtClean="0"/>
              <a:t>En </a:t>
            </a:r>
            <a:r>
              <a:rPr lang="fr-FR" dirty="0"/>
              <a:t>2010 nous produisions tous les deux jours environ cinq </a:t>
            </a:r>
            <a:r>
              <a:rPr lang="fr-FR" dirty="0" err="1"/>
              <a:t>exa</a:t>
            </a:r>
            <a:r>
              <a:rPr lang="fr-FR" dirty="0"/>
              <a:t>-octets </a:t>
            </a:r>
            <a:r>
              <a:rPr lang="fr-FR" dirty="0" smtClean="0"/>
              <a:t>soit 10 </a:t>
            </a:r>
            <a:r>
              <a:rPr lang="fr-FR" baseline="30000" dirty="0"/>
              <a:t>18 </a:t>
            </a:r>
            <a:r>
              <a:rPr lang="fr-FR" dirty="0"/>
              <a:t>octets d’information…</a:t>
            </a:r>
            <a:r>
              <a:rPr lang="fr-FR" dirty="0" smtClean="0"/>
              <a:t>.</a:t>
            </a:r>
          </a:p>
          <a:p>
            <a:r>
              <a:rPr lang="fr-FR" dirty="0" smtClean="0"/>
              <a:t>soit </a:t>
            </a:r>
            <a:r>
              <a:rPr lang="fr-FR" dirty="0"/>
              <a:t>autant qu’entre le début des cultures humaines et 2003…. </a:t>
            </a:r>
            <a:endParaRPr lang="fr-FR" dirty="0" smtClean="0"/>
          </a:p>
          <a:p>
            <a:pPr marL="0" indent="0">
              <a:buNone/>
            </a:pPr>
            <a:endParaRPr lang="fr-FR" dirty="0"/>
          </a:p>
          <a:p>
            <a:endParaRPr lang="fr-FR" dirty="0"/>
          </a:p>
        </p:txBody>
      </p:sp>
      <p:sp>
        <p:nvSpPr>
          <p:cNvPr id="8" name="Explosion 2 7"/>
          <p:cNvSpPr/>
          <p:nvPr/>
        </p:nvSpPr>
        <p:spPr>
          <a:xfrm rot="20662716">
            <a:off x="638226" y="2016037"/>
            <a:ext cx="7875468" cy="3654881"/>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Arial" charset="0"/>
              <a:buChar char="•"/>
            </a:pPr>
            <a:r>
              <a:rPr lang="fr-FR" sz="5400" b="1" dirty="0" smtClean="0"/>
              <a:t>Limites??</a:t>
            </a:r>
            <a:endParaRPr lang="fr-FR" sz="5400" dirty="0"/>
          </a:p>
        </p:txBody>
      </p:sp>
    </p:spTree>
    <p:extLst>
      <p:ext uri="{BB962C8B-B14F-4D97-AF65-F5344CB8AC3E}">
        <p14:creationId xmlns:p14="http://schemas.microsoft.com/office/powerpoint/2010/main" val="4120622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03868"/>
            <a:ext cx="8229600" cy="3732179"/>
          </a:xfrm>
        </p:spPr>
        <p:txBody>
          <a:bodyPr/>
          <a:lstStyle/>
          <a:p>
            <a:endParaRPr lang="fr-FR" dirty="0"/>
          </a:p>
        </p:txBody>
      </p:sp>
      <p:sp>
        <p:nvSpPr>
          <p:cNvPr id="4" name="Bulle ronde 3"/>
          <p:cNvSpPr/>
          <p:nvPr/>
        </p:nvSpPr>
        <p:spPr>
          <a:xfrm>
            <a:off x="546100" y="494324"/>
            <a:ext cx="8042031" cy="3301999"/>
          </a:xfrm>
          <a:prstGeom prst="wedgeEllipseCallout">
            <a:avLst>
              <a:gd name="adj1" fmla="val 33589"/>
              <a:gd name="adj2" fmla="val 68923"/>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2400" dirty="0"/>
              <a:t>“</a:t>
            </a:r>
            <a:r>
              <a:rPr lang="fr-FR" sz="2400" i="1" dirty="0"/>
              <a:t>Ce n’est pas uniquement la croissance du volume qui est remarquable, mais le fait que toute cette production de données se fait au sein d’un réseau unifié Internet utilisant le même proto</a:t>
            </a:r>
            <a:r>
              <a:rPr lang="fr-FR" sz="2400" dirty="0"/>
              <a:t>cole</a:t>
            </a:r>
            <a:r>
              <a:rPr lang="fr-FR" sz="2400" dirty="0" smtClean="0"/>
              <a:t>”</a:t>
            </a:r>
            <a:endParaRPr lang="fr-FR" sz="2400" dirty="0"/>
          </a:p>
        </p:txBody>
      </p:sp>
      <p:sp>
        <p:nvSpPr>
          <p:cNvPr id="5" name="Vague 4"/>
          <p:cNvSpPr/>
          <p:nvPr/>
        </p:nvSpPr>
        <p:spPr>
          <a:xfrm>
            <a:off x="749300" y="5036047"/>
            <a:ext cx="7590837" cy="1697634"/>
          </a:xfrm>
          <a:prstGeom prst="wave">
            <a:avLst/>
          </a:prstGeom>
          <a:solidFill>
            <a:srgbClr val="56CF5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rgbClr val="0000FF"/>
                </a:solidFill>
              </a:rPr>
              <a:t>Il est parfois possible de s’entendre au niveau international de manière efficace</a:t>
            </a:r>
            <a:endParaRPr lang="fr-FR" sz="3200" dirty="0">
              <a:solidFill>
                <a:srgbClr val="0000FF"/>
              </a:solidFill>
            </a:endParaRPr>
          </a:p>
        </p:txBody>
      </p:sp>
      <p:sp>
        <p:nvSpPr>
          <p:cNvPr id="6" name="ZoneTexte 5"/>
          <p:cNvSpPr txBox="1"/>
          <p:nvPr/>
        </p:nvSpPr>
        <p:spPr>
          <a:xfrm>
            <a:off x="6242685" y="4305460"/>
            <a:ext cx="2624846" cy="830997"/>
          </a:xfrm>
          <a:prstGeom prst="rect">
            <a:avLst/>
          </a:prstGeom>
          <a:noFill/>
        </p:spPr>
        <p:txBody>
          <a:bodyPr wrap="square" rtlCol="0">
            <a:spAutoFit/>
          </a:bodyPr>
          <a:lstStyle/>
          <a:p>
            <a:r>
              <a:rPr lang="fr-FR" sz="2400" dirty="0"/>
              <a:t>Gilles Babinet </a:t>
            </a:r>
          </a:p>
          <a:p>
            <a:endParaRPr lang="fr-FR" sz="2400" dirty="0"/>
          </a:p>
        </p:txBody>
      </p:sp>
    </p:spTree>
    <p:extLst>
      <p:ext uri="{BB962C8B-B14F-4D97-AF65-F5344CB8AC3E}">
        <p14:creationId xmlns:p14="http://schemas.microsoft.com/office/powerpoint/2010/main" val="327502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numérique</a:t>
            </a:r>
            <a:endParaRPr lang="fr-FR" dirty="0"/>
          </a:p>
        </p:txBody>
      </p:sp>
      <p:sp>
        <p:nvSpPr>
          <p:cNvPr id="3" name="Espace réservé du contenu 2"/>
          <p:cNvSpPr>
            <a:spLocks noGrp="1"/>
          </p:cNvSpPr>
          <p:nvPr>
            <p:ph idx="1"/>
          </p:nvPr>
        </p:nvSpPr>
        <p:spPr>
          <a:xfrm>
            <a:off x="457200" y="1172521"/>
            <a:ext cx="8229600" cy="4910597"/>
          </a:xfrm>
        </p:spPr>
        <p:txBody>
          <a:bodyPr>
            <a:normAutofit fontScale="92500" lnSpcReduction="10000"/>
          </a:bodyPr>
          <a:lstStyle/>
          <a:p>
            <a:pPr algn="just"/>
            <a:r>
              <a:rPr lang="fr-FR" dirty="0" err="1"/>
              <a:t>Ie</a:t>
            </a:r>
            <a:r>
              <a:rPr lang="fr-FR" dirty="0"/>
              <a:t> numérique permet des performances  </a:t>
            </a:r>
            <a:r>
              <a:rPr lang="fr-FR" dirty="0" smtClean="0"/>
              <a:t>inégalées </a:t>
            </a:r>
            <a:r>
              <a:rPr lang="fr-FR" dirty="0"/>
              <a:t>en matière d’information : </a:t>
            </a:r>
          </a:p>
          <a:p>
            <a:pPr algn="just"/>
            <a:r>
              <a:rPr lang="fr-FR" dirty="0" smtClean="0"/>
              <a:t>rapidité  </a:t>
            </a:r>
            <a:r>
              <a:rPr lang="fr-FR" dirty="0"/>
              <a:t>du traitement </a:t>
            </a:r>
            <a:endParaRPr lang="fr-FR" dirty="0" smtClean="0"/>
          </a:p>
          <a:p>
            <a:pPr algn="just"/>
            <a:r>
              <a:rPr lang="fr-FR" dirty="0" smtClean="0"/>
              <a:t>instantanéité </a:t>
            </a:r>
            <a:r>
              <a:rPr lang="fr-FR" dirty="0"/>
              <a:t>de l’accès à  l’information  </a:t>
            </a:r>
          </a:p>
          <a:p>
            <a:pPr algn="just"/>
            <a:r>
              <a:rPr lang="fr-FR" dirty="0" smtClean="0"/>
              <a:t>volumes </a:t>
            </a:r>
            <a:r>
              <a:rPr lang="fr-FR" dirty="0"/>
              <a:t>traités </a:t>
            </a:r>
          </a:p>
          <a:p>
            <a:pPr algn="just"/>
            <a:r>
              <a:rPr lang="fr-FR" dirty="0"/>
              <a:t>Il permet des services qui nous traversent tous </a:t>
            </a:r>
          </a:p>
          <a:p>
            <a:pPr algn="just"/>
            <a:r>
              <a:rPr lang="fr-FR" dirty="0"/>
              <a:t>Le numérique est aussi un espace où l’on </a:t>
            </a:r>
            <a:r>
              <a:rPr lang="fr-FR" dirty="0" smtClean="0"/>
              <a:t>vit différemment </a:t>
            </a:r>
            <a:endParaRPr lang="fr-FR" dirty="0"/>
          </a:p>
          <a:p>
            <a:pPr lvl="1" algn="just"/>
            <a:r>
              <a:rPr lang="fr-FR" dirty="0"/>
              <a:t>ex </a:t>
            </a:r>
            <a:r>
              <a:rPr lang="fr-FR" dirty="0" smtClean="0"/>
              <a:t>réseaux sociaux:   </a:t>
            </a:r>
            <a:r>
              <a:rPr lang="fr-FR" dirty="0"/>
              <a:t>nouvelle </a:t>
            </a:r>
            <a:r>
              <a:rPr lang="fr-FR" dirty="0" smtClean="0"/>
              <a:t>sphère </a:t>
            </a:r>
            <a:endParaRPr lang="fr-FR" dirty="0"/>
          </a:p>
          <a:p>
            <a:pPr lvl="1" algn="just"/>
            <a:r>
              <a:rPr lang="fr-FR" dirty="0" smtClean="0"/>
              <a:t>1</a:t>
            </a:r>
            <a:r>
              <a:rPr lang="fr-FR" baseline="30000" dirty="0" smtClean="0"/>
              <a:t>ère</a:t>
            </a:r>
            <a:r>
              <a:rPr lang="fr-FR" dirty="0" smtClean="0"/>
              <a:t>  </a:t>
            </a:r>
            <a:r>
              <a:rPr lang="fr-FR" dirty="0"/>
              <a:t>page Facebook 2008   </a:t>
            </a:r>
          </a:p>
          <a:p>
            <a:pPr algn="just"/>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1792093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371482" y="2648411"/>
            <a:ext cx="5967875" cy="1015663"/>
          </a:xfrm>
          <a:prstGeom prst="rect">
            <a:avLst/>
          </a:prstGeom>
          <a:noFill/>
        </p:spPr>
        <p:txBody>
          <a:bodyPr wrap="none" rtlCol="0">
            <a:spAutoFit/>
          </a:bodyPr>
          <a:lstStyle/>
          <a:p>
            <a:r>
              <a:rPr lang="fr-FR" sz="6000" dirty="0" smtClean="0">
                <a:solidFill>
                  <a:schemeClr val="accent6">
                    <a:lumMod val="75000"/>
                  </a:schemeClr>
                </a:solidFill>
              </a:rPr>
              <a:t>Numérique et ville </a:t>
            </a:r>
            <a:endParaRPr lang="fr-FR" sz="6000" dirty="0">
              <a:solidFill>
                <a:schemeClr val="accent6">
                  <a:lumMod val="75000"/>
                </a:schemeClr>
              </a:solidFill>
            </a:endParaRPr>
          </a:p>
        </p:txBody>
      </p:sp>
      <p:sp>
        <p:nvSpPr>
          <p:cNvPr id="5" name="Sous-titre 2"/>
          <p:cNvSpPr>
            <a:spLocks noGrp="1"/>
          </p:cNvSpPr>
          <p:nvPr>
            <p:ph type="subTitle" idx="1"/>
          </p:nvPr>
        </p:nvSpPr>
        <p:spPr bwMode="auto">
          <a:xfrm>
            <a:off x="4499409" y="4464229"/>
            <a:ext cx="4679950" cy="1536521"/>
          </a:xfrm>
          <a:solidFill>
            <a:schemeClr val="bg2"/>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37940957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Numérique dans la ville</a:t>
            </a:r>
            <a:endParaRPr lang="fr-FR" dirty="0"/>
          </a:p>
        </p:txBody>
      </p:sp>
      <p:sp>
        <p:nvSpPr>
          <p:cNvPr id="3" name="Espace réservé du contenu 2"/>
          <p:cNvSpPr>
            <a:spLocks noGrp="1"/>
          </p:cNvSpPr>
          <p:nvPr>
            <p:ph idx="1"/>
          </p:nvPr>
        </p:nvSpPr>
        <p:spPr/>
        <p:txBody>
          <a:bodyPr/>
          <a:lstStyle/>
          <a:p>
            <a:r>
              <a:rPr lang="fr-FR" dirty="0" smtClean="0"/>
              <a:t>Le numérique dans les secteurs d’activités, </a:t>
            </a:r>
          </a:p>
          <a:p>
            <a:r>
              <a:rPr lang="fr-FR" dirty="0" smtClean="0"/>
              <a:t>Les entreprises du numérique</a:t>
            </a:r>
          </a:p>
          <a:p>
            <a:r>
              <a:rPr lang="fr-FR" dirty="0"/>
              <a:t>Le numérique dans les équipements</a:t>
            </a:r>
          </a:p>
        </p:txBody>
      </p:sp>
    </p:spTree>
    <p:extLst>
      <p:ext uri="{BB962C8B-B14F-4D97-AF65-F5344CB8AC3E}">
        <p14:creationId xmlns:p14="http://schemas.microsoft.com/office/powerpoint/2010/main" val="228932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4961"/>
          </a:xfrm>
        </p:spPr>
        <p:txBody>
          <a:bodyPr/>
          <a:lstStyle/>
          <a:p>
            <a:pPr algn="l"/>
            <a:r>
              <a:rPr lang="fr-FR" dirty="0" smtClean="0"/>
              <a:t>Numérique et Ville </a:t>
            </a:r>
            <a:endParaRPr lang="fr-FR" dirty="0"/>
          </a:p>
        </p:txBody>
      </p:sp>
      <p:sp>
        <p:nvSpPr>
          <p:cNvPr id="3" name="Espace réservé du contenu 2"/>
          <p:cNvSpPr>
            <a:spLocks noGrp="1"/>
          </p:cNvSpPr>
          <p:nvPr>
            <p:ph idx="1"/>
          </p:nvPr>
        </p:nvSpPr>
        <p:spPr/>
        <p:txBody>
          <a:bodyPr>
            <a:normAutofit/>
          </a:bodyPr>
          <a:lstStyle/>
          <a:p>
            <a:pPr algn="just"/>
            <a:r>
              <a:rPr lang="fr-FR" dirty="0"/>
              <a:t>Formidable levier de performances </a:t>
            </a:r>
            <a:r>
              <a:rPr lang="fr-FR" dirty="0" smtClean="0"/>
              <a:t>économiques</a:t>
            </a:r>
            <a:r>
              <a:rPr lang="fr-FR" dirty="0"/>
              <a:t>, sociales et écologiques, le numérique est </a:t>
            </a:r>
            <a:r>
              <a:rPr lang="fr-FR" dirty="0" smtClean="0"/>
              <a:t>donc un </a:t>
            </a:r>
            <a:r>
              <a:rPr lang="fr-FR" dirty="0"/>
              <a:t>outil essentiel de développement de la ville. </a:t>
            </a:r>
            <a:endParaRPr lang="fr-FR" dirty="0" smtClean="0"/>
          </a:p>
          <a:p>
            <a:pPr algn="just"/>
            <a:r>
              <a:rPr lang="fr-FR" dirty="0" smtClean="0"/>
              <a:t>Permet d’intégrer les données et les applications spécifiques des métiers de la ville et surtout pour couvrir le maximum de services aux citoyens </a:t>
            </a:r>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6496841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60343"/>
          </a:xfrm>
        </p:spPr>
        <p:txBody>
          <a:bodyPr>
            <a:normAutofit/>
          </a:bodyPr>
          <a:lstStyle/>
          <a:p>
            <a:pPr algn="l"/>
            <a:r>
              <a:rPr lang="fr-FR" sz="3200" dirty="0" smtClean="0"/>
              <a:t>Numérique et ville</a:t>
            </a:r>
            <a:endParaRPr lang="fr-FR" sz="3200" dirty="0"/>
          </a:p>
        </p:txBody>
      </p:sp>
      <p:sp>
        <p:nvSpPr>
          <p:cNvPr id="3" name="Espace réservé du contenu 2"/>
          <p:cNvSpPr>
            <a:spLocks noGrp="1"/>
          </p:cNvSpPr>
          <p:nvPr>
            <p:ph idx="1"/>
          </p:nvPr>
        </p:nvSpPr>
        <p:spPr>
          <a:xfrm>
            <a:off x="457200" y="1335583"/>
            <a:ext cx="8229600" cy="4662411"/>
          </a:xfrm>
        </p:spPr>
        <p:txBody>
          <a:bodyPr/>
          <a:lstStyle/>
          <a:p>
            <a:r>
              <a:rPr lang="fr-FR" sz="3600" dirty="0"/>
              <a:t>Peut-il aider à mieux vivre ensemble?</a:t>
            </a:r>
          </a:p>
          <a:p>
            <a:r>
              <a:rPr lang="fr-FR" sz="3600" dirty="0"/>
              <a:t>Quelle politique de la ville? </a:t>
            </a:r>
          </a:p>
          <a:p>
            <a:pPr lvl="1"/>
            <a:r>
              <a:rPr lang="fr-FR" sz="3200" dirty="0"/>
              <a:t>Faut-il Investir? </a:t>
            </a:r>
            <a:endParaRPr lang="fr-FR" sz="3200" dirty="0" smtClean="0"/>
          </a:p>
          <a:p>
            <a:pPr lvl="1"/>
            <a:r>
              <a:rPr lang="fr-FR" sz="3200" dirty="0"/>
              <a:t>A</a:t>
            </a:r>
            <a:r>
              <a:rPr lang="fr-FR" sz="3200" dirty="0" smtClean="0"/>
              <a:t>nimer?</a:t>
            </a:r>
          </a:p>
          <a:p>
            <a:pPr lvl="1"/>
            <a:r>
              <a:rPr lang="fr-FR" sz="3200" dirty="0" smtClean="0"/>
              <a:t> </a:t>
            </a:r>
            <a:r>
              <a:rPr lang="fr-FR" sz="3200" dirty="0"/>
              <a:t>Inciter</a:t>
            </a:r>
            <a:r>
              <a:rPr lang="fr-FR" sz="3200" dirty="0" smtClean="0"/>
              <a:t>?</a:t>
            </a:r>
          </a:p>
          <a:p>
            <a:pPr lvl="1"/>
            <a:r>
              <a:rPr lang="fr-FR" sz="3200" dirty="0" smtClean="0"/>
              <a:t> </a:t>
            </a:r>
            <a:r>
              <a:rPr lang="fr-FR" sz="3200" dirty="0"/>
              <a:t>Laisser faire</a:t>
            </a:r>
            <a:r>
              <a:rPr lang="fr-FR" sz="3200" dirty="0" smtClean="0"/>
              <a:t>?</a:t>
            </a:r>
          </a:p>
          <a:p>
            <a:pPr lvl="1"/>
            <a:r>
              <a:rPr lang="fr-FR" sz="3200" dirty="0" smtClean="0"/>
              <a:t>Avantages, risques?</a:t>
            </a:r>
            <a:r>
              <a:rPr lang="fr-FR" dirty="0" smtClean="0"/>
              <a:t> </a:t>
            </a:r>
            <a:endParaRPr lang="fr-FR" dirty="0"/>
          </a:p>
          <a:p>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838943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15-11-06 à 18.33.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46317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Numérique de  la ville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Des dizaines de milliers de capteurs</a:t>
            </a:r>
          </a:p>
          <a:p>
            <a:r>
              <a:rPr lang="fr-FR" dirty="0" smtClean="0"/>
              <a:t>Pollution air, eaux, </a:t>
            </a:r>
          </a:p>
          <a:p>
            <a:r>
              <a:rPr lang="fr-FR" dirty="0" smtClean="0"/>
              <a:t>Circulation , feux, compteurs de passages, </a:t>
            </a:r>
            <a:r>
              <a:rPr lang="fr-FR" dirty="0"/>
              <a:t>Panneaux </a:t>
            </a:r>
            <a:r>
              <a:rPr lang="fr-FR" dirty="0" smtClean="0"/>
              <a:t>lumineux, </a:t>
            </a:r>
          </a:p>
          <a:p>
            <a:r>
              <a:rPr lang="fr-FR" dirty="0" smtClean="0"/>
              <a:t>Stationnement, ( à la place) </a:t>
            </a:r>
          </a:p>
          <a:p>
            <a:r>
              <a:rPr lang="fr-FR" dirty="0" smtClean="0"/>
              <a:t>Eclairage adaptatif </a:t>
            </a:r>
          </a:p>
          <a:p>
            <a:r>
              <a:rPr lang="fr-FR" dirty="0" smtClean="0"/>
              <a:t>Vidéosurveillance lieux publics </a:t>
            </a:r>
          </a:p>
          <a:p>
            <a:r>
              <a:rPr lang="fr-FR" dirty="0" smtClean="0"/>
              <a:t>Contrôles d’accès</a:t>
            </a:r>
          </a:p>
          <a:p>
            <a:r>
              <a:rPr lang="fr-FR" dirty="0" smtClean="0"/>
              <a:t>Demain? </a:t>
            </a:r>
          </a:p>
        </p:txBody>
      </p:sp>
    </p:spTree>
    <p:extLst>
      <p:ext uri="{BB962C8B-B14F-4D97-AF65-F5344CB8AC3E}">
        <p14:creationId xmlns:p14="http://schemas.microsoft.com/office/powerpoint/2010/main" val="90655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303868"/>
            <a:ext cx="8229600" cy="2595032"/>
          </a:xfrm>
        </p:spPr>
        <p:txBody>
          <a:bodyPr>
            <a:normAutofit lnSpcReduction="10000"/>
          </a:bodyPr>
          <a:lstStyle/>
          <a:p>
            <a:r>
              <a:rPr lang="fr-FR" dirty="0"/>
              <a:t>rendre la ville plus smart </a:t>
            </a:r>
            <a:r>
              <a:rPr lang="fr-FR" dirty="0" smtClean="0"/>
              <a:t>ne </a:t>
            </a:r>
            <a:r>
              <a:rPr lang="fr-FR" dirty="0"/>
              <a:t>suffit </a:t>
            </a:r>
            <a:r>
              <a:rPr lang="fr-FR" dirty="0" smtClean="0"/>
              <a:t>pas</a:t>
            </a:r>
            <a:endParaRPr lang="fr-FR" dirty="0"/>
          </a:p>
          <a:p>
            <a:endParaRPr lang="fr-FR" dirty="0" smtClean="0"/>
          </a:p>
          <a:p>
            <a:r>
              <a:rPr lang="fr-FR" dirty="0" smtClean="0"/>
              <a:t>ville, claire,  transparente, tout contrôlé, un “Singapour“  technologique, impeccable, propre, sans cris, </a:t>
            </a:r>
            <a:r>
              <a:rPr lang="fr-FR" dirty="0"/>
              <a:t>et éthéré, </a:t>
            </a:r>
            <a:r>
              <a:rPr lang="fr-FR" dirty="0" smtClean="0"/>
              <a:t>  </a:t>
            </a:r>
            <a:r>
              <a:rPr lang="fr-FR" dirty="0" err="1"/>
              <a:t>etc</a:t>
            </a:r>
            <a:r>
              <a:rPr lang="fr-FR" dirty="0"/>
              <a:t>    </a:t>
            </a:r>
            <a:endParaRPr lang="fr-FR" dirty="0" smtClean="0"/>
          </a:p>
          <a:p>
            <a:endParaRPr lang="fr-FR" dirty="0"/>
          </a:p>
        </p:txBody>
      </p:sp>
    </p:spTree>
    <p:extLst>
      <p:ext uri="{BB962C8B-B14F-4D97-AF65-F5344CB8AC3E}">
        <p14:creationId xmlns:p14="http://schemas.microsoft.com/office/powerpoint/2010/main" val="27668719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descr="Journal du net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0" y="0"/>
            <a:ext cx="10485064" cy="6990042"/>
          </a:xfrm>
          <a:prstGeom prst="rect">
            <a:avLst/>
          </a:prstGeom>
        </p:spPr>
      </p:pic>
    </p:spTree>
    <p:extLst>
      <p:ext uri="{BB962C8B-B14F-4D97-AF65-F5344CB8AC3E}">
        <p14:creationId xmlns:p14="http://schemas.microsoft.com/office/powerpoint/2010/main" val="3389703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52400"/>
            <a:ext cx="9042400" cy="661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1016000" y="1968500"/>
            <a:ext cx="6807200" cy="2308324"/>
          </a:xfrm>
          <a:prstGeom prst="rect">
            <a:avLst/>
          </a:prstGeom>
          <a:solidFill>
            <a:srgbClr val="FFFF00"/>
          </a:solidFill>
        </p:spPr>
        <p:txBody>
          <a:bodyPr wrap="square" rtlCol="0">
            <a:spAutoFit/>
          </a:bodyPr>
          <a:lstStyle/>
          <a:p>
            <a:pPr algn="ctr"/>
            <a:endParaRPr lang="fr-FR" sz="4800" dirty="0" smtClean="0"/>
          </a:p>
          <a:p>
            <a:pPr algn="ctr"/>
            <a:r>
              <a:rPr lang="fr-FR" sz="4800" dirty="0" smtClean="0"/>
              <a:t> joli mais …invivable </a:t>
            </a:r>
            <a:endParaRPr lang="fr-FR" sz="4800" dirty="0"/>
          </a:p>
          <a:p>
            <a:pPr algn="ctr"/>
            <a:endParaRPr lang="fr-FR" sz="4800" dirty="0"/>
          </a:p>
        </p:txBody>
      </p:sp>
    </p:spTree>
    <p:extLst>
      <p:ext uri="{BB962C8B-B14F-4D97-AF65-F5344CB8AC3E}">
        <p14:creationId xmlns:p14="http://schemas.microsoft.com/office/powerpoint/2010/main" val="21557426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17500" y="2592289"/>
            <a:ext cx="8603061" cy="1938992"/>
          </a:xfrm>
          <a:prstGeom prst="rect">
            <a:avLst/>
          </a:prstGeom>
          <a:noFill/>
        </p:spPr>
        <p:txBody>
          <a:bodyPr wrap="none" rtlCol="0">
            <a:spAutoFit/>
          </a:bodyPr>
          <a:lstStyle/>
          <a:p>
            <a:r>
              <a:rPr lang="fr-FR" sz="6000" dirty="0">
                <a:solidFill>
                  <a:schemeClr val="accent6">
                    <a:lumMod val="75000"/>
                  </a:schemeClr>
                </a:solidFill>
              </a:rPr>
              <a:t>Le numérique </a:t>
            </a:r>
            <a:r>
              <a:rPr lang="fr-FR" sz="6000" dirty="0" smtClean="0">
                <a:solidFill>
                  <a:schemeClr val="accent6">
                    <a:lumMod val="75000"/>
                  </a:schemeClr>
                </a:solidFill>
              </a:rPr>
              <a:t>DANS </a:t>
            </a:r>
            <a:r>
              <a:rPr lang="fr-FR" sz="6000" dirty="0">
                <a:solidFill>
                  <a:schemeClr val="accent6">
                    <a:lumMod val="75000"/>
                  </a:schemeClr>
                </a:solidFill>
              </a:rPr>
              <a:t>la </a:t>
            </a:r>
            <a:r>
              <a:rPr lang="fr-FR" sz="6000" dirty="0" smtClean="0">
                <a:solidFill>
                  <a:schemeClr val="accent6">
                    <a:lumMod val="75000"/>
                  </a:schemeClr>
                </a:solidFill>
              </a:rPr>
              <a:t>ville</a:t>
            </a:r>
          </a:p>
          <a:p>
            <a:pPr algn="r"/>
            <a:r>
              <a:rPr lang="fr-FR" sz="6000" dirty="0" smtClean="0">
                <a:solidFill>
                  <a:schemeClr val="accent6">
                    <a:lumMod val="75000"/>
                  </a:schemeClr>
                </a:solidFill>
              </a:rPr>
              <a:t> 							</a:t>
            </a:r>
            <a:r>
              <a:rPr lang="fr-FR" sz="4800" dirty="0" smtClean="0">
                <a:solidFill>
                  <a:schemeClr val="accent6">
                    <a:lumMod val="75000"/>
                  </a:schemeClr>
                </a:solidFill>
              </a:rPr>
              <a:t>1 Formation  </a:t>
            </a:r>
            <a:endParaRPr lang="fr-FR" sz="6000" dirty="0">
              <a:solidFill>
                <a:schemeClr val="accent6">
                  <a:lumMod val="75000"/>
                </a:schemeClr>
              </a:solidFill>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Tree>
    <p:extLst>
      <p:ext uri="{BB962C8B-B14F-4D97-AF65-F5344CB8AC3E}">
        <p14:creationId xmlns:p14="http://schemas.microsoft.com/office/powerpoint/2010/main" val="26273238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Stabilité des institutions scolaires </a:t>
            </a:r>
            <a:r>
              <a:rPr lang="fr-FR" sz="1800" b="1" dirty="0" smtClean="0"/>
              <a:t>(</a:t>
            </a:r>
            <a:r>
              <a:rPr lang="fr-FR" sz="1800" b="1" dirty="0" err="1" smtClean="0"/>
              <a:t>cf</a:t>
            </a:r>
            <a:r>
              <a:rPr lang="fr-FR" sz="1800" b="1" dirty="0" smtClean="0"/>
              <a:t> Monique </a:t>
            </a:r>
            <a:r>
              <a:rPr lang="fr-FR" sz="1800" b="1" dirty="0" err="1" smtClean="0"/>
              <a:t>Grandbastien</a:t>
            </a:r>
            <a:r>
              <a:rPr lang="fr-FR" sz="1800" b="1" dirty="0" smtClean="0"/>
              <a:t>)</a:t>
            </a:r>
            <a:endParaRPr lang="fr-FR" sz="1800" b="1" dirty="0"/>
          </a:p>
        </p:txBody>
      </p:sp>
      <p:sp>
        <p:nvSpPr>
          <p:cNvPr id="3" name="Espace réservé du contenu 2"/>
          <p:cNvSpPr>
            <a:spLocks noGrp="1"/>
          </p:cNvSpPr>
          <p:nvPr>
            <p:ph idx="1"/>
          </p:nvPr>
        </p:nvSpPr>
        <p:spPr>
          <a:xfrm>
            <a:off x="457200" y="1032935"/>
            <a:ext cx="8229600" cy="5121680"/>
          </a:xfrm>
        </p:spPr>
        <p:txBody>
          <a:bodyPr>
            <a:normAutofit fontScale="77500" lnSpcReduction="20000"/>
          </a:bodyPr>
          <a:lstStyle/>
          <a:p>
            <a:r>
              <a:rPr lang="fr-FR" dirty="0" smtClean="0"/>
              <a:t>L’organisation globale de l’école obligatoire et en partie de l’enseignement supérieur ont peu évolué sur le plan structurel</a:t>
            </a:r>
          </a:p>
          <a:p>
            <a:pPr lvl="1"/>
            <a:r>
              <a:rPr lang="fr-FR" dirty="0"/>
              <a:t>Sauf </a:t>
            </a:r>
            <a:r>
              <a:rPr lang="fr-FR" dirty="0" smtClean="0"/>
              <a:t>regroupements entre </a:t>
            </a:r>
            <a:r>
              <a:rPr lang="fr-FR" dirty="0"/>
              <a:t>universités  </a:t>
            </a:r>
            <a:endParaRPr lang="fr-FR" dirty="0" smtClean="0"/>
          </a:p>
          <a:p>
            <a:pPr lvl="1"/>
            <a:r>
              <a:rPr lang="fr-FR" dirty="0" smtClean="0"/>
              <a:t>Reste  a  peu changé de structure </a:t>
            </a:r>
          </a:p>
          <a:p>
            <a:r>
              <a:rPr lang="fr-FR" dirty="0" smtClean="0"/>
              <a:t>Mais le numérique est entré dans l’école, pas toujours là où on l’attendait le plus:</a:t>
            </a:r>
          </a:p>
          <a:p>
            <a:pPr lvl="1"/>
            <a:r>
              <a:rPr lang="fr-FR" dirty="0" smtClean="0"/>
              <a:t>Administration/communication</a:t>
            </a:r>
          </a:p>
          <a:p>
            <a:pPr lvl="1"/>
            <a:r>
              <a:rPr lang="fr-FR" dirty="0" smtClean="0"/>
              <a:t>Ressources en ligne</a:t>
            </a:r>
          </a:p>
          <a:p>
            <a:pPr lvl="1"/>
            <a:r>
              <a:rPr lang="fr-FR" dirty="0" smtClean="0"/>
              <a:t>Modalités de travail (TBI, tablettes, </a:t>
            </a:r>
            <a:r>
              <a:rPr lang="fr-FR" dirty="0" err="1" smtClean="0"/>
              <a:t>wikipédia</a:t>
            </a:r>
            <a:r>
              <a:rPr lang="fr-FR" dirty="0" smtClean="0"/>
              <a:t>, etc…)</a:t>
            </a:r>
          </a:p>
          <a:p>
            <a:pPr lvl="1"/>
            <a:r>
              <a:rPr lang="fr-FR" dirty="0" smtClean="0"/>
              <a:t>Logiciels d’apprentissage et de découverte, jeux sérieux</a:t>
            </a:r>
          </a:p>
          <a:p>
            <a:pPr lvl="1"/>
            <a:r>
              <a:rPr lang="fr-FR" dirty="0" smtClean="0"/>
              <a:t>Projets</a:t>
            </a:r>
          </a:p>
          <a:p>
            <a:pPr lvl="1"/>
            <a:r>
              <a:rPr lang="fr-FR" dirty="0" smtClean="0"/>
              <a:t>Contenus, programmes</a:t>
            </a:r>
          </a:p>
          <a:p>
            <a:r>
              <a:rPr lang="fr-FR" dirty="0" smtClean="0"/>
              <a:t>Le numérique au service des écoliers </a:t>
            </a:r>
          </a:p>
        </p:txBody>
      </p:sp>
      <p:sp>
        <p:nvSpPr>
          <p:cNvPr id="4" name="Espace réservé du numéro de diapositive 3"/>
          <p:cNvSpPr>
            <a:spLocks noGrp="1"/>
          </p:cNvSpPr>
          <p:nvPr>
            <p:ph type="sldNum" sz="quarter" idx="10"/>
          </p:nvPr>
        </p:nvSpPr>
        <p:spPr/>
        <p:txBody>
          <a:bodyPr/>
          <a:lstStyle/>
          <a:p>
            <a:r>
              <a:rPr lang="fr-FR" dirty="0" smtClean="0"/>
              <a:t>18</a:t>
            </a:r>
            <a:endParaRPr lang="fr-FR" dirty="0"/>
          </a:p>
        </p:txBody>
      </p:sp>
      <p:sp>
        <p:nvSpPr>
          <p:cNvPr id="5" name="Espace réservé du pied de page 4"/>
          <p:cNvSpPr>
            <a:spLocks noGrp="1"/>
          </p:cNvSpPr>
          <p:nvPr>
            <p:ph type="ftr" sz="quarter" idx="12"/>
          </p:nvPr>
        </p:nvSpPr>
        <p:spPr/>
        <p:txBody>
          <a:bodyPr/>
          <a:lstStyle/>
          <a:p>
            <a:pPr>
              <a:defRPr/>
            </a:pPr>
            <a:r>
              <a:rPr lang="fr-FR" dirty="0" smtClean="0"/>
              <a:t>ALS 10 Décembre 2015</a:t>
            </a:r>
            <a:endParaRPr lang="fr-FR" dirty="0"/>
          </a:p>
        </p:txBody>
      </p:sp>
      <p:pic>
        <p:nvPicPr>
          <p:cNvPr id="6" name="Image 5" descr="Capture d’écran 2015-11-12 à 16.09.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8046313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Numérique et formation </a:t>
            </a:r>
            <a:endParaRPr lang="fr-FR" dirty="0"/>
          </a:p>
        </p:txBody>
      </p:sp>
      <p:sp>
        <p:nvSpPr>
          <p:cNvPr id="3" name="Espace réservé du contenu 2"/>
          <p:cNvSpPr>
            <a:spLocks noGrp="1"/>
          </p:cNvSpPr>
          <p:nvPr>
            <p:ph idx="1"/>
          </p:nvPr>
        </p:nvSpPr>
        <p:spPr>
          <a:xfrm>
            <a:off x="457200" y="1028344"/>
            <a:ext cx="8229600" cy="5097820"/>
          </a:xfrm>
        </p:spPr>
        <p:txBody>
          <a:bodyPr>
            <a:normAutofit lnSpcReduction="10000"/>
          </a:bodyPr>
          <a:lstStyle/>
          <a:p>
            <a:r>
              <a:rPr lang="fr-FR" dirty="0"/>
              <a:t>Tableaux numériques interactifs (TNI) </a:t>
            </a:r>
          </a:p>
          <a:p>
            <a:pPr marL="0" indent="0">
              <a:buNone/>
            </a:pPr>
            <a:r>
              <a:rPr lang="fr-FR" dirty="0"/>
              <a:t>     ou de VPI (vidéoprojecteur interactif). </a:t>
            </a:r>
          </a:p>
          <a:p>
            <a:pPr marL="0" indent="0">
              <a:buNone/>
            </a:pPr>
            <a:r>
              <a:rPr lang="fr-FR" dirty="0" smtClean="0"/>
              <a:t>     permettent </a:t>
            </a:r>
            <a:r>
              <a:rPr lang="fr-FR" dirty="0"/>
              <a:t>:</a:t>
            </a:r>
          </a:p>
          <a:p>
            <a:r>
              <a:rPr lang="fr-FR" dirty="0"/>
              <a:t>de diffuser, projeter le contenu de l'ordinateur de l'enseignant auprès de la classe,</a:t>
            </a:r>
          </a:p>
          <a:p>
            <a:r>
              <a:rPr lang="fr-FR" dirty="0"/>
              <a:t>d'interagir à l'aide d'un stylet avec l'ensemble du contenu d’un ordinateur et de ses applications</a:t>
            </a:r>
          </a:p>
          <a:p>
            <a:r>
              <a:rPr lang="fr-FR" dirty="0"/>
              <a:t>d'annoter, créer, écrire et </a:t>
            </a:r>
            <a:r>
              <a:rPr lang="fr-FR" dirty="0" err="1"/>
              <a:t>dessiner..et</a:t>
            </a:r>
            <a:r>
              <a:rPr lang="fr-FR" dirty="0"/>
              <a:t> </a:t>
            </a:r>
            <a:r>
              <a:rPr lang="fr-FR" dirty="0" smtClean="0"/>
              <a:t>collaborer</a:t>
            </a:r>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4686014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Tableau numérique interactif </a:t>
            </a:r>
            <a:endParaRPr lang="fr-FR" dirty="0"/>
          </a:p>
        </p:txBody>
      </p:sp>
      <p:pic>
        <p:nvPicPr>
          <p:cNvPr id="6" name="Image 5"/>
          <p:cNvPicPr>
            <a:picLocks noChangeAspect="1"/>
          </p:cNvPicPr>
          <p:nvPr/>
        </p:nvPicPr>
        <p:blipFill>
          <a:blip r:embed="rId2"/>
          <a:stretch>
            <a:fillRect/>
          </a:stretch>
        </p:blipFill>
        <p:spPr>
          <a:xfrm>
            <a:off x="0" y="999067"/>
            <a:ext cx="9144000" cy="5486400"/>
          </a:xfrm>
          <a:prstGeom prst="rect">
            <a:avLst/>
          </a:prstGeom>
        </p:spPr>
      </p:pic>
    </p:spTree>
    <p:extLst>
      <p:ext uri="{BB962C8B-B14F-4D97-AF65-F5344CB8AC3E}">
        <p14:creationId xmlns:p14="http://schemas.microsoft.com/office/powerpoint/2010/main" val="20793820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outils pour apprendre</a:t>
            </a:r>
          </a:p>
        </p:txBody>
      </p:sp>
      <p:sp>
        <p:nvSpPr>
          <p:cNvPr id="3" name="Espace réservé du contenu 2"/>
          <p:cNvSpPr>
            <a:spLocks noGrp="1"/>
          </p:cNvSpPr>
          <p:nvPr>
            <p:ph idx="1"/>
          </p:nvPr>
        </p:nvSpPr>
        <p:spPr/>
        <p:txBody>
          <a:bodyPr/>
          <a:lstStyle/>
          <a:p>
            <a:r>
              <a:rPr lang="fr-FR" dirty="0"/>
              <a:t>Tableaux numériques </a:t>
            </a:r>
            <a:r>
              <a:rPr lang="fr-FR" dirty="0" smtClean="0"/>
              <a:t>et/ou vidéoprojecteurs  interactifs encouragent </a:t>
            </a:r>
            <a:r>
              <a:rPr lang="fr-FR" dirty="0"/>
              <a:t>les échanges, la participation, l’apprentissage ludique et la maitrise de l'outil numérique. </a:t>
            </a:r>
          </a:p>
          <a:p>
            <a:endParaRPr lang="fr-FR" dirty="0"/>
          </a:p>
          <a:p>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24570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Des outils pour apprendre</a:t>
            </a:r>
          </a:p>
        </p:txBody>
      </p:sp>
      <p:sp>
        <p:nvSpPr>
          <p:cNvPr id="3" name="Espace réservé du contenu 2"/>
          <p:cNvSpPr>
            <a:spLocks noGrp="1"/>
          </p:cNvSpPr>
          <p:nvPr>
            <p:ph idx="1"/>
          </p:nvPr>
        </p:nvSpPr>
        <p:spPr>
          <a:xfrm>
            <a:off x="457200" y="1151468"/>
            <a:ext cx="8229600" cy="4627032"/>
          </a:xfrm>
        </p:spPr>
        <p:txBody>
          <a:bodyPr>
            <a:normAutofit lnSpcReduction="10000"/>
          </a:bodyPr>
          <a:lstStyle/>
          <a:p>
            <a:r>
              <a:rPr lang="fr-FR" dirty="0" smtClean="0"/>
              <a:t>La </a:t>
            </a:r>
            <a:r>
              <a:rPr lang="fr-FR" b="1" dirty="0">
                <a:solidFill>
                  <a:srgbClr val="0000FF"/>
                </a:solidFill>
              </a:rPr>
              <a:t>tablette</a:t>
            </a:r>
            <a:r>
              <a:rPr lang="fr-FR" dirty="0">
                <a:solidFill>
                  <a:srgbClr val="0000FF"/>
                </a:solidFill>
              </a:rPr>
              <a:t> </a:t>
            </a:r>
            <a:r>
              <a:rPr lang="fr-FR" dirty="0"/>
              <a:t>tactile à l'école</a:t>
            </a:r>
          </a:p>
          <a:p>
            <a:pPr marL="400050" lvl="1" indent="0">
              <a:buNone/>
            </a:pPr>
            <a:r>
              <a:rPr lang="fr-FR" dirty="0" smtClean="0"/>
              <a:t>Nombreuses écoles </a:t>
            </a:r>
            <a:r>
              <a:rPr lang="fr-FR" dirty="0"/>
              <a:t>élémentaires, dans des classes de cycle 3 des tablettes tactiles conçues selon les besoins éducatifs spécifiques des enfants. </a:t>
            </a:r>
            <a:endParaRPr lang="fr-FR" dirty="0" smtClean="0"/>
          </a:p>
          <a:p>
            <a:pPr marL="457200" indent="-457200"/>
            <a:r>
              <a:rPr lang="fr-FR" dirty="0" smtClean="0"/>
              <a:t>Nombreuses </a:t>
            </a:r>
            <a:r>
              <a:rPr lang="fr-FR" b="1" dirty="0" smtClean="0">
                <a:solidFill>
                  <a:srgbClr val="0000FF"/>
                </a:solidFill>
              </a:rPr>
              <a:t>applications</a:t>
            </a:r>
            <a:r>
              <a:rPr lang="fr-FR" dirty="0" smtClean="0"/>
              <a:t> et contenus dans toutes les matières</a:t>
            </a:r>
          </a:p>
          <a:p>
            <a:r>
              <a:rPr lang="fr-FR" dirty="0"/>
              <a:t>Espace numérique de travail (</a:t>
            </a:r>
            <a:r>
              <a:rPr lang="fr-FR" b="1" dirty="0">
                <a:solidFill>
                  <a:srgbClr val="0000FF"/>
                </a:solidFill>
              </a:rPr>
              <a:t>ENT</a:t>
            </a:r>
            <a:r>
              <a:rPr lang="fr-FR" dirty="0"/>
              <a:t>)</a:t>
            </a:r>
          </a:p>
          <a:p>
            <a:pPr marL="400050" lvl="1" indent="0">
              <a:buNone/>
            </a:pPr>
            <a:r>
              <a:rPr lang="fr-FR" dirty="0"/>
              <a:t>Dans un espace sécurisé,  accède à des fichiers partagés, des applications, ses mél, </a:t>
            </a:r>
            <a:r>
              <a:rPr lang="fr-FR" dirty="0" err="1"/>
              <a:t>etc</a:t>
            </a:r>
            <a:r>
              <a:rPr lang="fr-FR" dirty="0"/>
              <a:t> encourage l'ouverture et les échanges.</a:t>
            </a:r>
          </a:p>
          <a:p>
            <a:pPr marL="457200" indent="-457200"/>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6811494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5-10-27 à 16.1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940" y="0"/>
            <a:ext cx="4786060" cy="6858000"/>
          </a:xfrm>
          <a:prstGeom prst="rect">
            <a:avLst/>
          </a:prstGeom>
        </p:spPr>
      </p:pic>
      <p:pic>
        <p:nvPicPr>
          <p:cNvPr id="5" name="Image 4" descr="Capture d’écran 2015-10-27 à 16.1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2838" cy="6858000"/>
          </a:xfrm>
          <a:prstGeom prst="rect">
            <a:avLst/>
          </a:prstGeom>
        </p:spPr>
      </p:pic>
    </p:spTree>
    <p:extLst>
      <p:ext uri="{BB962C8B-B14F-4D97-AF65-F5344CB8AC3E}">
        <p14:creationId xmlns:p14="http://schemas.microsoft.com/office/powerpoint/2010/main" val="4236247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83831"/>
          </a:xfrm>
        </p:spPr>
        <p:txBody>
          <a:bodyPr>
            <a:normAutofit fontScale="90000"/>
          </a:bodyPr>
          <a:lstStyle/>
          <a:p>
            <a:pPr algn="l"/>
            <a:r>
              <a:rPr lang="fr-FR" sz="3200" dirty="0"/>
              <a:t>Le numérique dans la </a:t>
            </a:r>
            <a:r>
              <a:rPr lang="fr-FR" sz="3200" dirty="0" smtClean="0"/>
              <a:t>ville: Ecoles</a:t>
            </a:r>
            <a:r>
              <a:rPr lang="fr-FR" sz="3200" dirty="0"/>
              <a:t/>
            </a:r>
            <a:br>
              <a:rPr lang="fr-FR" sz="3200" dirty="0"/>
            </a:br>
            <a:endParaRPr lang="fr-FR" sz="3200" dirty="0"/>
          </a:p>
        </p:txBody>
      </p:sp>
      <p:pic>
        <p:nvPicPr>
          <p:cNvPr id="5" name="Image 4" descr="Capture d’écran 2015-11-03 à 18.22.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7139354"/>
          </a:xfrm>
          <a:prstGeom prst="rect">
            <a:avLst/>
          </a:prstGeom>
        </p:spPr>
      </p:pic>
    </p:spTree>
    <p:extLst>
      <p:ext uri="{BB962C8B-B14F-4D97-AF65-F5344CB8AC3E}">
        <p14:creationId xmlns:p14="http://schemas.microsoft.com/office/powerpoint/2010/main" val="32748032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wedgeEllipseCallout">
            <a:avLst/>
          </a:prstGeom>
        </p:spPr>
        <p:txBody>
          <a:bodyPr>
            <a:noAutofit/>
          </a:bodyPr>
          <a:lstStyle/>
          <a:p>
            <a:r>
              <a:rPr lang="fr-FR" dirty="0" smtClean="0"/>
              <a:t>Massive </a:t>
            </a:r>
            <a:r>
              <a:rPr lang="fr-FR" dirty="0"/>
              <a:t>On line Open Courses</a:t>
            </a:r>
          </a:p>
        </p:txBody>
      </p:sp>
      <p:sp>
        <p:nvSpPr>
          <p:cNvPr id="3" name="Espace réservé du pied de page 2"/>
          <p:cNvSpPr>
            <a:spLocks noGrp="1"/>
          </p:cNvSpPr>
          <p:nvPr>
            <p:ph type="ftr" sz="quarter" idx="11"/>
          </p:nvPr>
        </p:nvSpPr>
        <p:spPr/>
        <p:txBody>
          <a:bodyPr/>
          <a:lstStyle/>
          <a:p>
            <a:r>
              <a:rPr lang="fr-FR" smtClean="0"/>
              <a:t>ALS 30 Novembre 2014</a:t>
            </a:r>
            <a:endParaRPr lang="fr-FR"/>
          </a:p>
        </p:txBody>
      </p:sp>
      <p:sp>
        <p:nvSpPr>
          <p:cNvPr id="4" name="Espace réservé du numéro de diapositive 3"/>
          <p:cNvSpPr>
            <a:spLocks noGrp="1"/>
          </p:cNvSpPr>
          <p:nvPr>
            <p:ph type="sldNum" sz="quarter" idx="12"/>
          </p:nvPr>
        </p:nvSpPr>
        <p:spPr/>
        <p:txBody>
          <a:bodyPr/>
          <a:lstStyle/>
          <a:p>
            <a:fld id="{4D76CE43-791F-A743-88A0-A27BF2A88701}" type="slidenum">
              <a:rPr lang="fr-FR" smtClean="0"/>
              <a:t>31</a:t>
            </a:fld>
            <a:endParaRPr lang="fr-FR"/>
          </a:p>
        </p:txBody>
      </p:sp>
      <p:grpSp>
        <p:nvGrpSpPr>
          <p:cNvPr id="27" name="Grouper 26"/>
          <p:cNvGrpSpPr/>
          <p:nvPr/>
        </p:nvGrpSpPr>
        <p:grpSpPr>
          <a:xfrm>
            <a:off x="576343" y="1417638"/>
            <a:ext cx="8352928" cy="4985327"/>
            <a:chOff x="1136474" y="2048933"/>
            <a:chExt cx="8007527" cy="4404841"/>
          </a:xfrm>
        </p:grpSpPr>
        <p:sp>
          <p:nvSpPr>
            <p:cNvPr id="5" name="ZoneTexte 4"/>
            <p:cNvSpPr txBox="1"/>
            <p:nvPr/>
          </p:nvSpPr>
          <p:spPr>
            <a:xfrm>
              <a:off x="2874063" y="2607732"/>
              <a:ext cx="3853573" cy="923330"/>
            </a:xfrm>
            <a:prstGeom prst="rect">
              <a:avLst/>
            </a:prstGeom>
            <a:noFill/>
          </p:spPr>
          <p:txBody>
            <a:bodyPr wrap="square" rtlCol="0">
              <a:spAutoFit/>
            </a:bodyPr>
            <a:lstStyle/>
            <a:p>
              <a:r>
                <a:rPr lang="fr-FR" sz="5400" b="1" dirty="0" smtClean="0"/>
                <a:t>M O O C</a:t>
              </a:r>
              <a:endParaRPr lang="fr-FR" sz="5400" b="1" dirty="0"/>
            </a:p>
          </p:txBody>
        </p:sp>
        <p:cxnSp>
          <p:nvCxnSpPr>
            <p:cNvPr id="7" name="Connecteur en arc 6"/>
            <p:cNvCxnSpPr/>
            <p:nvPr/>
          </p:nvCxnSpPr>
          <p:spPr>
            <a:xfrm rot="5400000">
              <a:off x="2232137" y="3638677"/>
              <a:ext cx="1122074" cy="90684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en arc 8"/>
            <p:cNvCxnSpPr/>
            <p:nvPr/>
          </p:nvCxnSpPr>
          <p:spPr>
            <a:xfrm rot="5400000">
              <a:off x="2901583" y="4236115"/>
              <a:ext cx="1770146" cy="36004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en arc 10"/>
            <p:cNvCxnSpPr>
              <a:stCxn id="5" idx="2"/>
            </p:cNvCxnSpPr>
            <p:nvPr/>
          </p:nvCxnSpPr>
          <p:spPr>
            <a:xfrm rot="16200000" flipH="1">
              <a:off x="4074753" y="4257158"/>
              <a:ext cx="1770146" cy="31795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en arc 12"/>
            <p:cNvCxnSpPr/>
            <p:nvPr/>
          </p:nvCxnSpPr>
          <p:spPr>
            <a:xfrm rot="16200000" flipH="1">
              <a:off x="5476359" y="3605554"/>
              <a:ext cx="1122076" cy="97308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rot="1032134">
              <a:off x="1136474" y="4645400"/>
              <a:ext cx="1768019" cy="923330"/>
            </a:xfrm>
            <a:prstGeom prst="rect">
              <a:avLst/>
            </a:prstGeom>
            <a:noFill/>
          </p:spPr>
          <p:txBody>
            <a:bodyPr wrap="square" rtlCol="0">
              <a:spAutoFit/>
            </a:bodyPr>
            <a:lstStyle/>
            <a:p>
              <a:r>
                <a:rPr lang="fr-FR" dirty="0" smtClean="0"/>
                <a:t>Massif</a:t>
              </a:r>
            </a:p>
            <a:p>
              <a:r>
                <a:rPr lang="fr-FR" dirty="0" smtClean="0"/>
                <a:t>500, 1000,</a:t>
              </a:r>
            </a:p>
            <a:p>
              <a:r>
                <a:rPr lang="fr-FR" dirty="0" smtClean="0"/>
                <a:t>10000, 100000</a:t>
              </a:r>
              <a:endParaRPr lang="fr-FR" dirty="0"/>
            </a:p>
          </p:txBody>
        </p:sp>
        <p:sp>
          <p:nvSpPr>
            <p:cNvPr id="16" name="ZoneTexte 15"/>
            <p:cNvSpPr txBox="1"/>
            <p:nvPr/>
          </p:nvSpPr>
          <p:spPr>
            <a:xfrm rot="667779">
              <a:off x="2709250" y="5253445"/>
              <a:ext cx="1891773" cy="1200329"/>
            </a:xfrm>
            <a:prstGeom prst="rect">
              <a:avLst/>
            </a:prstGeom>
            <a:noFill/>
          </p:spPr>
          <p:txBody>
            <a:bodyPr wrap="square" rtlCol="0">
              <a:spAutoFit/>
            </a:bodyPr>
            <a:lstStyle/>
            <a:p>
              <a:r>
                <a:rPr lang="fr-FR" dirty="0" smtClean="0"/>
                <a:t>Ouvert,</a:t>
              </a:r>
            </a:p>
            <a:p>
              <a:r>
                <a:rPr lang="fr-FR" dirty="0" smtClean="0"/>
                <a:t>Contenu ouvert,</a:t>
              </a:r>
            </a:p>
            <a:p>
              <a:r>
                <a:rPr lang="fr-FR" dirty="0" smtClean="0"/>
                <a:t>Ouvert à tous,</a:t>
              </a:r>
            </a:p>
            <a:p>
              <a:r>
                <a:rPr lang="fr-FR" dirty="0" smtClean="0"/>
                <a:t>Gratuit?</a:t>
              </a:r>
              <a:endParaRPr lang="fr-FR" dirty="0"/>
            </a:p>
          </p:txBody>
        </p:sp>
        <p:sp>
          <p:nvSpPr>
            <p:cNvPr id="17" name="ZoneTexte 16"/>
            <p:cNvSpPr txBox="1"/>
            <p:nvPr/>
          </p:nvSpPr>
          <p:spPr>
            <a:xfrm>
              <a:off x="4978400" y="5469467"/>
              <a:ext cx="1865753" cy="923330"/>
            </a:xfrm>
            <a:prstGeom prst="rect">
              <a:avLst/>
            </a:prstGeom>
            <a:noFill/>
          </p:spPr>
          <p:txBody>
            <a:bodyPr wrap="none" rtlCol="0">
              <a:spAutoFit/>
            </a:bodyPr>
            <a:lstStyle/>
            <a:p>
              <a:r>
                <a:rPr lang="fr-FR" dirty="0" smtClean="0"/>
                <a:t>En ligne,</a:t>
              </a:r>
            </a:p>
            <a:p>
              <a:r>
                <a:rPr lang="fr-FR" dirty="0" smtClean="0"/>
                <a:t>Quand, avec qui</a:t>
              </a:r>
            </a:p>
            <a:p>
              <a:r>
                <a:rPr lang="fr-FR" dirty="0" smtClean="0"/>
                <a:t>Synchro?</a:t>
              </a:r>
              <a:endParaRPr lang="fr-FR" dirty="0"/>
            </a:p>
          </p:txBody>
        </p:sp>
        <p:sp>
          <p:nvSpPr>
            <p:cNvPr id="19" name="ZoneTexte 18"/>
            <p:cNvSpPr txBox="1"/>
            <p:nvPr/>
          </p:nvSpPr>
          <p:spPr>
            <a:xfrm rot="20705232">
              <a:off x="6756897" y="4221089"/>
              <a:ext cx="2387104" cy="1754327"/>
            </a:xfrm>
            <a:prstGeom prst="rect">
              <a:avLst/>
            </a:prstGeom>
            <a:noFill/>
          </p:spPr>
          <p:txBody>
            <a:bodyPr wrap="square" rtlCol="0">
              <a:spAutoFit/>
            </a:bodyPr>
            <a:lstStyle/>
            <a:p>
              <a:r>
                <a:rPr lang="fr-FR" dirty="0"/>
                <a:t>Cours,</a:t>
              </a:r>
            </a:p>
            <a:p>
              <a:r>
                <a:rPr lang="fr-FR" dirty="0"/>
                <a:t>Début, fin,</a:t>
              </a:r>
            </a:p>
            <a:p>
              <a:r>
                <a:rPr lang="fr-FR" dirty="0"/>
                <a:t>Travail à rendre?</a:t>
              </a:r>
            </a:p>
            <a:p>
              <a:r>
                <a:rPr lang="fr-FR" dirty="0"/>
                <a:t>Equipe pédagogique</a:t>
              </a:r>
            </a:p>
            <a:p>
              <a:r>
                <a:rPr lang="fr-FR" dirty="0"/>
                <a:t>Certificat, diplôme?</a:t>
              </a:r>
            </a:p>
            <a:p>
              <a:endParaRPr lang="fr-FR" dirty="0"/>
            </a:p>
          </p:txBody>
        </p:sp>
        <p:sp>
          <p:nvSpPr>
            <p:cNvPr id="20" name="ZoneTexte 19"/>
            <p:cNvSpPr txBox="1"/>
            <p:nvPr/>
          </p:nvSpPr>
          <p:spPr>
            <a:xfrm>
              <a:off x="1191025" y="2048933"/>
              <a:ext cx="595235" cy="830997"/>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fr-F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ZoneTexte 20"/>
            <p:cNvSpPr txBox="1"/>
            <p:nvPr/>
          </p:nvSpPr>
          <p:spPr>
            <a:xfrm>
              <a:off x="1191026" y="3623733"/>
              <a:ext cx="911374"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fr-F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Éclair 21"/>
            <p:cNvSpPr/>
            <p:nvPr/>
          </p:nvSpPr>
          <p:spPr>
            <a:xfrm>
              <a:off x="1691680" y="2607732"/>
              <a:ext cx="1211643" cy="677252"/>
            </a:xfrm>
            <a:prstGeom prst="lightningBol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 name="Éclair 22"/>
            <p:cNvSpPr/>
            <p:nvPr/>
          </p:nvSpPr>
          <p:spPr>
            <a:xfrm rot="16941136">
              <a:off x="1901701" y="3372205"/>
              <a:ext cx="914400" cy="914400"/>
            </a:xfrm>
            <a:prstGeom prst="lightningBol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8" name="ZoneTexte 27"/>
          <p:cNvSpPr txBox="1"/>
          <p:nvPr/>
        </p:nvSpPr>
        <p:spPr>
          <a:xfrm>
            <a:off x="6757380" y="1623175"/>
            <a:ext cx="1522040" cy="562630"/>
          </a:xfrm>
          <a:prstGeom prst="wedgeEllipseCallout">
            <a:avLst/>
          </a:prstGeom>
          <a:noFill/>
        </p:spPr>
        <p:txBody>
          <a:bodyPr wrap="square" rtlCol="0">
            <a:spAutoFit/>
          </a:bodyPr>
          <a:lstStyle/>
          <a:p>
            <a:r>
              <a:rPr lang="fr-FR" sz="2000" dirty="0" smtClean="0">
                <a:ln>
                  <a:solidFill>
                    <a:srgbClr val="FF0000"/>
                  </a:solidFill>
                </a:ln>
              </a:rPr>
              <a:t>CLOM</a:t>
            </a:r>
            <a:endParaRPr lang="fr-FR" sz="2000" dirty="0">
              <a:ln>
                <a:solidFill>
                  <a:srgbClr val="FF0000"/>
                </a:solidFill>
              </a:ln>
            </a:endParaRPr>
          </a:p>
        </p:txBody>
      </p:sp>
      <p:sp>
        <p:nvSpPr>
          <p:cNvPr id="29" name="ZoneTexte 28"/>
          <p:cNvSpPr txBox="1"/>
          <p:nvPr/>
        </p:nvSpPr>
        <p:spPr>
          <a:xfrm>
            <a:off x="7518400" y="2438400"/>
            <a:ext cx="787395" cy="369332"/>
          </a:xfrm>
          <a:prstGeom prst="rect">
            <a:avLst/>
          </a:prstGeom>
          <a:noFill/>
        </p:spPr>
        <p:txBody>
          <a:bodyPr wrap="none" rtlCol="0">
            <a:spAutoFit/>
          </a:bodyPr>
          <a:lstStyle/>
          <a:p>
            <a:r>
              <a:rPr lang="fr-FR" b="1" dirty="0" smtClean="0">
                <a:solidFill>
                  <a:srgbClr val="FF0000"/>
                </a:solidFill>
              </a:rPr>
              <a:t>FLOT</a:t>
            </a:r>
            <a:endParaRPr lang="fr-FR" b="1" dirty="0">
              <a:solidFill>
                <a:srgbClr val="FF0000"/>
              </a:solidFill>
            </a:endParaRPr>
          </a:p>
        </p:txBody>
      </p:sp>
    </p:spTree>
    <p:extLst>
      <p:ext uri="{BB962C8B-B14F-4D97-AF65-F5344CB8AC3E}">
        <p14:creationId xmlns:p14="http://schemas.microsoft.com/office/powerpoint/2010/main" val="25174144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rmAutofit fontScale="90000"/>
          </a:bodyPr>
          <a:lstStyle/>
          <a:p>
            <a:r>
              <a:rPr lang="fr-FR" dirty="0" smtClean="0"/>
              <a:t>L’offre France Université Numérique</a:t>
            </a:r>
            <a:br>
              <a:rPr lang="fr-FR" dirty="0" smtClean="0"/>
            </a:br>
            <a:r>
              <a:rPr lang="fr-FR" sz="3100" dirty="0" smtClean="0"/>
              <a:t>63 cours, 20 fournisseurs, 298 000 inscrits en juin 2014 et 33 800 ressources </a:t>
            </a:r>
            <a:r>
              <a:rPr lang="fr-FR" sz="3100" dirty="0" err="1" smtClean="0"/>
              <a:t>pédadgogiques</a:t>
            </a:r>
            <a:r>
              <a:rPr lang="fr-FR" sz="3100" dirty="0" smtClean="0"/>
              <a:t> en 2015 </a:t>
            </a:r>
            <a:r>
              <a:rPr lang="fr-FR" dirty="0" smtClean="0"/>
              <a:t> </a:t>
            </a:r>
            <a:endParaRPr lang="fr-FR" dirty="0"/>
          </a:p>
        </p:txBody>
      </p:sp>
      <p:pic>
        <p:nvPicPr>
          <p:cNvPr id="6" name="Espace réservé du contenu 5" descr="FUN accueil.tiff"/>
          <p:cNvPicPr>
            <a:picLocks noGrp="1" noChangeAspect="1"/>
          </p:cNvPicPr>
          <p:nvPr>
            <p:ph idx="1"/>
          </p:nvPr>
        </p:nvPicPr>
        <p:blipFill>
          <a:blip r:embed="rId3">
            <a:extLst>
              <a:ext uri="{28A0092B-C50C-407E-A947-70E740481C1C}">
                <a14:useLocalDpi xmlns:a14="http://schemas.microsoft.com/office/drawing/2010/main" val="0"/>
              </a:ext>
            </a:extLst>
          </a:blip>
          <a:srcRect t="9607" b="9607"/>
          <a:stretch>
            <a:fillRect/>
          </a:stretch>
        </p:blipFill>
        <p:spPr>
          <a:xfrm>
            <a:off x="827584" y="1803897"/>
            <a:ext cx="7859216" cy="4322266"/>
          </a:xfrm>
        </p:spPr>
      </p:pic>
      <p:sp>
        <p:nvSpPr>
          <p:cNvPr id="4" name="Espace réservé du pied de page 3"/>
          <p:cNvSpPr>
            <a:spLocks noGrp="1"/>
          </p:cNvSpPr>
          <p:nvPr>
            <p:ph type="ftr" sz="quarter" idx="11"/>
          </p:nvPr>
        </p:nvSpPr>
        <p:spPr/>
        <p:txBody>
          <a:bodyPr/>
          <a:lstStyle/>
          <a:p>
            <a:r>
              <a:rPr lang="fr-FR" smtClean="0"/>
              <a:t>ALS 30 Novembre 2014</a:t>
            </a:r>
            <a:endParaRPr lang="fr-FR"/>
          </a:p>
        </p:txBody>
      </p:sp>
      <p:sp>
        <p:nvSpPr>
          <p:cNvPr id="5" name="Espace réservé du numéro de diapositive 4"/>
          <p:cNvSpPr>
            <a:spLocks noGrp="1"/>
          </p:cNvSpPr>
          <p:nvPr>
            <p:ph type="sldNum" sz="quarter" idx="12"/>
          </p:nvPr>
        </p:nvSpPr>
        <p:spPr/>
        <p:txBody>
          <a:bodyPr/>
          <a:lstStyle/>
          <a:p>
            <a:fld id="{4D76CE43-791F-A743-88A0-A27BF2A88701}" type="slidenum">
              <a:rPr lang="fr-FR" smtClean="0"/>
              <a:t>32</a:t>
            </a:fld>
            <a:endParaRPr lang="fr-FR"/>
          </a:p>
        </p:txBody>
      </p:sp>
    </p:spTree>
    <p:extLst>
      <p:ext uri="{BB962C8B-B14F-4D97-AF65-F5344CB8AC3E}">
        <p14:creationId xmlns:p14="http://schemas.microsoft.com/office/powerpoint/2010/main" val="42423664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opportunité!</a:t>
            </a:r>
            <a:endParaRPr lang="fr-FR" dirty="0"/>
          </a:p>
        </p:txBody>
      </p:sp>
      <p:sp>
        <p:nvSpPr>
          <p:cNvPr id="3" name="Espace réservé du contenu 2"/>
          <p:cNvSpPr>
            <a:spLocks noGrp="1"/>
          </p:cNvSpPr>
          <p:nvPr>
            <p:ph idx="1"/>
          </p:nvPr>
        </p:nvSpPr>
        <p:spPr/>
        <p:txBody>
          <a:bodyPr>
            <a:normAutofit/>
          </a:bodyPr>
          <a:lstStyle/>
          <a:p>
            <a:r>
              <a:rPr lang="fr-FR" b="1" dirty="0"/>
              <a:t>MOOC "Villes intelligentes : défis technologiques et sociétaux" </a:t>
            </a:r>
            <a:r>
              <a:rPr lang="fr-FR" b="1" dirty="0" smtClean="0"/>
              <a:t>25 </a:t>
            </a:r>
            <a:r>
              <a:rPr lang="fr-FR" b="1" dirty="0"/>
              <a:t>janvier </a:t>
            </a:r>
            <a:r>
              <a:rPr lang="fr-FR" b="1" dirty="0" smtClean="0"/>
              <a:t>  prochain.</a:t>
            </a:r>
          </a:p>
          <a:p>
            <a:endParaRPr lang="fr-FR" b="1" dirty="0" smtClean="0"/>
          </a:p>
          <a:p>
            <a:r>
              <a:rPr lang="fr-FR" dirty="0"/>
              <a:t>Effort estimé</a:t>
            </a:r>
            <a:r>
              <a:rPr lang="fr-FR" dirty="0" smtClean="0"/>
              <a:t>:    2h</a:t>
            </a:r>
            <a:r>
              <a:rPr lang="fr-FR" dirty="0"/>
              <a:t>/semaine	</a:t>
            </a:r>
          </a:p>
          <a:p>
            <a:pPr marL="0" indent="0">
              <a:buNone/>
            </a:pPr>
            <a:endParaRPr lang="fr-FR" b="1" dirty="0" smtClean="0"/>
          </a:p>
          <a:p>
            <a:pPr marL="0" indent="0">
              <a:buNone/>
            </a:pPr>
            <a:r>
              <a:rPr lang="fr-FR" b="1" dirty="0" smtClean="0"/>
              <a:t> </a:t>
            </a:r>
            <a:r>
              <a:rPr lang="fr-FR" dirty="0"/>
              <a:t>inscriptions sur </a:t>
            </a:r>
            <a:endParaRPr lang="fr-FR" b="1" dirty="0" smtClean="0"/>
          </a:p>
          <a:p>
            <a:pPr marL="0" indent="0" algn="ctr">
              <a:buNone/>
            </a:pPr>
            <a:r>
              <a:rPr lang="fr-FR" u="sng" dirty="0">
                <a:hlinkClick r:id="rId2"/>
              </a:rPr>
              <a:t>France Université </a:t>
            </a:r>
            <a:r>
              <a:rPr lang="fr-FR" u="sng" dirty="0" smtClean="0">
                <a:hlinkClick r:id="rId2"/>
              </a:rPr>
              <a:t>Numérique</a:t>
            </a:r>
            <a:endParaRPr lang="fr-FR" u="sng" dirty="0" smtClean="0"/>
          </a:p>
          <a:p>
            <a:endParaRPr lang="fr-FR" dirty="0"/>
          </a:p>
        </p:txBody>
      </p:sp>
    </p:spTree>
    <p:extLst>
      <p:ext uri="{BB962C8B-B14F-4D97-AF65-F5344CB8AC3E}">
        <p14:creationId xmlns:p14="http://schemas.microsoft.com/office/powerpoint/2010/main" val="9233564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83831"/>
          </a:xfrm>
        </p:spPr>
        <p:txBody>
          <a:bodyPr>
            <a:normAutofit fontScale="90000"/>
          </a:bodyPr>
          <a:lstStyle/>
          <a:p>
            <a:pPr algn="l"/>
            <a:r>
              <a:rPr lang="fr-FR" sz="3200" dirty="0"/>
              <a:t>Le numérique dans la </a:t>
            </a:r>
            <a:r>
              <a:rPr lang="fr-FR" sz="3200" dirty="0" smtClean="0"/>
              <a:t>ville: Ecoles</a:t>
            </a:r>
            <a:r>
              <a:rPr lang="fr-FR" sz="3200" dirty="0"/>
              <a:t/>
            </a:r>
            <a:br>
              <a:rPr lang="fr-FR" sz="3200" dirty="0"/>
            </a:br>
            <a:endParaRPr lang="fr-FR" sz="3200" dirty="0"/>
          </a:p>
        </p:txBody>
      </p:sp>
      <p:sp>
        <p:nvSpPr>
          <p:cNvPr id="3" name="Espace réservé du contenu 2"/>
          <p:cNvSpPr>
            <a:spLocks noGrp="1"/>
          </p:cNvSpPr>
          <p:nvPr>
            <p:ph idx="1"/>
          </p:nvPr>
        </p:nvSpPr>
        <p:spPr>
          <a:xfrm>
            <a:off x="457200" y="906070"/>
            <a:ext cx="8229600" cy="2399197"/>
          </a:xfrm>
          <a:solidFill>
            <a:schemeClr val="tx2">
              <a:lumMod val="75000"/>
            </a:schemeClr>
          </a:solidFill>
        </p:spPr>
        <p:txBody>
          <a:bodyPr>
            <a:normAutofit fontScale="92500"/>
          </a:bodyPr>
          <a:lstStyle/>
          <a:p>
            <a:pPr marL="0" indent="0" algn="ctr">
              <a:buNone/>
            </a:pPr>
            <a:r>
              <a:rPr lang="fr-FR" dirty="0">
                <a:solidFill>
                  <a:srgbClr val="FFFF00"/>
                </a:solidFill>
              </a:rPr>
              <a:t>Quand dans sa tablette ou son téléphone portable, on a accès à toute l’information du monde</a:t>
            </a:r>
            <a:r>
              <a:rPr lang="fr-FR" dirty="0" smtClean="0">
                <a:solidFill>
                  <a:srgbClr val="FFFF00"/>
                </a:solidFill>
              </a:rPr>
              <a:t>, à tous les cours faits par les meilleurs, aux outils d’apprentissage, </a:t>
            </a:r>
            <a:r>
              <a:rPr lang="fr-FR" dirty="0" err="1" smtClean="0">
                <a:solidFill>
                  <a:srgbClr val="FFFF00"/>
                </a:solidFill>
              </a:rPr>
              <a:t>etc</a:t>
            </a:r>
            <a:r>
              <a:rPr lang="fr-FR" dirty="0" smtClean="0">
                <a:solidFill>
                  <a:srgbClr val="FFFF00"/>
                </a:solidFill>
              </a:rPr>
              <a:t>    </a:t>
            </a:r>
            <a:r>
              <a:rPr lang="fr-FR" dirty="0">
                <a:solidFill>
                  <a:srgbClr val="FFFF00"/>
                </a:solidFill>
              </a:rPr>
              <a:t>a-t-on encore besoin </a:t>
            </a:r>
            <a:r>
              <a:rPr lang="fr-FR" dirty="0" smtClean="0">
                <a:solidFill>
                  <a:srgbClr val="FFFF00"/>
                </a:solidFill>
              </a:rPr>
              <a:t>de séances  de cours</a:t>
            </a:r>
            <a:r>
              <a:rPr lang="fr-FR" dirty="0">
                <a:solidFill>
                  <a:srgbClr val="FFFF00"/>
                </a:solidFill>
              </a:rPr>
              <a:t>, de professeur, d’école </a:t>
            </a:r>
            <a:r>
              <a:rPr lang="fr-FR" dirty="0" smtClean="0">
                <a:solidFill>
                  <a:srgbClr val="FFFF00"/>
                </a:solidFill>
              </a:rPr>
              <a:t>?</a:t>
            </a:r>
            <a:endParaRPr lang="fr-FR" dirty="0">
              <a:solidFill>
                <a:srgbClr val="FFFF00"/>
              </a:solidFill>
            </a:endParaRPr>
          </a:p>
        </p:txBody>
      </p:sp>
      <p:sp>
        <p:nvSpPr>
          <p:cNvPr id="4" name="ZoneTexte 3"/>
          <p:cNvSpPr txBox="1"/>
          <p:nvPr/>
        </p:nvSpPr>
        <p:spPr>
          <a:xfrm>
            <a:off x="457200" y="3348904"/>
            <a:ext cx="8229600" cy="2554545"/>
          </a:xfrm>
          <a:prstGeom prst="rect">
            <a:avLst/>
          </a:prstGeom>
          <a:solidFill>
            <a:schemeClr val="accent6">
              <a:lumMod val="40000"/>
              <a:lumOff val="60000"/>
            </a:schemeClr>
          </a:solidFill>
        </p:spPr>
        <p:txBody>
          <a:bodyPr wrap="square" rtlCol="0">
            <a:spAutoFit/>
          </a:bodyPr>
          <a:lstStyle/>
          <a:p>
            <a:pPr algn="ctr"/>
            <a:r>
              <a:rPr lang="fr-FR" sz="3200" dirty="0"/>
              <a:t>Ils sont encore plus </a:t>
            </a:r>
            <a:r>
              <a:rPr lang="fr-FR" sz="3200" dirty="0" smtClean="0"/>
              <a:t>indispensables </a:t>
            </a:r>
            <a:r>
              <a:rPr lang="fr-FR" sz="3200" dirty="0"/>
              <a:t>que jamais pour aider à explorer, structurer, éviter les écueils et les dangers, aider à se construire </a:t>
            </a:r>
            <a:r>
              <a:rPr lang="fr-FR" sz="3200" dirty="0" smtClean="0"/>
              <a:t>une personnalité, une  </a:t>
            </a:r>
            <a:r>
              <a:rPr lang="fr-FR" sz="3200" dirty="0"/>
              <a:t>voie vers l’avenir,  le changement</a:t>
            </a:r>
            <a:r>
              <a:rPr lang="fr-FR" sz="3200" dirty="0" smtClean="0"/>
              <a:t>.</a:t>
            </a:r>
            <a:endParaRPr lang="fr-FR" sz="3200" dirty="0"/>
          </a:p>
        </p:txBody>
      </p:sp>
      <p:pic>
        <p:nvPicPr>
          <p:cNvPr id="5" name="Image 4"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2669558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Futur?</a:t>
            </a:r>
            <a:endParaRPr lang="fr-FR" dirty="0">
              <a:solidFill>
                <a:srgbClr val="FF0000"/>
              </a:solidFill>
            </a:endParaRPr>
          </a:p>
        </p:txBody>
      </p:sp>
      <p:sp>
        <p:nvSpPr>
          <p:cNvPr id="3" name="Espace réservé du contenu 2"/>
          <p:cNvSpPr>
            <a:spLocks noGrp="1"/>
          </p:cNvSpPr>
          <p:nvPr>
            <p:ph idx="1"/>
          </p:nvPr>
        </p:nvSpPr>
        <p:spPr>
          <a:xfrm>
            <a:off x="457200" y="1303868"/>
            <a:ext cx="8229600" cy="1553331"/>
          </a:xfrm>
        </p:spPr>
        <p:txBody>
          <a:bodyPr>
            <a:normAutofit lnSpcReduction="10000"/>
          </a:bodyPr>
          <a:lstStyle/>
          <a:p>
            <a:pPr marL="0" indent="0">
              <a:buNone/>
            </a:pPr>
            <a:r>
              <a:rPr lang="fr-FR" dirty="0" smtClean="0"/>
              <a:t>Continuer à investir dans le numérique dans</a:t>
            </a:r>
          </a:p>
          <a:p>
            <a:pPr marL="0" indent="0">
              <a:buNone/>
            </a:pPr>
            <a:r>
              <a:rPr lang="fr-FR" dirty="0" smtClean="0"/>
              <a:t>l’éducation: les appareils, les logiciels, les MOOC, </a:t>
            </a:r>
            <a:r>
              <a:rPr lang="fr-FR" dirty="0" err="1" smtClean="0"/>
              <a:t>etc</a:t>
            </a:r>
            <a:r>
              <a:rPr lang="fr-FR" dirty="0" smtClean="0"/>
              <a:t> </a:t>
            </a:r>
          </a:p>
          <a:p>
            <a:pPr marL="0" indent="0">
              <a:buNone/>
            </a:pPr>
            <a:endParaRPr lang="fr-FR" dirty="0"/>
          </a:p>
        </p:txBody>
      </p:sp>
      <p:sp>
        <p:nvSpPr>
          <p:cNvPr id="4" name="ZoneTexte 3"/>
          <p:cNvSpPr txBox="1"/>
          <p:nvPr/>
        </p:nvSpPr>
        <p:spPr>
          <a:xfrm>
            <a:off x="0" y="3030364"/>
            <a:ext cx="9144000" cy="2554545"/>
          </a:xfrm>
          <a:prstGeom prst="rect">
            <a:avLst/>
          </a:prstGeom>
          <a:solidFill>
            <a:srgbClr val="000090"/>
          </a:solidFill>
        </p:spPr>
        <p:txBody>
          <a:bodyPr wrap="square" rtlCol="0">
            <a:spAutoFit/>
          </a:bodyPr>
          <a:lstStyle/>
          <a:p>
            <a:pPr algn="ctr"/>
            <a:r>
              <a:rPr lang="fr-FR" sz="3200" dirty="0">
                <a:solidFill>
                  <a:srgbClr val="FFFF00"/>
                </a:solidFill>
              </a:rPr>
              <a:t>mais surtout apprendre </a:t>
            </a:r>
            <a:r>
              <a:rPr lang="fr-FR" sz="3200" dirty="0" smtClean="0">
                <a:solidFill>
                  <a:srgbClr val="FFFF00"/>
                </a:solidFill>
              </a:rPr>
              <a:t>:</a:t>
            </a:r>
          </a:p>
          <a:p>
            <a:pPr marL="457200" indent="-457200" algn="ctr">
              <a:buFont typeface="Arial"/>
              <a:buChar char="•"/>
            </a:pPr>
            <a:r>
              <a:rPr lang="fr-FR" sz="3200" dirty="0" smtClean="0">
                <a:solidFill>
                  <a:srgbClr val="FFFF00"/>
                </a:solidFill>
              </a:rPr>
              <a:t>à </a:t>
            </a:r>
            <a:r>
              <a:rPr lang="fr-FR" sz="3200" dirty="0">
                <a:solidFill>
                  <a:srgbClr val="FFFF00"/>
                </a:solidFill>
              </a:rPr>
              <a:t>bien s’en servir, </a:t>
            </a:r>
            <a:endParaRPr lang="fr-FR" sz="3200" dirty="0" smtClean="0">
              <a:solidFill>
                <a:srgbClr val="FFFF00"/>
              </a:solidFill>
            </a:endParaRPr>
          </a:p>
          <a:p>
            <a:pPr marL="457200" indent="-457200" algn="ctr">
              <a:buFont typeface="Arial"/>
              <a:buChar char="•"/>
            </a:pPr>
            <a:r>
              <a:rPr lang="fr-FR" sz="3200" dirty="0" smtClean="0">
                <a:solidFill>
                  <a:srgbClr val="FFFF00"/>
                </a:solidFill>
              </a:rPr>
              <a:t>à éviter </a:t>
            </a:r>
            <a:r>
              <a:rPr lang="fr-FR" sz="3200" dirty="0">
                <a:solidFill>
                  <a:srgbClr val="FFFF00"/>
                </a:solidFill>
              </a:rPr>
              <a:t>les pièges</a:t>
            </a:r>
            <a:r>
              <a:rPr lang="fr-FR" sz="3200" dirty="0" smtClean="0">
                <a:solidFill>
                  <a:srgbClr val="FFFF00"/>
                </a:solidFill>
              </a:rPr>
              <a:t>,</a:t>
            </a:r>
          </a:p>
          <a:p>
            <a:pPr marL="457200" indent="-457200" algn="ctr">
              <a:buFont typeface="Arial"/>
              <a:buChar char="•"/>
            </a:pPr>
            <a:r>
              <a:rPr lang="fr-FR" sz="3200" dirty="0" smtClean="0">
                <a:solidFill>
                  <a:srgbClr val="FFFF00"/>
                </a:solidFill>
              </a:rPr>
              <a:t> </a:t>
            </a:r>
          </a:p>
          <a:p>
            <a:pPr marL="457200" indent="-457200" algn="ctr">
              <a:buFont typeface="Arial"/>
              <a:buChar char="•"/>
            </a:pPr>
            <a:r>
              <a:rPr lang="fr-FR" sz="3200" dirty="0" smtClean="0">
                <a:solidFill>
                  <a:srgbClr val="FFFF00"/>
                </a:solidFill>
              </a:rPr>
              <a:t>Et apprendre  </a:t>
            </a:r>
            <a:r>
              <a:rPr lang="fr-FR" sz="3200" dirty="0">
                <a:solidFill>
                  <a:srgbClr val="FFFF00"/>
                </a:solidFill>
              </a:rPr>
              <a:t>à apprendre avec tous ces outils </a:t>
            </a:r>
          </a:p>
        </p:txBody>
      </p:sp>
    </p:spTree>
    <p:extLst>
      <p:ext uri="{BB962C8B-B14F-4D97-AF65-F5344CB8AC3E}">
        <p14:creationId xmlns:p14="http://schemas.microsoft.com/office/powerpoint/2010/main" val="1505882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17500" y="2592289"/>
            <a:ext cx="8603061" cy="1938992"/>
          </a:xfrm>
          <a:prstGeom prst="rect">
            <a:avLst/>
          </a:prstGeom>
          <a:noFill/>
        </p:spPr>
        <p:txBody>
          <a:bodyPr wrap="none" rtlCol="0">
            <a:spAutoFit/>
          </a:bodyPr>
          <a:lstStyle/>
          <a:p>
            <a:r>
              <a:rPr lang="fr-FR" sz="6000" dirty="0">
                <a:solidFill>
                  <a:schemeClr val="accent6">
                    <a:lumMod val="75000"/>
                  </a:schemeClr>
                </a:solidFill>
              </a:rPr>
              <a:t>Le numérique </a:t>
            </a:r>
            <a:r>
              <a:rPr lang="fr-FR" sz="6000" dirty="0" smtClean="0">
                <a:solidFill>
                  <a:schemeClr val="accent6">
                    <a:lumMod val="75000"/>
                  </a:schemeClr>
                </a:solidFill>
              </a:rPr>
              <a:t>DANS </a:t>
            </a:r>
            <a:r>
              <a:rPr lang="fr-FR" sz="6000" dirty="0">
                <a:solidFill>
                  <a:schemeClr val="accent6">
                    <a:lumMod val="75000"/>
                  </a:schemeClr>
                </a:solidFill>
              </a:rPr>
              <a:t>la </a:t>
            </a:r>
            <a:r>
              <a:rPr lang="fr-FR" sz="6000" dirty="0" smtClean="0">
                <a:solidFill>
                  <a:schemeClr val="accent6">
                    <a:lumMod val="75000"/>
                  </a:schemeClr>
                </a:solidFill>
              </a:rPr>
              <a:t>ville</a:t>
            </a:r>
          </a:p>
          <a:p>
            <a:pPr algn="r"/>
            <a:r>
              <a:rPr lang="fr-FR" sz="6000" dirty="0" smtClean="0">
                <a:solidFill>
                  <a:schemeClr val="accent6">
                    <a:lumMod val="75000"/>
                  </a:schemeClr>
                </a:solidFill>
              </a:rPr>
              <a:t> 							</a:t>
            </a:r>
            <a:r>
              <a:rPr lang="fr-FR" sz="4800" dirty="0" smtClean="0">
                <a:solidFill>
                  <a:schemeClr val="accent6">
                    <a:lumMod val="75000"/>
                  </a:schemeClr>
                </a:solidFill>
              </a:rPr>
              <a:t>2 Déplacements</a:t>
            </a:r>
            <a:endParaRPr lang="fr-FR" sz="6000" dirty="0">
              <a:solidFill>
                <a:schemeClr val="accent6">
                  <a:lumMod val="75000"/>
                </a:schemeClr>
              </a:solidFill>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
        <p:nvSpPr>
          <p:cNvPr id="8" name="Sous-titre 2"/>
          <p:cNvSpPr>
            <a:spLocks noGrp="1"/>
          </p:cNvSpPr>
          <p:nvPr>
            <p:ph type="subTitle" idx="1"/>
          </p:nvPr>
        </p:nvSpPr>
        <p:spPr bwMode="auto">
          <a:xfrm>
            <a:off x="4499409" y="4464229"/>
            <a:ext cx="4679950" cy="1536521"/>
          </a:xfrm>
          <a:solidFill>
            <a:srgbClr val="FFFFFF"/>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Tree>
    <p:extLst>
      <p:ext uri="{BB962C8B-B14F-4D97-AF65-F5344CB8AC3E}">
        <p14:creationId xmlns:p14="http://schemas.microsoft.com/office/powerpoint/2010/main" val="41220120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Mobilité aujourd’hui </a:t>
            </a:r>
            <a:endParaRPr lang="fr-FR" dirty="0"/>
          </a:p>
        </p:txBody>
      </p:sp>
      <p:sp>
        <p:nvSpPr>
          <p:cNvPr id="3" name="Espace réservé du contenu 2"/>
          <p:cNvSpPr>
            <a:spLocks noGrp="1"/>
          </p:cNvSpPr>
          <p:nvPr>
            <p:ph idx="1"/>
          </p:nvPr>
        </p:nvSpPr>
        <p:spPr/>
        <p:txBody>
          <a:bodyPr/>
          <a:lstStyle/>
          <a:p>
            <a:r>
              <a:rPr lang="fr-FR" dirty="0" smtClean="0"/>
              <a:t>mobilité </a:t>
            </a:r>
            <a:r>
              <a:rPr lang="fr-FR" dirty="0"/>
              <a:t>en milieu urbain simplifiée par le numérique</a:t>
            </a:r>
            <a:r>
              <a:rPr lang="fr-FR" dirty="0" smtClean="0"/>
              <a:t>»</a:t>
            </a:r>
          </a:p>
          <a:p>
            <a:r>
              <a:rPr lang="fr-FR" dirty="0" smtClean="0"/>
              <a:t>Guides stationnement</a:t>
            </a:r>
            <a:endParaRPr lang="fr-FR" dirty="0"/>
          </a:p>
          <a:p>
            <a:r>
              <a:rPr lang="fr-FR" dirty="0" err="1" smtClean="0"/>
              <a:t>Autopartage</a:t>
            </a:r>
            <a:r>
              <a:rPr lang="fr-FR" dirty="0" smtClean="0"/>
              <a:t> </a:t>
            </a:r>
            <a:r>
              <a:rPr lang="fr-FR" dirty="0"/>
              <a:t>	</a:t>
            </a:r>
            <a:endParaRPr lang="fr-FR" dirty="0" smtClean="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31852297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0745"/>
          </a:xfrm>
        </p:spPr>
        <p:txBody>
          <a:bodyPr/>
          <a:lstStyle/>
          <a:p>
            <a:pPr algn="l"/>
            <a:r>
              <a:rPr lang="fr-FR" dirty="0" smtClean="0">
                <a:solidFill>
                  <a:srgbClr val="0000FF"/>
                </a:solidFill>
              </a:rPr>
              <a:t>Numérique, GPS et mobilité </a:t>
            </a:r>
            <a:endParaRPr lang="fr-FR" dirty="0">
              <a:solidFill>
                <a:srgbClr val="0000FF"/>
              </a:solidFill>
            </a:endParaRPr>
          </a:p>
        </p:txBody>
      </p:sp>
      <p:sp>
        <p:nvSpPr>
          <p:cNvPr id="3" name="Espace réservé du contenu 2"/>
          <p:cNvSpPr>
            <a:spLocks noGrp="1"/>
          </p:cNvSpPr>
          <p:nvPr>
            <p:ph idx="1"/>
          </p:nvPr>
        </p:nvSpPr>
        <p:spPr>
          <a:xfrm>
            <a:off x="303277" y="1196082"/>
            <a:ext cx="8229600" cy="5167680"/>
          </a:xfrm>
        </p:spPr>
        <p:txBody>
          <a:bodyPr>
            <a:normAutofit fontScale="92500" lnSpcReduction="10000"/>
          </a:bodyPr>
          <a:lstStyle/>
          <a:p>
            <a:r>
              <a:rPr lang="fr-FR" dirty="0" smtClean="0"/>
              <a:t>Guidage   </a:t>
            </a:r>
            <a:r>
              <a:rPr lang="fr-FR" dirty="0" err="1" smtClean="0"/>
              <a:t>ViaMichelin</a:t>
            </a:r>
            <a:r>
              <a:rPr lang="fr-FR" dirty="0" smtClean="0"/>
              <a:t>, </a:t>
            </a:r>
            <a:r>
              <a:rPr lang="fr-FR" dirty="0" err="1" smtClean="0"/>
              <a:t>Waze</a:t>
            </a:r>
            <a:r>
              <a:rPr lang="fr-FR" dirty="0" smtClean="0"/>
              <a:t>, </a:t>
            </a:r>
            <a:r>
              <a:rPr lang="fr-FR" dirty="0" err="1" smtClean="0"/>
              <a:t>Citroen</a:t>
            </a:r>
            <a:r>
              <a:rPr lang="fr-FR" dirty="0" smtClean="0"/>
              <a:t>, </a:t>
            </a:r>
            <a:r>
              <a:rPr lang="fr-FR" dirty="0" err="1" smtClean="0"/>
              <a:t>etc</a:t>
            </a:r>
            <a:r>
              <a:rPr lang="fr-FR" dirty="0" smtClean="0"/>
              <a:t> </a:t>
            </a:r>
          </a:p>
          <a:p>
            <a:r>
              <a:rPr lang="fr-FR" dirty="0" smtClean="0"/>
              <a:t>Et à Grand Nancy::       </a:t>
            </a:r>
            <a:r>
              <a:rPr lang="fr-FR" dirty="0" smtClean="0">
                <a:solidFill>
                  <a:srgbClr val="0000FF"/>
                </a:solidFill>
              </a:rPr>
              <a:t>G-</a:t>
            </a:r>
            <a:r>
              <a:rPr lang="fr-FR" dirty="0" err="1" smtClean="0">
                <a:solidFill>
                  <a:srgbClr val="0000FF"/>
                </a:solidFill>
              </a:rPr>
              <a:t>Ny</a:t>
            </a:r>
            <a:endParaRPr lang="fr-FR" dirty="0" smtClean="0">
              <a:solidFill>
                <a:srgbClr val="0000FF"/>
              </a:solidFill>
            </a:endParaRPr>
          </a:p>
          <a:p>
            <a:r>
              <a:rPr lang="fr-FR" dirty="0" smtClean="0"/>
              <a:t>Retrouvez des informations utiles pour vos déplacements quotidiens:</a:t>
            </a:r>
          </a:p>
          <a:p>
            <a:r>
              <a:rPr lang="fr-FR" dirty="0" smtClean="0"/>
              <a:t> obtenez les horaires des transports en commun des arrêts , mettez-le en favoris</a:t>
            </a:r>
          </a:p>
          <a:p>
            <a:r>
              <a:rPr lang="fr-FR" dirty="0" smtClean="0"/>
              <a:t>localisez les points de location vélo Stan</a:t>
            </a:r>
          </a:p>
          <a:p>
            <a:r>
              <a:rPr lang="fr-FR" dirty="0" smtClean="0"/>
              <a:t>affichez la disponibilité des parkings en temps réel</a:t>
            </a:r>
          </a:p>
          <a:p>
            <a:r>
              <a:rPr lang="fr-FR" dirty="0" smtClean="0"/>
              <a:t> Affichez les chantiers en cours dans l’agglomération … etc.</a:t>
            </a:r>
            <a:endParaRPr lang="fr-FR" dirty="0"/>
          </a:p>
        </p:txBody>
      </p:sp>
    </p:spTree>
    <p:extLst>
      <p:ext uri="{BB962C8B-B14F-4D97-AF65-F5344CB8AC3E}">
        <p14:creationId xmlns:p14="http://schemas.microsoft.com/office/powerpoint/2010/main" val="41825044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64526"/>
          </a:xfrm>
        </p:spPr>
        <p:txBody>
          <a:bodyPr/>
          <a:lstStyle/>
          <a:p>
            <a:r>
              <a:rPr lang="fr-FR" dirty="0" smtClean="0"/>
              <a:t>Numérique, GPS et mobilité </a:t>
            </a:r>
            <a:endParaRPr lang="fr-FR" dirty="0"/>
          </a:p>
        </p:txBody>
      </p:sp>
      <p:pic>
        <p:nvPicPr>
          <p:cNvPr id="3" name="Image 2" descr="Capture d’écran 2015-11-17 à 17.2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64"/>
            <a:ext cx="9144000" cy="5217197"/>
          </a:xfrm>
          <a:prstGeom prst="rect">
            <a:avLst/>
          </a:prstGeom>
        </p:spPr>
      </p:pic>
    </p:spTree>
    <p:extLst>
      <p:ext uri="{BB962C8B-B14F-4D97-AF65-F5344CB8AC3E}">
        <p14:creationId xmlns:p14="http://schemas.microsoft.com/office/powerpoint/2010/main" val="1726769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Magazine N°5 </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a:t>La fabrication numérique des objets s’invite dans la </a:t>
            </a:r>
            <a:r>
              <a:rPr lang="fr-FR" b="1" dirty="0" smtClean="0"/>
              <a:t>ville  </a:t>
            </a:r>
            <a:endParaRPr lang="fr-FR" b="1" dirty="0"/>
          </a:p>
          <a:p>
            <a:r>
              <a:rPr lang="fr-FR" b="1" dirty="0"/>
              <a:t>Les robots au bloc opératoire</a:t>
            </a:r>
          </a:p>
          <a:p>
            <a:r>
              <a:rPr lang="fr-FR" b="1" dirty="0"/>
              <a:t>Le numérique a-t-il changé l’école ?</a:t>
            </a:r>
          </a:p>
          <a:p>
            <a:r>
              <a:rPr lang="fr-FR" b="1" dirty="0"/>
              <a:t>Le numérique au service du maintien à domicile</a:t>
            </a:r>
          </a:p>
          <a:p>
            <a:r>
              <a:rPr lang="fr-FR" b="1" dirty="0"/>
              <a:t>La ville intelligente  tendances &amp; challenges</a:t>
            </a:r>
          </a:p>
          <a:p>
            <a:r>
              <a:rPr lang="fr-FR" b="1" dirty="0"/>
              <a:t>Economie numérique  ancrage territorial &amp; création d’emploi</a:t>
            </a:r>
          </a:p>
          <a:p>
            <a:r>
              <a:rPr lang="fr-FR" b="1" dirty="0"/>
              <a:t>La métamorphose numérique</a:t>
            </a:r>
            <a:r>
              <a:rPr lang="fr-FR" dirty="0"/>
              <a:t>,</a:t>
            </a:r>
          </a:p>
          <a:p>
            <a:endParaRPr lang="fr-FR" dirty="0"/>
          </a:p>
        </p:txBody>
      </p:sp>
    </p:spTree>
    <p:extLst>
      <p:ext uri="{BB962C8B-B14F-4D97-AF65-F5344CB8AC3E}">
        <p14:creationId xmlns:p14="http://schemas.microsoft.com/office/powerpoint/2010/main" val="22854229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Numérique, GPS et mobilité </a:t>
            </a:r>
          </a:p>
        </p:txBody>
      </p:sp>
      <p:sp>
        <p:nvSpPr>
          <p:cNvPr id="3" name="Espace réservé du contenu 2"/>
          <p:cNvSpPr>
            <a:spLocks noGrp="1"/>
          </p:cNvSpPr>
          <p:nvPr>
            <p:ph idx="1"/>
          </p:nvPr>
        </p:nvSpPr>
        <p:spPr/>
        <p:txBody>
          <a:bodyPr>
            <a:normAutofit lnSpcReduction="10000"/>
          </a:bodyPr>
          <a:lstStyle/>
          <a:p>
            <a:r>
              <a:rPr lang="fr-FR" dirty="0" smtClean="0"/>
              <a:t>Embryon d’un outil participatif: signaler, proposer, faire, etc..</a:t>
            </a:r>
          </a:p>
          <a:p>
            <a:r>
              <a:rPr lang="fr-FR" dirty="0" smtClean="0"/>
              <a:t>Versions spécifiques:</a:t>
            </a:r>
          </a:p>
          <a:p>
            <a:r>
              <a:rPr lang="fr-FR" dirty="0" smtClean="0"/>
              <a:t>/ Ex points d’intérêt </a:t>
            </a:r>
          </a:p>
          <a:p>
            <a:pPr lvl="1"/>
            <a:r>
              <a:rPr lang="fr-FR" dirty="0" smtClean="0"/>
              <a:t>version touristes: monuments, histoire locale, cafés, </a:t>
            </a:r>
          </a:p>
          <a:p>
            <a:pPr lvl="1"/>
            <a:r>
              <a:rPr lang="fr-FR" dirty="0" smtClean="0"/>
              <a:t>Version shoping: commerces intéressants, promotions </a:t>
            </a:r>
            <a:r>
              <a:rPr lang="fr-FR" dirty="0" err="1" smtClean="0"/>
              <a:t>etc</a:t>
            </a:r>
            <a:endParaRPr lang="fr-FR" dirty="0" smtClean="0"/>
          </a:p>
          <a:p>
            <a:r>
              <a:rPr lang="fr-FR" dirty="0" smtClean="0"/>
              <a:t>Outil participatif généralisé</a:t>
            </a:r>
            <a:endParaRPr lang="fr-FR" dirty="0"/>
          </a:p>
        </p:txBody>
      </p:sp>
    </p:spTree>
    <p:extLst>
      <p:ext uri="{BB962C8B-B14F-4D97-AF65-F5344CB8AC3E}">
        <p14:creationId xmlns:p14="http://schemas.microsoft.com/office/powerpoint/2010/main" val="26779773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65100" y="7938"/>
            <a:ext cx="8229600" cy="860745"/>
          </a:xfrm>
        </p:spPr>
        <p:txBody>
          <a:bodyPr/>
          <a:lstStyle/>
          <a:p>
            <a:pPr algn="l"/>
            <a:r>
              <a:rPr lang="fr-FR" dirty="0" smtClean="0"/>
              <a:t>Numérique, GPS et stationnement</a:t>
            </a:r>
            <a:endParaRPr lang="fr-FR" dirty="0"/>
          </a:p>
        </p:txBody>
      </p:sp>
      <p:pic>
        <p:nvPicPr>
          <p:cNvPr id="11" name="Image 10" descr="Capture d’écran 2015-12-07 à 17.03.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77900"/>
            <a:ext cx="5232400" cy="5257800"/>
          </a:xfrm>
          <a:prstGeom prst="rect">
            <a:avLst/>
          </a:prstGeom>
        </p:spPr>
      </p:pic>
      <p:grpSp>
        <p:nvGrpSpPr>
          <p:cNvPr id="12" name="Grouper 11"/>
          <p:cNvGrpSpPr/>
          <p:nvPr/>
        </p:nvGrpSpPr>
        <p:grpSpPr>
          <a:xfrm>
            <a:off x="4904865" y="1641812"/>
            <a:ext cx="4013200" cy="2375181"/>
            <a:chOff x="4904865" y="1641812"/>
            <a:chExt cx="4013200" cy="2375181"/>
          </a:xfrm>
        </p:grpSpPr>
        <p:pic>
          <p:nvPicPr>
            <p:cNvPr id="6" name="Image 5" descr="Capture d’écran 2015-10-27 à 15.2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865" y="1641812"/>
              <a:ext cx="4013200" cy="858719"/>
            </a:xfrm>
            <a:prstGeom prst="rect">
              <a:avLst/>
            </a:prstGeom>
          </p:spPr>
        </p:pic>
        <p:sp>
          <p:nvSpPr>
            <p:cNvPr id="7" name="ZoneTexte 6"/>
            <p:cNvSpPr txBox="1"/>
            <p:nvPr/>
          </p:nvSpPr>
          <p:spPr>
            <a:xfrm>
              <a:off x="5537200" y="3370662"/>
              <a:ext cx="3045335" cy="646331"/>
            </a:xfrm>
            <a:prstGeom prst="rect">
              <a:avLst/>
            </a:prstGeom>
            <a:noFill/>
          </p:spPr>
          <p:txBody>
            <a:bodyPr wrap="square" rtlCol="0">
              <a:spAutoFit/>
            </a:bodyPr>
            <a:lstStyle/>
            <a:p>
              <a:r>
                <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VANDOEUVRE</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Tree>
    <p:extLst>
      <p:ext uri="{BB962C8B-B14F-4D97-AF65-F5344CB8AC3E}">
        <p14:creationId xmlns:p14="http://schemas.microsoft.com/office/powerpoint/2010/main" val="4124537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Mobilité aujourd’hui </a:t>
            </a:r>
            <a:endParaRPr lang="fr-FR" dirty="0"/>
          </a:p>
        </p:txBody>
      </p:sp>
      <p:sp>
        <p:nvSpPr>
          <p:cNvPr id="3" name="Espace réservé du contenu 2"/>
          <p:cNvSpPr>
            <a:spLocks noGrp="1"/>
          </p:cNvSpPr>
          <p:nvPr>
            <p:ph idx="1"/>
          </p:nvPr>
        </p:nvSpPr>
        <p:spPr/>
        <p:txBody>
          <a:bodyPr/>
          <a:lstStyle/>
          <a:p>
            <a:r>
              <a:rPr lang="fr-FR" dirty="0" smtClean="0"/>
              <a:t>mobilité </a:t>
            </a:r>
            <a:r>
              <a:rPr lang="fr-FR" dirty="0"/>
              <a:t>en milieu urbain simplifiée par le numérique</a:t>
            </a:r>
            <a:r>
              <a:rPr lang="fr-FR" dirty="0" smtClean="0"/>
              <a:t>»</a:t>
            </a:r>
          </a:p>
          <a:p>
            <a:r>
              <a:rPr lang="fr-FR" dirty="0" smtClean="0"/>
              <a:t>Guides stationnement</a:t>
            </a:r>
            <a:endParaRPr lang="fr-FR" dirty="0"/>
          </a:p>
          <a:p>
            <a:r>
              <a:rPr lang="fr-FR" dirty="0" err="1" smtClean="0"/>
              <a:t>Autopartage</a:t>
            </a:r>
            <a:r>
              <a:rPr lang="fr-FR" dirty="0" smtClean="0"/>
              <a:t> </a:t>
            </a:r>
            <a:r>
              <a:rPr lang="fr-FR" dirty="0"/>
              <a:t>	</a:t>
            </a:r>
            <a:endParaRPr lang="fr-FR" dirty="0" smtClean="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42379585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0745"/>
          </a:xfrm>
        </p:spPr>
        <p:txBody>
          <a:bodyPr/>
          <a:lstStyle/>
          <a:p>
            <a:pPr algn="l"/>
            <a:r>
              <a:rPr lang="fr-FR" dirty="0" smtClean="0">
                <a:solidFill>
                  <a:srgbClr val="0000FF"/>
                </a:solidFill>
              </a:rPr>
              <a:t>Numérique, GPS et mobilité </a:t>
            </a:r>
            <a:endParaRPr lang="fr-FR" dirty="0">
              <a:solidFill>
                <a:srgbClr val="0000FF"/>
              </a:solidFill>
            </a:endParaRPr>
          </a:p>
        </p:txBody>
      </p:sp>
      <p:sp>
        <p:nvSpPr>
          <p:cNvPr id="3" name="Espace réservé du contenu 2"/>
          <p:cNvSpPr>
            <a:spLocks noGrp="1"/>
          </p:cNvSpPr>
          <p:nvPr>
            <p:ph idx="1"/>
          </p:nvPr>
        </p:nvSpPr>
        <p:spPr>
          <a:xfrm>
            <a:off x="303277" y="1196082"/>
            <a:ext cx="8229600" cy="5167680"/>
          </a:xfrm>
        </p:spPr>
        <p:txBody>
          <a:bodyPr>
            <a:normAutofit fontScale="92500" lnSpcReduction="10000"/>
          </a:bodyPr>
          <a:lstStyle/>
          <a:p>
            <a:r>
              <a:rPr lang="fr-FR" dirty="0" smtClean="0"/>
              <a:t>Guidage   </a:t>
            </a:r>
            <a:r>
              <a:rPr lang="fr-FR" dirty="0" err="1" smtClean="0"/>
              <a:t>ViaMichelin</a:t>
            </a:r>
            <a:r>
              <a:rPr lang="fr-FR" dirty="0" smtClean="0"/>
              <a:t>, </a:t>
            </a:r>
            <a:r>
              <a:rPr lang="fr-FR" dirty="0" err="1" smtClean="0"/>
              <a:t>Waze</a:t>
            </a:r>
            <a:r>
              <a:rPr lang="fr-FR" dirty="0" smtClean="0"/>
              <a:t>, </a:t>
            </a:r>
            <a:r>
              <a:rPr lang="fr-FR" dirty="0" err="1" smtClean="0"/>
              <a:t>Citroen</a:t>
            </a:r>
            <a:r>
              <a:rPr lang="fr-FR" dirty="0" smtClean="0"/>
              <a:t>, </a:t>
            </a:r>
            <a:r>
              <a:rPr lang="fr-FR" dirty="0" err="1" smtClean="0"/>
              <a:t>etc</a:t>
            </a:r>
            <a:r>
              <a:rPr lang="fr-FR" dirty="0" smtClean="0"/>
              <a:t> </a:t>
            </a:r>
          </a:p>
          <a:p>
            <a:r>
              <a:rPr lang="fr-FR" dirty="0" smtClean="0"/>
              <a:t>Et à Grand Nancy::       </a:t>
            </a:r>
            <a:r>
              <a:rPr lang="fr-FR" dirty="0" smtClean="0">
                <a:solidFill>
                  <a:srgbClr val="0000FF"/>
                </a:solidFill>
              </a:rPr>
              <a:t>G-</a:t>
            </a:r>
            <a:r>
              <a:rPr lang="fr-FR" dirty="0" err="1" smtClean="0">
                <a:solidFill>
                  <a:srgbClr val="0000FF"/>
                </a:solidFill>
              </a:rPr>
              <a:t>Ny</a:t>
            </a:r>
            <a:endParaRPr lang="fr-FR" dirty="0" smtClean="0">
              <a:solidFill>
                <a:srgbClr val="0000FF"/>
              </a:solidFill>
            </a:endParaRPr>
          </a:p>
          <a:p>
            <a:r>
              <a:rPr lang="fr-FR" dirty="0" smtClean="0"/>
              <a:t>Retrouvez des informations utiles pour vos déplacements quotidiens:</a:t>
            </a:r>
          </a:p>
          <a:p>
            <a:r>
              <a:rPr lang="fr-FR" dirty="0" smtClean="0"/>
              <a:t> obtenez les horaires des transports en commun des arrêts , mettez-le en favoris</a:t>
            </a:r>
          </a:p>
          <a:p>
            <a:r>
              <a:rPr lang="fr-FR" dirty="0" smtClean="0"/>
              <a:t>localisez les points de location vélo Stan</a:t>
            </a:r>
          </a:p>
          <a:p>
            <a:r>
              <a:rPr lang="fr-FR" dirty="0" smtClean="0"/>
              <a:t>affichez la disponibilité des parkings en temps réel</a:t>
            </a:r>
          </a:p>
          <a:p>
            <a:r>
              <a:rPr lang="fr-FR" dirty="0" smtClean="0"/>
              <a:t> Affichez les chantiers en cours dans l’agglomération … etc.</a:t>
            </a:r>
            <a:endParaRPr lang="fr-FR" dirty="0"/>
          </a:p>
        </p:txBody>
      </p:sp>
    </p:spTree>
    <p:extLst>
      <p:ext uri="{BB962C8B-B14F-4D97-AF65-F5344CB8AC3E}">
        <p14:creationId xmlns:p14="http://schemas.microsoft.com/office/powerpoint/2010/main" val="5024265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64526"/>
          </a:xfrm>
        </p:spPr>
        <p:txBody>
          <a:bodyPr/>
          <a:lstStyle/>
          <a:p>
            <a:r>
              <a:rPr lang="fr-FR" dirty="0" smtClean="0"/>
              <a:t>Numérique, GPS et mobilité </a:t>
            </a:r>
            <a:endParaRPr lang="fr-FR" dirty="0"/>
          </a:p>
        </p:txBody>
      </p:sp>
      <p:pic>
        <p:nvPicPr>
          <p:cNvPr id="3" name="Image 2" descr="Capture d’écran 2015-11-17 à 17.2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64"/>
            <a:ext cx="9144000" cy="5217197"/>
          </a:xfrm>
          <a:prstGeom prst="rect">
            <a:avLst/>
          </a:prstGeom>
        </p:spPr>
      </p:pic>
    </p:spTree>
    <p:extLst>
      <p:ext uri="{BB962C8B-B14F-4D97-AF65-F5344CB8AC3E}">
        <p14:creationId xmlns:p14="http://schemas.microsoft.com/office/powerpoint/2010/main" val="38588824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Numérique, GPS et mobilité </a:t>
            </a:r>
          </a:p>
        </p:txBody>
      </p:sp>
      <p:sp>
        <p:nvSpPr>
          <p:cNvPr id="3" name="Espace réservé du contenu 2"/>
          <p:cNvSpPr>
            <a:spLocks noGrp="1"/>
          </p:cNvSpPr>
          <p:nvPr>
            <p:ph idx="1"/>
          </p:nvPr>
        </p:nvSpPr>
        <p:spPr/>
        <p:txBody>
          <a:bodyPr>
            <a:normAutofit lnSpcReduction="10000"/>
          </a:bodyPr>
          <a:lstStyle/>
          <a:p>
            <a:r>
              <a:rPr lang="fr-FR" dirty="0" smtClean="0"/>
              <a:t>Embryon d’un outil participatif: signaler, proposer, faire, etc..</a:t>
            </a:r>
          </a:p>
          <a:p>
            <a:r>
              <a:rPr lang="fr-FR" dirty="0" smtClean="0"/>
              <a:t>Versions spécifiques:</a:t>
            </a:r>
          </a:p>
          <a:p>
            <a:r>
              <a:rPr lang="fr-FR" dirty="0" smtClean="0"/>
              <a:t>/ Ex points d’intérêt </a:t>
            </a:r>
          </a:p>
          <a:p>
            <a:pPr lvl="1"/>
            <a:r>
              <a:rPr lang="fr-FR" dirty="0" smtClean="0"/>
              <a:t>version touristes: monuments, histoire locale, cafés, </a:t>
            </a:r>
          </a:p>
          <a:p>
            <a:pPr lvl="1"/>
            <a:r>
              <a:rPr lang="fr-FR" dirty="0" smtClean="0"/>
              <a:t>Version shoping: commerces intéressants, promotions </a:t>
            </a:r>
            <a:r>
              <a:rPr lang="fr-FR" dirty="0" err="1" smtClean="0"/>
              <a:t>etc</a:t>
            </a:r>
            <a:endParaRPr lang="fr-FR" dirty="0" smtClean="0"/>
          </a:p>
          <a:p>
            <a:r>
              <a:rPr lang="fr-FR" dirty="0" smtClean="0"/>
              <a:t>Outil participatif généralisé</a:t>
            </a:r>
            <a:endParaRPr lang="fr-FR" dirty="0"/>
          </a:p>
        </p:txBody>
      </p:sp>
    </p:spTree>
    <p:extLst>
      <p:ext uri="{BB962C8B-B14F-4D97-AF65-F5344CB8AC3E}">
        <p14:creationId xmlns:p14="http://schemas.microsoft.com/office/powerpoint/2010/main" val="29009531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65100" y="7938"/>
            <a:ext cx="8229600" cy="860745"/>
          </a:xfrm>
        </p:spPr>
        <p:txBody>
          <a:bodyPr/>
          <a:lstStyle/>
          <a:p>
            <a:pPr algn="l"/>
            <a:r>
              <a:rPr lang="fr-FR" dirty="0" smtClean="0"/>
              <a:t>Numérique, GPS et stationnement</a:t>
            </a:r>
            <a:endParaRPr lang="fr-FR" dirty="0"/>
          </a:p>
        </p:txBody>
      </p:sp>
      <p:pic>
        <p:nvPicPr>
          <p:cNvPr id="11" name="Image 10" descr="Capture d’écran 2015-12-07 à 17.03.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77900"/>
            <a:ext cx="5232400" cy="5257800"/>
          </a:xfrm>
          <a:prstGeom prst="rect">
            <a:avLst/>
          </a:prstGeom>
        </p:spPr>
      </p:pic>
      <p:grpSp>
        <p:nvGrpSpPr>
          <p:cNvPr id="12" name="Grouper 11"/>
          <p:cNvGrpSpPr/>
          <p:nvPr/>
        </p:nvGrpSpPr>
        <p:grpSpPr>
          <a:xfrm>
            <a:off x="4904865" y="1641812"/>
            <a:ext cx="4013200" cy="2375181"/>
            <a:chOff x="4904865" y="1641812"/>
            <a:chExt cx="4013200" cy="2375181"/>
          </a:xfrm>
        </p:grpSpPr>
        <p:pic>
          <p:nvPicPr>
            <p:cNvPr id="6" name="Image 5" descr="Capture d’écran 2015-10-27 à 15.2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865" y="1641812"/>
              <a:ext cx="4013200" cy="858719"/>
            </a:xfrm>
            <a:prstGeom prst="rect">
              <a:avLst/>
            </a:prstGeom>
          </p:spPr>
        </p:pic>
        <p:sp>
          <p:nvSpPr>
            <p:cNvPr id="7" name="ZoneTexte 6"/>
            <p:cNvSpPr txBox="1"/>
            <p:nvPr/>
          </p:nvSpPr>
          <p:spPr>
            <a:xfrm>
              <a:off x="5537200" y="3370662"/>
              <a:ext cx="3045335" cy="646331"/>
            </a:xfrm>
            <a:prstGeom prst="rect">
              <a:avLst/>
            </a:prstGeom>
            <a:noFill/>
          </p:spPr>
          <p:txBody>
            <a:bodyPr wrap="square" rtlCol="0">
              <a:spAutoFit/>
            </a:bodyPr>
            <a:lstStyle/>
            <a:p>
              <a:r>
                <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VANDOEUVRE</a:t>
              </a: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Tree>
    <p:extLst>
      <p:ext uri="{BB962C8B-B14F-4D97-AF65-F5344CB8AC3E}">
        <p14:creationId xmlns:p14="http://schemas.microsoft.com/office/powerpoint/2010/main" val="3198379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816" y="125468"/>
            <a:ext cx="8229600" cy="889678"/>
          </a:xfrm>
        </p:spPr>
        <p:txBody>
          <a:bodyPr>
            <a:normAutofit/>
          </a:bodyPr>
          <a:lstStyle/>
          <a:p>
            <a:pPr algn="l"/>
            <a:r>
              <a:rPr lang="fr-FR" sz="3200" dirty="0" smtClean="0"/>
              <a:t>Ville numérique Plan </a:t>
            </a:r>
            <a:endParaRPr lang="fr-FR" sz="3200" dirty="0"/>
          </a:p>
        </p:txBody>
      </p:sp>
      <p:sp>
        <p:nvSpPr>
          <p:cNvPr id="3" name="Espace réservé du contenu 2"/>
          <p:cNvSpPr>
            <a:spLocks noGrp="1"/>
          </p:cNvSpPr>
          <p:nvPr>
            <p:ph idx="1"/>
          </p:nvPr>
        </p:nvSpPr>
        <p:spPr>
          <a:xfrm>
            <a:off x="670310" y="1014046"/>
            <a:ext cx="8016490" cy="5531339"/>
          </a:xfrm>
        </p:spPr>
        <p:txBody>
          <a:bodyPr>
            <a:noAutofit/>
          </a:bodyPr>
          <a:lstStyle/>
          <a:p>
            <a:r>
              <a:rPr lang="fr-FR" sz="2400" dirty="0" smtClean="0"/>
              <a:t>Le numérique </a:t>
            </a:r>
          </a:p>
          <a:p>
            <a:r>
              <a:rPr lang="fr-FR" sz="2400" dirty="0" smtClean="0"/>
              <a:t>La </a:t>
            </a:r>
            <a:r>
              <a:rPr lang="fr-FR" sz="2400" dirty="0"/>
              <a:t>ville </a:t>
            </a:r>
            <a:endParaRPr lang="fr-FR" sz="2400" dirty="0" smtClean="0"/>
          </a:p>
          <a:p>
            <a:r>
              <a:rPr lang="fr-FR" sz="2400" dirty="0"/>
              <a:t>N</a:t>
            </a:r>
            <a:r>
              <a:rPr lang="fr-FR" sz="2400" dirty="0" smtClean="0"/>
              <a:t>umérique </a:t>
            </a:r>
            <a:r>
              <a:rPr lang="fr-FR" sz="2400" dirty="0"/>
              <a:t>et ville </a:t>
            </a:r>
          </a:p>
          <a:p>
            <a:r>
              <a:rPr lang="fr-FR" sz="2400" dirty="0" smtClean="0"/>
              <a:t>Le </a:t>
            </a:r>
            <a:r>
              <a:rPr lang="fr-FR" sz="2400" dirty="0"/>
              <a:t>numérique </a:t>
            </a:r>
            <a:r>
              <a:rPr lang="fr-FR" sz="2400" b="1" dirty="0"/>
              <a:t>dans</a:t>
            </a:r>
            <a:r>
              <a:rPr lang="fr-FR" sz="2400" dirty="0"/>
              <a:t> la </a:t>
            </a:r>
            <a:r>
              <a:rPr lang="fr-FR" sz="2400" dirty="0" smtClean="0"/>
              <a:t>ville</a:t>
            </a:r>
          </a:p>
          <a:p>
            <a:pPr lvl="1"/>
            <a:r>
              <a:rPr lang="fr-FR" sz="1800" dirty="0" smtClean="0"/>
              <a:t>Formation, </a:t>
            </a:r>
            <a:r>
              <a:rPr lang="fr-FR" sz="1800" dirty="0" smtClean="0">
                <a:sym typeface="Wingdings"/>
              </a:rPr>
              <a:t>Infrastructure, Transport, Santé, </a:t>
            </a:r>
          </a:p>
          <a:p>
            <a:r>
              <a:rPr lang="fr-FR" sz="2400" dirty="0" smtClean="0"/>
              <a:t>Le numérique </a:t>
            </a:r>
            <a:r>
              <a:rPr lang="fr-FR" sz="2400" b="1" dirty="0" smtClean="0"/>
              <a:t>de</a:t>
            </a:r>
            <a:r>
              <a:rPr lang="fr-FR" sz="2400" dirty="0" smtClean="0"/>
              <a:t> la ville </a:t>
            </a:r>
          </a:p>
          <a:p>
            <a:pPr lvl="1"/>
            <a:r>
              <a:rPr lang="fr-FR" sz="2000" dirty="0" smtClean="0"/>
              <a:t>Services, </a:t>
            </a:r>
            <a:r>
              <a:rPr lang="fr-FR" sz="2000" dirty="0"/>
              <a:t>E</a:t>
            </a:r>
            <a:r>
              <a:rPr lang="fr-FR" sz="2000" dirty="0" smtClean="0"/>
              <a:t>quipements </a:t>
            </a:r>
          </a:p>
          <a:p>
            <a:r>
              <a:rPr lang="fr-FR" sz="2400" dirty="0" smtClean="0"/>
              <a:t>Numérique </a:t>
            </a:r>
            <a:r>
              <a:rPr lang="fr-FR" sz="2400" dirty="0"/>
              <a:t>et changement de société</a:t>
            </a:r>
          </a:p>
          <a:p>
            <a:pPr lvl="1"/>
            <a:r>
              <a:rPr lang="fr-FR" sz="1800" dirty="0" smtClean="0">
                <a:sym typeface="Wingdings"/>
              </a:rPr>
              <a:t>Vivre </a:t>
            </a:r>
            <a:r>
              <a:rPr lang="fr-FR" sz="1800" dirty="0">
                <a:sym typeface="Wingdings"/>
              </a:rPr>
              <a:t>ensemble:  </a:t>
            </a:r>
            <a:r>
              <a:rPr lang="fr-FR" sz="1800" dirty="0" smtClean="0">
                <a:sym typeface="Wingdings"/>
              </a:rPr>
              <a:t> ex </a:t>
            </a:r>
            <a:r>
              <a:rPr lang="fr-FR" sz="1600" dirty="0" smtClean="0">
                <a:sym typeface="Wingdings"/>
              </a:rPr>
              <a:t>quartier numérique</a:t>
            </a:r>
          </a:p>
          <a:p>
            <a:pPr lvl="1"/>
            <a:r>
              <a:rPr lang="fr-FR" sz="1600" dirty="0" smtClean="0">
                <a:sym typeface="Wingdings"/>
              </a:rPr>
              <a:t>Paradoxes</a:t>
            </a:r>
          </a:p>
          <a:p>
            <a:r>
              <a:rPr lang="fr-FR" sz="2000" dirty="0" smtClean="0">
                <a:sym typeface="Wingdings"/>
              </a:rPr>
              <a:t>Conclusion?</a:t>
            </a:r>
            <a:endParaRPr lang="fr-FR" sz="2000" dirty="0">
              <a:sym typeface="Wingdings"/>
            </a:endParaRPr>
          </a:p>
        </p:txBody>
      </p:sp>
    </p:spTree>
    <p:extLst>
      <p:ext uri="{BB962C8B-B14F-4D97-AF65-F5344CB8AC3E}">
        <p14:creationId xmlns:p14="http://schemas.microsoft.com/office/powerpoint/2010/main" val="55338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4-11-10 à 17.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 y="4464229"/>
            <a:ext cx="9144000" cy="2429814"/>
          </a:xfrm>
          <a:prstGeom prst="rect">
            <a:avLst/>
          </a:prstGeom>
        </p:spPr>
      </p:pic>
      <p:pic>
        <p:nvPicPr>
          <p:cNvPr id="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7" y="0"/>
            <a:ext cx="2541587" cy="22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511550" y="2644578"/>
            <a:ext cx="2310774" cy="1015663"/>
          </a:xfrm>
          <a:prstGeom prst="rect">
            <a:avLst/>
          </a:prstGeom>
          <a:noFill/>
        </p:spPr>
        <p:txBody>
          <a:bodyPr wrap="none" rtlCol="0">
            <a:spAutoFit/>
          </a:bodyPr>
          <a:lstStyle/>
          <a:p>
            <a:r>
              <a:rPr lang="fr-FR" sz="6000" dirty="0" smtClean="0">
                <a:solidFill>
                  <a:schemeClr val="accent6">
                    <a:lumMod val="75000"/>
                  </a:schemeClr>
                </a:solidFill>
              </a:rPr>
              <a:t>La ville</a:t>
            </a:r>
            <a:endParaRPr lang="fr-FR" sz="6000" dirty="0">
              <a:solidFill>
                <a:schemeClr val="accent6">
                  <a:lumMod val="75000"/>
                </a:schemeClr>
              </a:solidFill>
            </a:endParaRPr>
          </a:p>
        </p:txBody>
      </p:sp>
      <p:sp>
        <p:nvSpPr>
          <p:cNvPr id="5" name="Sous-titre 2"/>
          <p:cNvSpPr>
            <a:spLocks noGrp="1"/>
          </p:cNvSpPr>
          <p:nvPr>
            <p:ph type="subTitle" idx="1"/>
          </p:nvPr>
        </p:nvSpPr>
        <p:spPr bwMode="auto">
          <a:xfrm>
            <a:off x="4499409" y="4464229"/>
            <a:ext cx="4679950" cy="1536521"/>
          </a:xfrm>
          <a:solidFill>
            <a:schemeClr val="bg2"/>
          </a:solidFill>
        </p:spPr>
        <p:txBody>
          <a:bodyPr vert="horz" wrap="square" lIns="91440" tIns="45720" rIns="91440" bIns="45720" numCol="1" anchor="t" anchorCtr="0" compatLnSpc="1">
            <a:prstTxWarp prst="textNoShape">
              <a:avLst/>
            </a:prstTxWarp>
            <a:normAutofit/>
          </a:bodyPr>
          <a:lstStyle/>
          <a:p>
            <a:endParaRPr lang="fr-FR" sz="2800" b="1" i="1" dirty="0">
              <a:solidFill>
                <a:srgbClr val="953735"/>
              </a:solidFill>
              <a:latin typeface="Calibri" charset="0"/>
            </a:endParaRPr>
          </a:p>
        </p:txBody>
      </p:sp>
      <p:sp>
        <p:nvSpPr>
          <p:cNvPr id="9" name="ZoneTexte 8"/>
          <p:cNvSpPr txBox="1"/>
          <p:nvPr/>
        </p:nvSpPr>
        <p:spPr>
          <a:xfrm>
            <a:off x="3511550" y="6341586"/>
            <a:ext cx="1961332" cy="369332"/>
          </a:xfrm>
          <a:prstGeom prst="rect">
            <a:avLst/>
          </a:prstGeom>
          <a:noFill/>
        </p:spPr>
        <p:txBody>
          <a:bodyPr wrap="none" rtlCol="0">
            <a:spAutoFit/>
          </a:bodyPr>
          <a:lstStyle/>
          <a:p>
            <a:r>
              <a:rPr lang="fr-FR" dirty="0" smtClean="0"/>
              <a:t>10 Décembre 2015</a:t>
            </a:r>
            <a:endParaRPr lang="fr-FR" dirty="0"/>
          </a:p>
        </p:txBody>
      </p:sp>
    </p:spTree>
    <p:extLst>
      <p:ext uri="{BB962C8B-B14F-4D97-AF65-F5344CB8AC3E}">
        <p14:creationId xmlns:p14="http://schemas.microsoft.com/office/powerpoint/2010/main" val="1318842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VILLE </a:t>
            </a:r>
            <a:endParaRPr lang="fr-FR" dirty="0"/>
          </a:p>
        </p:txBody>
      </p:sp>
      <p:sp>
        <p:nvSpPr>
          <p:cNvPr id="3" name="Espace réservé du contenu 2"/>
          <p:cNvSpPr>
            <a:spLocks noGrp="1"/>
          </p:cNvSpPr>
          <p:nvPr>
            <p:ph idx="1"/>
          </p:nvPr>
        </p:nvSpPr>
        <p:spPr>
          <a:xfrm>
            <a:off x="457200" y="1146675"/>
            <a:ext cx="8229600" cy="4979489"/>
          </a:xfrm>
        </p:spPr>
        <p:txBody>
          <a:bodyPr>
            <a:normAutofit fontScale="92500"/>
          </a:bodyPr>
          <a:lstStyle/>
          <a:p>
            <a:r>
              <a:rPr lang="fr-FR" dirty="0"/>
              <a:t>Depuis ses origines, la ville est un lieu où les hommes ont décidé de </a:t>
            </a:r>
            <a:r>
              <a:rPr lang="fr-FR" b="1" dirty="0"/>
              <a:t>mutualiser </a:t>
            </a:r>
            <a:r>
              <a:rPr lang="fr-FR" dirty="0"/>
              <a:t>et de  partager des services : le  marché, l’hôpital,  les commerces,  </a:t>
            </a:r>
            <a:r>
              <a:rPr lang="fr-FR" dirty="0" smtClean="0"/>
              <a:t>l’école…</a:t>
            </a:r>
          </a:p>
          <a:p>
            <a:r>
              <a:rPr lang="fr-FR" dirty="0" smtClean="0"/>
              <a:t> </a:t>
            </a:r>
            <a:r>
              <a:rPr lang="fr-FR" dirty="0"/>
              <a:t>Ils ont aussi décidé de </a:t>
            </a:r>
            <a:r>
              <a:rPr lang="fr-FR" dirty="0" smtClean="0"/>
              <a:t>l’organiser, mairie, police </a:t>
            </a:r>
          </a:p>
          <a:p>
            <a:r>
              <a:rPr lang="fr-FR" b="1" dirty="0" smtClean="0"/>
              <a:t>Y </a:t>
            </a:r>
            <a:r>
              <a:rPr lang="fr-FR" b="1" dirty="0"/>
              <a:t>vivre ensemble </a:t>
            </a:r>
            <a:r>
              <a:rPr lang="fr-FR" dirty="0"/>
              <a:t>suppose que l’on accepte </a:t>
            </a:r>
            <a:r>
              <a:rPr lang="fr-FR" dirty="0" smtClean="0"/>
              <a:t>son </a:t>
            </a:r>
            <a:r>
              <a:rPr lang="fr-FR" dirty="0"/>
              <a:t>organisation, ses règles de vie.</a:t>
            </a:r>
          </a:p>
          <a:p>
            <a:r>
              <a:rPr lang="fr-FR" dirty="0"/>
              <a:t>La ville est un organisme vivant, qui évolue en permanence mais qui doit </a:t>
            </a:r>
            <a:r>
              <a:rPr lang="fr-FR" dirty="0" smtClean="0"/>
              <a:t>préserver et défendre  </a:t>
            </a:r>
            <a:r>
              <a:rPr lang="fr-FR" dirty="0"/>
              <a:t>ce </a:t>
            </a:r>
            <a:r>
              <a:rPr lang="fr-FR" dirty="0" smtClean="0"/>
              <a:t>“Vivre </a:t>
            </a:r>
            <a:r>
              <a:rPr lang="fr-FR" dirty="0"/>
              <a:t>ensemble</a:t>
            </a:r>
            <a:r>
              <a:rPr lang="fr-FR" dirty="0" smtClean="0"/>
              <a:t>”</a:t>
            </a:r>
            <a:endParaRPr lang="fr-FR" dirty="0"/>
          </a:p>
        </p:txBody>
      </p:sp>
      <p:pic>
        <p:nvPicPr>
          <p:cNvPr id="5" name="Image 4"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1503878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cité</a:t>
            </a:r>
            <a:endParaRPr lang="fr-FR" dirty="0"/>
          </a:p>
        </p:txBody>
      </p:sp>
      <p:sp>
        <p:nvSpPr>
          <p:cNvPr id="3" name="Espace réservé du contenu 2"/>
          <p:cNvSpPr>
            <a:spLocks noGrp="1"/>
          </p:cNvSpPr>
          <p:nvPr>
            <p:ph idx="1"/>
          </p:nvPr>
        </p:nvSpPr>
        <p:spPr/>
        <p:txBody>
          <a:bodyPr/>
          <a:lstStyle/>
          <a:p>
            <a:pPr marL="0" indent="0">
              <a:buNone/>
            </a:pPr>
            <a:r>
              <a:rPr lang="fr-FR" dirty="0"/>
              <a:t>Traditionnellement la cité  construite sur 4 piliers</a:t>
            </a:r>
          </a:p>
          <a:p>
            <a:pPr>
              <a:lnSpc>
                <a:spcPct val="120000"/>
              </a:lnSpc>
            </a:pPr>
            <a:r>
              <a:rPr lang="fr-FR" dirty="0"/>
              <a:t> </a:t>
            </a:r>
            <a:r>
              <a:rPr lang="fr-FR" dirty="0" smtClean="0"/>
              <a:t>infrastructures:   routes, ponts,  </a:t>
            </a:r>
            <a:r>
              <a:rPr lang="fr-FR" dirty="0" err="1"/>
              <a:t>etc</a:t>
            </a:r>
            <a:r>
              <a:rPr lang="fr-FR" dirty="0"/>
              <a:t> </a:t>
            </a:r>
          </a:p>
          <a:p>
            <a:pPr>
              <a:lnSpc>
                <a:spcPct val="120000"/>
              </a:lnSpc>
            </a:pPr>
            <a:r>
              <a:rPr lang="fr-FR" dirty="0"/>
              <a:t>L’espace public partagé </a:t>
            </a:r>
          </a:p>
          <a:p>
            <a:pPr>
              <a:lnSpc>
                <a:spcPct val="120000"/>
              </a:lnSpc>
            </a:pPr>
            <a:r>
              <a:rPr lang="fr-FR" dirty="0"/>
              <a:t> La </a:t>
            </a:r>
            <a:r>
              <a:rPr lang="fr-FR" dirty="0" smtClean="0"/>
              <a:t>“chose“ </a:t>
            </a:r>
            <a:r>
              <a:rPr lang="fr-FR" dirty="0"/>
              <a:t>publique </a:t>
            </a:r>
          </a:p>
          <a:p>
            <a:pPr>
              <a:lnSpc>
                <a:spcPct val="120000"/>
              </a:lnSpc>
            </a:pPr>
            <a:r>
              <a:rPr lang="fr-FR" dirty="0" smtClean="0"/>
              <a:t>Les services </a:t>
            </a:r>
            <a:r>
              <a:rPr lang="fr-FR" dirty="0"/>
              <a:t>aux citoyens </a:t>
            </a:r>
          </a:p>
          <a:p>
            <a:endParaRPr lang="fr-FR" dirty="0"/>
          </a:p>
          <a:p>
            <a:endParaRPr lang="fr-FR" dirty="0"/>
          </a:p>
        </p:txBody>
      </p:sp>
      <p:pic>
        <p:nvPicPr>
          <p:cNvPr id="4" name="Image 3" descr="Capture d’écran 2015-11-12 à 16.0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6052582"/>
            <a:ext cx="9287883" cy="805418"/>
          </a:xfrm>
          <a:prstGeom prst="rect">
            <a:avLst/>
          </a:prstGeom>
        </p:spPr>
      </p:pic>
    </p:spTree>
    <p:extLst>
      <p:ext uri="{BB962C8B-B14F-4D97-AF65-F5344CB8AC3E}">
        <p14:creationId xmlns:p14="http://schemas.microsoft.com/office/powerpoint/2010/main" val="41899487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993775"/>
          </a:xfrm>
          <a:solidFill>
            <a:srgbClr val="C0504D"/>
          </a:solidFill>
        </p:spPr>
        <p:txBody>
          <a:bodyPr>
            <a:normAutofit/>
          </a:bodyPr>
          <a:lstStyle/>
          <a:p>
            <a:pPr algn="l"/>
            <a:r>
              <a:rPr lang="fr-FR" sz="3200" dirty="0" smtClean="0">
                <a:solidFill>
                  <a:srgbClr val="CCFFCC"/>
                </a:solidFill>
              </a:rPr>
              <a:t>Nos </a:t>
            </a:r>
            <a:r>
              <a:rPr lang="fr-FR" sz="3200" dirty="0" smtClean="0">
                <a:solidFill>
                  <a:srgbClr val="CCFFCC"/>
                </a:solidFill>
                <a:latin typeface="Arial" charset="0"/>
                <a:ea typeface="MS PGothic" charset="0"/>
                <a:cs typeface="MS PGothic" charset="0"/>
              </a:rPr>
              <a:t>principaux défis sociétaux</a:t>
            </a:r>
            <a:endParaRPr lang="fr-FR" sz="3200" dirty="0">
              <a:solidFill>
                <a:srgbClr val="CCFFCC"/>
              </a:solidFill>
            </a:endParaRPr>
          </a:p>
        </p:txBody>
      </p:sp>
      <p:sp>
        <p:nvSpPr>
          <p:cNvPr id="4" name="Ellipse 3"/>
          <p:cNvSpPr/>
          <p:nvPr/>
        </p:nvSpPr>
        <p:spPr>
          <a:xfrm>
            <a:off x="1979613" y="1844675"/>
            <a:ext cx="4537075" cy="4176713"/>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dirty="0">
              <a:solidFill>
                <a:srgbClr val="FFFFFF"/>
              </a:solidFill>
              <a:latin typeface="Calibri" charset="0"/>
              <a:ea typeface="ＭＳ Ｐゴシック" charset="0"/>
            </a:endParaRPr>
          </a:p>
          <a:p>
            <a:pPr algn="ctr"/>
            <a:r>
              <a:rPr lang="fr-FR" sz="2800" i="1" dirty="0">
                <a:solidFill>
                  <a:srgbClr val="6994C7"/>
                </a:solidFill>
                <a:effectLst>
                  <a:outerShdw blurRad="38100" dist="38100" dir="2700000" algn="tl">
                    <a:srgbClr val="000000"/>
                  </a:outerShdw>
                </a:effectLst>
                <a:latin typeface="Calibri" charset="0"/>
                <a:ea typeface="ＭＳ Ｐゴシック" charset="0"/>
              </a:rPr>
              <a:t>« </a:t>
            </a:r>
            <a:r>
              <a:rPr lang="fr-FR" sz="2800" i="1" dirty="0" err="1">
                <a:solidFill>
                  <a:srgbClr val="6994C7"/>
                </a:solidFill>
                <a:effectLst>
                  <a:outerShdw blurRad="38100" dist="38100" dir="2700000" algn="tl">
                    <a:srgbClr val="000000"/>
                  </a:outerShdw>
                </a:effectLst>
                <a:latin typeface="Calibri" charset="0"/>
                <a:ea typeface="ＭＳ Ｐゴシック" charset="0"/>
              </a:rPr>
              <a:t>Smartisation</a:t>
            </a:r>
            <a:r>
              <a:rPr lang="fr-FR" sz="2800" i="1" dirty="0">
                <a:solidFill>
                  <a:srgbClr val="6994C7"/>
                </a:solidFill>
                <a:effectLst>
                  <a:outerShdw blurRad="38100" dist="38100" dir="2700000" algn="tl">
                    <a:srgbClr val="000000"/>
                  </a:outerShdw>
                </a:effectLst>
                <a:latin typeface="Calibri" charset="0"/>
                <a:ea typeface="ＭＳ Ｐゴシック" charset="0"/>
              </a:rPr>
              <a:t> »</a:t>
            </a:r>
          </a:p>
        </p:txBody>
      </p:sp>
      <p:sp>
        <p:nvSpPr>
          <p:cNvPr id="5" name="Rectangle à coins arrondis 4"/>
          <p:cNvSpPr/>
          <p:nvPr/>
        </p:nvSpPr>
        <p:spPr>
          <a:xfrm>
            <a:off x="2411413" y="1268413"/>
            <a:ext cx="3816350" cy="187325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3200" b="1" dirty="0">
                <a:solidFill>
                  <a:srgbClr val="FFFFFF"/>
                </a:solidFill>
                <a:effectLst>
                  <a:outerShdw blurRad="38100" dist="38100" dir="2700000" algn="tl">
                    <a:srgbClr val="000000"/>
                  </a:outerShdw>
                </a:effectLst>
                <a:latin typeface="Calibri" charset="0"/>
                <a:ea typeface="ＭＳ Ｐゴシック" charset="0"/>
              </a:rPr>
              <a:t>Ville </a:t>
            </a:r>
          </a:p>
          <a:p>
            <a:pPr algn="ctr"/>
            <a:r>
              <a:rPr lang="fr-FR" sz="2400" b="1" dirty="0">
                <a:solidFill>
                  <a:srgbClr val="FFFFFF"/>
                </a:solidFill>
                <a:effectLst>
                  <a:outerShdw blurRad="38100" dist="38100" dir="2700000" algn="tl">
                    <a:srgbClr val="000000"/>
                  </a:outerShdw>
                </a:effectLst>
                <a:latin typeface="Calibri" charset="0"/>
                <a:ea typeface="ＭＳ Ｐゴシック" charset="0"/>
              </a:rPr>
              <a:t>Intelligente </a:t>
            </a:r>
          </a:p>
          <a:p>
            <a:pPr algn="ctr"/>
            <a:r>
              <a:rPr lang="fr-FR" sz="2400" b="1" dirty="0">
                <a:solidFill>
                  <a:srgbClr val="FFFFFF"/>
                </a:solidFill>
                <a:effectLst>
                  <a:outerShdw blurRad="38100" dist="38100" dir="2700000" algn="tl">
                    <a:srgbClr val="000000"/>
                  </a:outerShdw>
                </a:effectLst>
                <a:latin typeface="Calibri" charset="0"/>
                <a:ea typeface="ＭＳ Ｐゴシック" charset="0"/>
              </a:rPr>
              <a:t>durable</a:t>
            </a:r>
          </a:p>
        </p:txBody>
      </p:sp>
      <p:sp>
        <p:nvSpPr>
          <p:cNvPr id="6" name="Ellipse 5"/>
          <p:cNvSpPr/>
          <p:nvPr/>
        </p:nvSpPr>
        <p:spPr>
          <a:xfrm>
            <a:off x="5364163" y="1773238"/>
            <a:ext cx="2663825" cy="208756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800" b="1" dirty="0">
                <a:solidFill>
                  <a:srgbClr val="FFFFFF"/>
                </a:solidFill>
                <a:effectLst>
                  <a:outerShdw blurRad="38100" dist="38100" dir="2700000" algn="tl">
                    <a:srgbClr val="000000"/>
                  </a:outerShdw>
                </a:effectLst>
                <a:latin typeface="Calibri" charset="0"/>
                <a:ea typeface="ＭＳ Ｐゴシック" charset="0"/>
              </a:rPr>
              <a:t>Santé &amp; autonomie</a:t>
            </a:r>
          </a:p>
        </p:txBody>
      </p:sp>
      <p:sp>
        <p:nvSpPr>
          <p:cNvPr id="7" name="Ellipse 6"/>
          <p:cNvSpPr/>
          <p:nvPr/>
        </p:nvSpPr>
        <p:spPr>
          <a:xfrm>
            <a:off x="700088" y="1700213"/>
            <a:ext cx="2792412" cy="208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800" b="1" dirty="0">
                <a:solidFill>
                  <a:srgbClr val="FFFFFF"/>
                </a:solidFill>
                <a:effectLst>
                  <a:outerShdw blurRad="38100" dist="38100" dir="2700000" algn="tl">
                    <a:srgbClr val="000000"/>
                  </a:outerShdw>
                </a:effectLst>
                <a:latin typeface="Calibri" charset="0"/>
                <a:ea typeface="ＭＳ Ｐゴシック" charset="0"/>
              </a:rPr>
              <a:t>Transition </a:t>
            </a:r>
          </a:p>
          <a:p>
            <a:pPr algn="ctr"/>
            <a:r>
              <a:rPr lang="fr-FR" sz="2800" b="1" dirty="0">
                <a:solidFill>
                  <a:srgbClr val="FFFFFF"/>
                </a:solidFill>
                <a:effectLst>
                  <a:outerShdw blurRad="38100" dist="38100" dir="2700000" algn="tl">
                    <a:srgbClr val="000000"/>
                  </a:outerShdw>
                </a:effectLst>
                <a:latin typeface="Calibri" charset="0"/>
                <a:ea typeface="ＭＳ Ｐゴシック" charset="0"/>
              </a:rPr>
              <a:t>Energétique</a:t>
            </a:r>
          </a:p>
        </p:txBody>
      </p:sp>
      <p:sp>
        <p:nvSpPr>
          <p:cNvPr id="8" name="Ellipse 7"/>
          <p:cNvSpPr/>
          <p:nvPr/>
        </p:nvSpPr>
        <p:spPr>
          <a:xfrm>
            <a:off x="1411288" y="4972050"/>
            <a:ext cx="2663825" cy="151130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800" b="1" dirty="0">
                <a:solidFill>
                  <a:srgbClr val="FFFFFF"/>
                </a:solidFill>
                <a:effectLst>
                  <a:outerShdw blurRad="38100" dist="38100" dir="2700000" algn="tl">
                    <a:srgbClr val="000000"/>
                  </a:outerShdw>
                </a:effectLst>
                <a:latin typeface="Calibri" charset="0"/>
                <a:ea typeface="ＭＳ Ｐゴシック" charset="0"/>
              </a:rPr>
              <a:t>Société </a:t>
            </a:r>
          </a:p>
          <a:p>
            <a:pPr algn="ctr"/>
            <a:r>
              <a:rPr lang="fr-FR" sz="2800" b="1" dirty="0">
                <a:solidFill>
                  <a:srgbClr val="FFFFFF"/>
                </a:solidFill>
                <a:effectLst>
                  <a:outerShdw blurRad="38100" dist="38100" dir="2700000" algn="tl">
                    <a:srgbClr val="000000"/>
                  </a:outerShdw>
                </a:effectLst>
                <a:latin typeface="Calibri" charset="0"/>
                <a:ea typeface="ＭＳ Ｐゴシック" charset="0"/>
              </a:rPr>
              <a:t>Numérique</a:t>
            </a:r>
          </a:p>
        </p:txBody>
      </p:sp>
      <p:sp>
        <p:nvSpPr>
          <p:cNvPr id="9" name="Ellipse 8"/>
          <p:cNvSpPr/>
          <p:nvPr/>
        </p:nvSpPr>
        <p:spPr>
          <a:xfrm>
            <a:off x="4500563" y="4778375"/>
            <a:ext cx="2663825" cy="15113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800" b="1" dirty="0">
                <a:solidFill>
                  <a:srgbClr val="CCFFCC"/>
                </a:solidFill>
                <a:effectLst>
                  <a:outerShdw blurRad="38100" dist="38100" dir="2700000" algn="tl">
                    <a:srgbClr val="000000"/>
                  </a:outerShdw>
                </a:effectLst>
                <a:latin typeface="Calibri" charset="0"/>
                <a:ea typeface="ＭＳ Ｐゴシック" charset="0"/>
              </a:rPr>
              <a:t>Entreprise</a:t>
            </a:r>
          </a:p>
          <a:p>
            <a:pPr algn="ctr"/>
            <a:r>
              <a:rPr lang="fr-FR" sz="2800" b="1" dirty="0">
                <a:solidFill>
                  <a:srgbClr val="CCFFCC"/>
                </a:solidFill>
                <a:effectLst>
                  <a:outerShdw blurRad="38100" dist="38100" dir="2700000" algn="tl">
                    <a:srgbClr val="000000"/>
                  </a:outerShdw>
                </a:effectLst>
                <a:latin typeface="Calibri" charset="0"/>
                <a:ea typeface="ＭＳ Ｐゴシック" charset="0"/>
              </a:rPr>
              <a:t>du futur</a:t>
            </a:r>
          </a:p>
        </p:txBody>
      </p:sp>
    </p:spTree>
    <p:extLst>
      <p:ext uri="{BB962C8B-B14F-4D97-AF65-F5344CB8AC3E}">
        <p14:creationId xmlns:p14="http://schemas.microsoft.com/office/powerpoint/2010/main" val="3956032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1366</Words>
  <Application>Microsoft Macintosh PowerPoint</Application>
  <PresentationFormat>Présentation à l'écran (4:3)</PresentationFormat>
  <Paragraphs>242</Paragraphs>
  <Slides>46</Slides>
  <Notes>3</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Présentation PowerPoint</vt:lpstr>
      <vt:lpstr>Présentation PowerPoint</vt:lpstr>
      <vt:lpstr>Présentation PowerPoint</vt:lpstr>
      <vt:lpstr>Magazine N°5 </vt:lpstr>
      <vt:lpstr>Ville numérique Plan </vt:lpstr>
      <vt:lpstr>Présentation PowerPoint</vt:lpstr>
      <vt:lpstr>LA VILLE </vt:lpstr>
      <vt:lpstr>La cité</vt:lpstr>
      <vt:lpstr>Nos principaux défis sociétaux</vt:lpstr>
      <vt:lpstr>Présentation PowerPoint</vt:lpstr>
      <vt:lpstr>Présentation PowerPoint</vt:lpstr>
      <vt:lpstr>Aujourd’hui </vt:lpstr>
      <vt:lpstr>Le numérique </vt:lpstr>
      <vt:lpstr>Présentation PowerPoint</vt:lpstr>
      <vt:lpstr>Le numérique</vt:lpstr>
      <vt:lpstr>Présentation PowerPoint</vt:lpstr>
      <vt:lpstr>Numérique dans la ville</vt:lpstr>
      <vt:lpstr>Numérique et Ville </vt:lpstr>
      <vt:lpstr>Numérique et ville</vt:lpstr>
      <vt:lpstr>Numérique de  la ville</vt:lpstr>
      <vt:lpstr>Présentation PowerPoint</vt:lpstr>
      <vt:lpstr>Présentation PowerPoint</vt:lpstr>
      <vt:lpstr>Présentation PowerPoint</vt:lpstr>
      <vt:lpstr>Présentation PowerPoint</vt:lpstr>
      <vt:lpstr>Stabilité des institutions scolaires (cf Monique Grandbastien)</vt:lpstr>
      <vt:lpstr>Numérique et formation </vt:lpstr>
      <vt:lpstr>Tableau numérique interactif </vt:lpstr>
      <vt:lpstr>Des outils pour apprendre</vt:lpstr>
      <vt:lpstr>Des outils pour apprendre</vt:lpstr>
      <vt:lpstr>Le numérique dans la ville: Ecoles </vt:lpstr>
      <vt:lpstr>Massive On line Open Courses</vt:lpstr>
      <vt:lpstr>L’offre France Université Numérique 63 cours, 20 fournisseurs, 298 000 inscrits en juin 2014 et 33 800 ressources pédadgogiques en 2015  </vt:lpstr>
      <vt:lpstr>Une opportunité!</vt:lpstr>
      <vt:lpstr>Le numérique dans la ville: Ecoles </vt:lpstr>
      <vt:lpstr>Futur?</vt:lpstr>
      <vt:lpstr>Présentation PowerPoint</vt:lpstr>
      <vt:lpstr>Mobilité aujourd’hui </vt:lpstr>
      <vt:lpstr>Numérique, GPS et mobilité </vt:lpstr>
      <vt:lpstr>Numérique, GPS et mobilité </vt:lpstr>
      <vt:lpstr>Numérique, GPS et mobilité </vt:lpstr>
      <vt:lpstr>Numérique, GPS et stationnement</vt:lpstr>
      <vt:lpstr>Mobilité aujourd’hui </vt:lpstr>
      <vt:lpstr>Numérique, GPS et mobilité </vt:lpstr>
      <vt:lpstr>Numérique, GPS et mobilité </vt:lpstr>
      <vt:lpstr>Numérique, GPS et mobilité </vt:lpstr>
      <vt:lpstr>Numérique, GPS et stationnement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Claude Derniame</dc:creator>
  <cp:lastModifiedBy>Jean Claude Derniame</cp:lastModifiedBy>
  <cp:revision>5</cp:revision>
  <dcterms:created xsi:type="dcterms:W3CDTF">2015-12-15T18:13:56Z</dcterms:created>
  <dcterms:modified xsi:type="dcterms:W3CDTF">2015-12-15T18:29:45Z</dcterms:modified>
</cp:coreProperties>
</file>