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9" r:id="rId2"/>
    <p:sldId id="282" r:id="rId3"/>
    <p:sldId id="283" r:id="rId4"/>
    <p:sldId id="277" r:id="rId5"/>
    <p:sldId id="280" r:id="rId6"/>
    <p:sldId id="278" r:id="rId7"/>
    <p:sldId id="279" r:id="rId8"/>
    <p:sldId id="284" r:id="rId9"/>
    <p:sldId id="272" r:id="rId10"/>
    <p:sldId id="274" r:id="rId11"/>
    <p:sldId id="281" r:id="rId12"/>
    <p:sldId id="273" r:id="rId13"/>
    <p:sldId id="264" r:id="rId14"/>
    <p:sldId id="271" r:id="rId15"/>
    <p:sldId id="285" r:id="rId16"/>
    <p:sldId id="286"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140495-753D-4896-8538-2DAD7AF89DE1}" type="datetimeFigureOut">
              <a:rPr lang="fr-FR" smtClean="0"/>
              <a:pPr/>
              <a:t>18/11/2015</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7BB13E-C506-410D-A7B0-F0C7EA201FEC}"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E63BA7A-F8AF-423B-A641-AFD8D3872E18}" type="datetime1">
              <a:rPr lang="fr-FR" smtClean="0"/>
              <a:pPr/>
              <a:t>18/11/2015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095873B-80CB-4FA7-BF52-B24DA4F7B04B}" type="datetime1">
              <a:rPr lang="fr-FR" smtClean="0"/>
              <a:pPr/>
              <a:t>18/11/2015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8CB025-970C-4B9A-9885-B8894C54952C}" type="datetime1">
              <a:rPr lang="fr-FR" smtClean="0"/>
              <a:pPr/>
              <a:t>18/11/2015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8005DD-AE10-456A-9632-1C3F6D3F9025}" type="datetime1">
              <a:rPr lang="fr-FR" smtClean="0"/>
              <a:pPr/>
              <a:t>18/11/2015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74DE2A8-F2C7-45FE-9B57-8710153961FE}" type="datetime1">
              <a:rPr lang="fr-FR" smtClean="0"/>
              <a:pPr/>
              <a:t>18/11/2015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04D1838-6D77-468D-B7FC-E585BDD1051F}" type="datetime1">
              <a:rPr lang="fr-FR" smtClean="0"/>
              <a:pPr/>
              <a:t>18/11/2015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0F453B8-0F5D-4247-B03C-CA4F9D35E79E}" type="datetime1">
              <a:rPr lang="fr-FR" smtClean="0"/>
              <a:pPr/>
              <a:t>18/11/2015</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F58A1E6-3BB7-4E37-B0EE-7A7FC6C5FEFE}" type="datetime1">
              <a:rPr lang="fr-FR" smtClean="0"/>
              <a:pPr/>
              <a:t>18/11/2015</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9DB2904-DC07-4061-B8A1-0BA153FFAD5D}" type="datetime1">
              <a:rPr lang="fr-FR" smtClean="0"/>
              <a:pPr/>
              <a:t>18/11/2015</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9173878-C26A-48FD-B6AB-71BDE90DAF7C}" type="datetime1">
              <a:rPr lang="fr-FR" smtClean="0"/>
              <a:pPr/>
              <a:t>18/11/2015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E6A7A30-C651-42FC-83AE-494E0D594A49}" type="datetime1">
              <a:rPr lang="fr-FR" smtClean="0"/>
              <a:pPr/>
              <a:t>18/11/2015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BD9388D0-8352-4A8C-BF59-10CBF454A632}"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976DC-EDC4-4EB2-8FE5-BA2B38E78F14}" type="datetime1">
              <a:rPr lang="fr-FR" smtClean="0"/>
              <a:pPr/>
              <a:t>18/11/2015</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388D0-8352-4A8C-BF59-10CBF454A632}"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530626"/>
          </a:xfrm>
        </p:spPr>
        <p:txBody>
          <a:bodyPr>
            <a:noAutofit/>
          </a:bodyPr>
          <a:lstStyle/>
          <a:p>
            <a:r>
              <a:rPr lang="fr-FR" sz="4000" b="1" smtClean="0">
                <a:latin typeface="+mn-lt"/>
              </a:rPr>
              <a:t/>
            </a:r>
            <a:br>
              <a:rPr lang="fr-FR" sz="4000" b="1" smtClean="0">
                <a:latin typeface="+mn-lt"/>
              </a:rPr>
            </a:br>
            <a:r>
              <a:rPr lang="fr-FR" sz="4000" b="1" smtClean="0">
                <a:latin typeface="+mn-lt"/>
              </a:rPr>
              <a:t>Au </a:t>
            </a:r>
            <a:r>
              <a:rPr lang="fr-FR" sz="4000" b="1" dirty="0" smtClean="0">
                <a:latin typeface="+mn-lt"/>
              </a:rPr>
              <a:t>sujet d’un article de la revue «</a:t>
            </a:r>
            <a:r>
              <a:rPr lang="fr-FR" sz="4000" b="1" i="1" dirty="0" smtClean="0">
                <a:latin typeface="+mn-lt"/>
              </a:rPr>
              <a:t>60 millions de consommateurs» </a:t>
            </a:r>
            <a:r>
              <a:rPr lang="fr-FR" sz="4000" b="1" dirty="0" smtClean="0">
                <a:latin typeface="+mn-lt"/>
              </a:rPr>
              <a:t>concernant trente sept sirops antitussifs et fluidifiants bronchiques pour adultes.</a:t>
            </a:r>
            <a:br>
              <a:rPr lang="fr-FR" sz="4000" b="1" dirty="0" smtClean="0">
                <a:latin typeface="+mn-lt"/>
              </a:rPr>
            </a:br>
            <a:r>
              <a:rPr lang="fr-FR" sz="4000" b="1" i="1" dirty="0"/>
              <a:t> </a:t>
            </a:r>
            <a:r>
              <a:rPr lang="fr-FR" sz="4000" b="1" i="1" dirty="0" smtClean="0"/>
              <a:t/>
            </a:r>
            <a:br>
              <a:rPr lang="fr-FR" sz="4000" b="1" i="1" dirty="0" smtClean="0"/>
            </a:br>
            <a:r>
              <a:rPr lang="fr-FR" sz="4000" b="1" i="1" dirty="0" smtClean="0"/>
              <a:t>Des </a:t>
            </a:r>
            <a:r>
              <a:rPr lang="fr-FR" sz="4000" b="1" i="1" dirty="0"/>
              <a:t>résultats qui font plutôt tousser </a:t>
            </a:r>
            <a:r>
              <a:rPr lang="fr-FR" sz="4000" b="1" i="1" dirty="0" smtClean="0"/>
              <a:t> </a:t>
            </a:r>
            <a:r>
              <a:rPr lang="fr-FR" sz="4000" dirty="0" smtClean="0"/>
              <a:t>Annonce</a:t>
            </a:r>
            <a:r>
              <a:rPr lang="fr-FR" sz="4000" b="1" dirty="0" smtClean="0"/>
              <a:t> </a:t>
            </a:r>
            <a:r>
              <a:rPr lang="fr-FR" sz="4000" dirty="0"/>
              <a:t>la revue.</a:t>
            </a:r>
            <a:endParaRPr lang="fr-FR" sz="4000" dirty="0">
              <a:latin typeface="+mn-lt"/>
            </a:endParaRPr>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1</a:t>
            </a:fld>
            <a:endParaRPr lang="fr-FR" dirty="0"/>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8229600" cy="5429288"/>
          </a:xfrm>
        </p:spPr>
        <p:txBody>
          <a:bodyPr>
            <a:normAutofit fontScale="90000"/>
          </a:bodyPr>
          <a:lstStyle/>
          <a:p>
            <a:r>
              <a:rPr lang="fr-FR" dirty="0" smtClean="0"/>
              <a:t>Le  médecin ou le pharmacien tient compte dans son conseil de ce que l’on appelle «la balance bénéfice/risque»</a:t>
            </a:r>
            <a:br>
              <a:rPr lang="fr-FR" dirty="0" smtClean="0"/>
            </a:br>
            <a:r>
              <a:rPr lang="fr-FR" dirty="0" smtClean="0"/>
              <a:t>Autrement dit :</a:t>
            </a:r>
            <a:br>
              <a:rPr lang="fr-FR" dirty="0" smtClean="0"/>
            </a:br>
            <a:r>
              <a:rPr lang="fr-FR" dirty="0" smtClean="0"/>
              <a:t>Il faut que les « bénéfices » que le patient retire de son traitement soient  supérieurs aux « risques» que le traitement entrainera. </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797436"/>
          </a:xfrm>
        </p:spPr>
        <p:txBody>
          <a:bodyPr>
            <a:normAutofit/>
          </a:bodyPr>
          <a:lstStyle/>
          <a:p>
            <a:r>
              <a:rPr lang="fr-FR" dirty="0" smtClean="0"/>
              <a:t>Quand vous allez acheter un sirop antitussif dans une pharmacie , vous avez fait vous-même le diagnostic de votre maladie… est-ce le bon ?</a:t>
            </a: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54692"/>
          </a:xfrm>
        </p:spPr>
        <p:txBody>
          <a:bodyPr>
            <a:normAutofit fontScale="90000"/>
          </a:bodyPr>
          <a:lstStyle/>
          <a:p>
            <a:pPr algn="l"/>
            <a:r>
              <a:rPr lang="fr-FR" dirty="0" smtClean="0"/>
              <a:t>Un traitement par automédication,  c’est-à-dire par une médication non prescrite par </a:t>
            </a:r>
            <a:r>
              <a:rPr lang="fr-FR" b="1" dirty="0" smtClean="0"/>
              <a:t>un médecin</a:t>
            </a:r>
            <a:r>
              <a:rPr lang="fr-FR" dirty="0" smtClean="0"/>
              <a:t>, ne doit pas durer plus de quelques jours</a:t>
            </a:r>
            <a:br>
              <a:rPr lang="fr-FR" dirty="0" smtClean="0"/>
            </a:br>
            <a:r>
              <a:rPr lang="fr-FR" dirty="0" smtClean="0"/>
              <a:t/>
            </a:r>
            <a:br>
              <a:rPr lang="fr-FR" dirty="0" smtClean="0"/>
            </a:br>
            <a:r>
              <a:rPr lang="fr-FR" dirty="0" smtClean="0"/>
              <a:t>Comme il est écrit sur la notice de ces sirops «</a:t>
            </a:r>
            <a:r>
              <a:rPr lang="fr-FR" i="1" dirty="0" smtClean="0"/>
              <a:t> si les symptômes persistent consultez un médecin</a:t>
            </a:r>
            <a:r>
              <a:rPr lang="fr-FR" dirty="0" smtClean="0"/>
              <a:t> ». </a:t>
            </a:r>
            <a:br>
              <a:rPr lang="fr-FR" dirty="0" smtClean="0"/>
            </a:br>
            <a:r>
              <a:rPr lang="fr-FR" dirty="0" smtClean="0"/>
              <a:t>C’est la sagesse même. </a:t>
            </a: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12</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083188"/>
          </a:xfrm>
        </p:spPr>
        <p:txBody>
          <a:bodyPr>
            <a:normAutofit/>
          </a:bodyPr>
          <a:lstStyle/>
          <a:p>
            <a:pPr algn="l"/>
            <a:r>
              <a:rPr lang="fr-FR" dirty="0" smtClean="0"/>
              <a:t>Tous les sirops contre la toux ont une </a:t>
            </a:r>
            <a:r>
              <a:rPr lang="fr-FR" b="1" dirty="0"/>
              <a:t>A</a:t>
            </a:r>
            <a:r>
              <a:rPr lang="fr-FR" dirty="0"/>
              <a:t>utorisation </a:t>
            </a:r>
            <a:r>
              <a:rPr lang="fr-FR" dirty="0" smtClean="0"/>
              <a:t>de </a:t>
            </a:r>
            <a:r>
              <a:rPr lang="fr-FR" b="1" dirty="0"/>
              <a:t>M</a:t>
            </a:r>
            <a:r>
              <a:rPr lang="fr-FR" dirty="0"/>
              <a:t>ise sur le </a:t>
            </a:r>
            <a:r>
              <a:rPr lang="fr-FR" b="1" dirty="0"/>
              <a:t>M</a:t>
            </a:r>
            <a:r>
              <a:rPr lang="fr-FR" dirty="0"/>
              <a:t>arché </a:t>
            </a:r>
            <a:r>
              <a:rPr lang="fr-FR" dirty="0" smtClean="0"/>
              <a:t>(ou A.M.M.) </a:t>
            </a:r>
            <a:r>
              <a:rPr lang="fr-FR" dirty="0"/>
              <a:t>délivrée </a:t>
            </a:r>
            <a:r>
              <a:rPr lang="fr-FR" dirty="0" smtClean="0"/>
              <a:t>par  </a:t>
            </a:r>
            <a:r>
              <a:rPr lang="fr-FR" dirty="0"/>
              <a:t>l’</a:t>
            </a:r>
            <a:r>
              <a:rPr lang="fr-FR" b="1" dirty="0" smtClean="0"/>
              <a:t>A</a:t>
            </a:r>
            <a:r>
              <a:rPr lang="fr-FR" dirty="0" smtClean="0"/>
              <a:t>gence </a:t>
            </a:r>
            <a:r>
              <a:rPr lang="fr-FR" b="1" dirty="0" smtClean="0"/>
              <a:t>N</a:t>
            </a:r>
            <a:r>
              <a:rPr lang="fr-FR" dirty="0" smtClean="0"/>
              <a:t>ationale de </a:t>
            </a:r>
            <a:r>
              <a:rPr lang="fr-FR" b="1" dirty="0" smtClean="0"/>
              <a:t>Sé</a:t>
            </a:r>
            <a:r>
              <a:rPr lang="fr-FR" dirty="0" smtClean="0"/>
              <a:t>curité </a:t>
            </a:r>
            <a:r>
              <a:rPr lang="fr-FR" b="1" dirty="0" smtClean="0"/>
              <a:t>S</a:t>
            </a:r>
            <a:r>
              <a:rPr lang="fr-FR" dirty="0" smtClean="0"/>
              <a:t>anitaire de l’alimentation, de l’</a:t>
            </a:r>
            <a:r>
              <a:rPr lang="fr-FR" dirty="0"/>
              <a:t>e</a:t>
            </a:r>
            <a:r>
              <a:rPr lang="fr-FR" dirty="0" smtClean="0"/>
              <a:t>nvironnement et du travail (ou Anses)</a:t>
            </a: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13</a:t>
            </a:fld>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5929354"/>
          </a:xfrm>
        </p:spPr>
        <p:txBody>
          <a:bodyPr>
            <a:normAutofit fontScale="90000"/>
          </a:bodyPr>
          <a:lstStyle/>
          <a:p>
            <a:r>
              <a:rPr lang="fr-FR" sz="1800" dirty="0" smtClean="0"/>
              <a:t/>
            </a:r>
            <a:br>
              <a:rPr lang="fr-FR" sz="1800" dirty="0" smtClean="0"/>
            </a:br>
            <a:r>
              <a:rPr lang="fr-FR" sz="1800" dirty="0"/>
              <a:t/>
            </a:r>
            <a:br>
              <a:rPr lang="fr-FR" sz="1800" dirty="0"/>
            </a:br>
            <a:r>
              <a:rPr lang="fr-FR" sz="1800" dirty="0" smtClean="0"/>
              <a:t/>
            </a:r>
            <a:br>
              <a:rPr lang="fr-FR" sz="1800" dirty="0" smtClean="0"/>
            </a:br>
            <a:r>
              <a:rPr lang="fr-FR" sz="1800" dirty="0"/>
              <a:t/>
            </a:r>
            <a:br>
              <a:rPr lang="fr-FR" sz="1800" dirty="0"/>
            </a:br>
            <a:r>
              <a:rPr lang="fr-FR" sz="1800" dirty="0" smtClean="0"/>
              <a:t/>
            </a:r>
            <a:br>
              <a:rPr lang="fr-FR" sz="1800" dirty="0" smtClean="0"/>
            </a:br>
            <a:r>
              <a:rPr lang="fr-FR" sz="1800" dirty="0"/>
              <a:t/>
            </a:r>
            <a:br>
              <a:rPr lang="fr-FR" sz="1800" dirty="0"/>
            </a:br>
            <a:r>
              <a:rPr lang="fr-FR" sz="1800" dirty="0" smtClean="0"/>
              <a:t/>
            </a:r>
            <a:br>
              <a:rPr lang="fr-FR" sz="1800" dirty="0" smtClean="0"/>
            </a:br>
            <a:r>
              <a:rPr lang="fr-FR" sz="1800" dirty="0"/>
              <a:t/>
            </a:r>
            <a:br>
              <a:rPr lang="fr-FR" sz="1800" dirty="0"/>
            </a:br>
            <a:r>
              <a:rPr lang="fr-FR" sz="1800" dirty="0" smtClean="0"/>
              <a:t/>
            </a:r>
            <a:br>
              <a:rPr lang="fr-FR" sz="1800" dirty="0" smtClean="0"/>
            </a:br>
            <a:r>
              <a:rPr lang="fr-FR" sz="1800" dirty="0"/>
              <a:t/>
            </a:r>
            <a:br>
              <a:rPr lang="fr-FR" sz="1800" dirty="0"/>
            </a:br>
            <a:r>
              <a:rPr lang="fr-FR" sz="1800" dirty="0" smtClean="0"/>
              <a:t/>
            </a:r>
            <a:br>
              <a:rPr lang="fr-FR" sz="1800" dirty="0" smtClean="0"/>
            </a:br>
            <a:r>
              <a:rPr lang="fr-FR" sz="2700" dirty="0" smtClean="0"/>
              <a:t>Quoi qu’en dise 60 millions de consommateurs </a:t>
            </a:r>
            <a:br>
              <a:rPr lang="fr-FR" sz="2700" dirty="0" smtClean="0"/>
            </a:br>
            <a:r>
              <a:rPr lang="fr-FR" sz="2700" dirty="0" smtClean="0"/>
              <a:t/>
            </a:r>
            <a:br>
              <a:rPr lang="fr-FR" sz="2700" dirty="0" smtClean="0"/>
            </a:br>
            <a:r>
              <a:rPr lang="fr-FR" sz="2700" dirty="0" smtClean="0"/>
              <a:t>Une chose est sûre :  il ne faut pas demander à ces sirops plus que  ce  pour quoi ils ont été  </a:t>
            </a:r>
            <a:r>
              <a:rPr lang="fr-FR" sz="2700" b="1" dirty="0" smtClean="0"/>
              <a:t>expressément</a:t>
            </a:r>
            <a:r>
              <a:rPr lang="fr-FR" sz="2700" dirty="0" smtClean="0"/>
              <a:t> conçus.</a:t>
            </a:r>
            <a:br>
              <a:rPr lang="fr-FR" sz="2700" dirty="0" smtClean="0"/>
            </a:br>
            <a:r>
              <a:rPr lang="fr-FR" sz="2700" dirty="0" smtClean="0"/>
              <a:t/>
            </a:r>
            <a:br>
              <a:rPr lang="fr-FR" sz="2700" dirty="0" smtClean="0"/>
            </a:br>
            <a:r>
              <a:rPr lang="fr-FR" sz="2700" dirty="0" smtClean="0"/>
              <a:t>Ils </a:t>
            </a:r>
            <a:r>
              <a:rPr lang="fr-FR" sz="2700" b="1" dirty="0" smtClean="0"/>
              <a:t>ne suppriment pas la toux</a:t>
            </a:r>
            <a:r>
              <a:rPr lang="fr-FR" sz="2700" dirty="0" smtClean="0"/>
              <a:t>, ce qui est heureux, ce n’est pas parce que l’on a supprimé un symptôme que l’on est guéri. </a:t>
            </a:r>
            <a:r>
              <a:rPr lang="fr-FR" sz="2700" dirty="0"/>
              <a:t/>
            </a:r>
            <a:br>
              <a:rPr lang="fr-FR" sz="2700" dirty="0"/>
            </a:br>
            <a:r>
              <a:rPr lang="fr-FR" sz="2700" dirty="0" smtClean="0"/>
              <a:t/>
            </a:r>
            <a:br>
              <a:rPr lang="fr-FR" sz="2700" dirty="0" smtClean="0"/>
            </a:br>
            <a:r>
              <a:rPr lang="fr-FR" sz="2700" dirty="0" smtClean="0"/>
              <a:t>Il ne faut pas supprimer la toux pour  conserver au patient la possibilité de cracher.</a:t>
            </a:r>
            <a:br>
              <a:rPr lang="fr-FR" sz="2700" dirty="0" smtClean="0"/>
            </a:br>
            <a:r>
              <a:rPr lang="fr-FR" sz="2700" dirty="0" smtClean="0"/>
              <a:t/>
            </a:r>
            <a:br>
              <a:rPr lang="fr-FR" sz="2700" dirty="0" smtClean="0"/>
            </a:br>
            <a:r>
              <a:rPr lang="fr-FR" sz="2700" dirty="0" smtClean="0"/>
              <a:t>Ils ne sont faits que pour </a:t>
            </a:r>
            <a:r>
              <a:rPr lang="fr-FR" sz="2700" b="1" dirty="0" smtClean="0"/>
              <a:t>atténuer </a:t>
            </a:r>
            <a:r>
              <a:rPr lang="fr-FR" sz="2700" dirty="0" smtClean="0"/>
              <a:t>le symptôme, d’une affection bronchique, qui est la toux.</a:t>
            </a:r>
            <a:br>
              <a:rPr lang="fr-FR" sz="2700" dirty="0" smtClean="0"/>
            </a:br>
            <a:r>
              <a:rPr lang="fr-FR" sz="2700" dirty="0"/>
              <a:t/>
            </a:r>
            <a:br>
              <a:rPr lang="fr-FR" sz="2700" dirty="0"/>
            </a:br>
            <a:r>
              <a:rPr lang="fr-FR" sz="2700" dirty="0" smtClean="0"/>
              <a:t>Les sirops  antitussifs  ne sont pas le </a:t>
            </a:r>
            <a:r>
              <a:rPr lang="fr-FR" sz="2700" b="1" dirty="0" smtClean="0"/>
              <a:t>traitement </a:t>
            </a:r>
            <a:r>
              <a:rPr lang="fr-FR" sz="2700" dirty="0" smtClean="0"/>
              <a:t>des</a:t>
            </a:r>
            <a:r>
              <a:rPr lang="fr-FR" sz="2700" b="1" dirty="0" smtClean="0"/>
              <a:t> </a:t>
            </a:r>
            <a:r>
              <a:rPr lang="fr-FR" sz="2700" dirty="0" smtClean="0"/>
              <a:t>affections</a:t>
            </a:r>
            <a:r>
              <a:rPr lang="fr-FR" sz="2700" b="1" dirty="0" smtClean="0"/>
              <a:t> </a:t>
            </a:r>
            <a:r>
              <a:rPr lang="fr-FR" sz="2700" dirty="0" smtClean="0"/>
              <a:t>bronchiques. </a:t>
            </a:r>
            <a:br>
              <a:rPr lang="fr-FR" sz="2700" dirty="0" smtClean="0"/>
            </a:br>
            <a:r>
              <a:rPr lang="fr-FR" sz="2700" dirty="0" smtClean="0"/>
              <a:t>Ils atténuent  simplement la toux épuisante et gênante.</a:t>
            </a:r>
            <a:br>
              <a:rPr lang="fr-FR" sz="2700" dirty="0" smtClean="0"/>
            </a:b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dirty="0" smtClean="0"/>
              <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11882"/>
          </a:xfrm>
        </p:spPr>
        <p:txBody>
          <a:bodyPr>
            <a:normAutofit fontScale="90000"/>
          </a:bodyPr>
          <a:lstStyle/>
          <a:p>
            <a:r>
              <a:rPr lang="fr-FR" dirty="0" smtClean="0"/>
              <a:t/>
            </a:r>
            <a:br>
              <a:rPr lang="fr-FR" dirty="0" smtClean="0"/>
            </a:br>
            <a:r>
              <a:rPr lang="fr-FR" dirty="0" smtClean="0"/>
              <a:t/>
            </a:r>
            <a:br>
              <a:rPr lang="fr-FR" dirty="0" smtClean="0"/>
            </a:br>
            <a:r>
              <a:rPr lang="fr-FR" dirty="0" smtClean="0"/>
              <a:t> </a:t>
            </a:r>
            <a:br>
              <a:rPr lang="fr-FR" dirty="0" smtClean="0"/>
            </a:br>
            <a:r>
              <a:rPr lang="fr-FR" dirty="0" smtClean="0"/>
              <a:t/>
            </a:r>
            <a:br>
              <a:rPr lang="fr-FR" dirty="0" smtClean="0"/>
            </a:br>
            <a:r>
              <a:rPr lang="fr-FR" dirty="0" smtClean="0"/>
              <a:t/>
            </a:r>
            <a:br>
              <a:rPr lang="fr-FR" dirty="0" smtClean="0"/>
            </a:br>
            <a:r>
              <a:rPr lang="fr-FR" dirty="0" smtClean="0"/>
              <a:t>Ma conclusion</a:t>
            </a:r>
            <a:br>
              <a:rPr lang="fr-FR" dirty="0" smtClean="0"/>
            </a:br>
            <a:r>
              <a:rPr lang="fr-FR" dirty="0" smtClean="0"/>
              <a:t/>
            </a:r>
            <a:br>
              <a:rPr lang="fr-FR" dirty="0" smtClean="0"/>
            </a:br>
            <a:r>
              <a:rPr lang="fr-FR" dirty="0" smtClean="0"/>
              <a:t>Je trouve que la revue  « 60 millions de consommateurs » est bien péremptoire dans sa conclusion  et racoleuse dans son titre.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15</a:t>
            </a:fld>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pour votre attention.</a:t>
            </a:r>
            <a:endParaRPr lang="fr-FR" dirty="0"/>
          </a:p>
        </p:txBody>
      </p:sp>
      <p:sp>
        <p:nvSpPr>
          <p:cNvPr id="4" name="Espace réservé du numéro de diapositive 3"/>
          <p:cNvSpPr>
            <a:spLocks noGrp="1"/>
          </p:cNvSpPr>
          <p:nvPr>
            <p:ph type="sldNum" sz="quarter" idx="12"/>
          </p:nvPr>
        </p:nvSpPr>
        <p:spPr/>
        <p:txBody>
          <a:bodyPr/>
          <a:lstStyle/>
          <a:p>
            <a:fld id="{BD9388D0-8352-4A8C-BF59-10CBF454A632}" type="slidenum">
              <a:rPr lang="fr-FR" smtClean="0"/>
              <a:pPr/>
              <a:t>16</a:t>
            </a:fld>
            <a:endParaRPr lang="fr-FR" dirty="0"/>
          </a:p>
        </p:txBody>
      </p:sp>
      <p:pic>
        <p:nvPicPr>
          <p:cNvPr id="7" name="il_fi" descr="Afficher l'image d'origine"/>
          <p:cNvPicPr>
            <a:picLocks noGrp="1"/>
          </p:cNvPicPr>
          <p:nvPr>
            <p:ph idx="1"/>
          </p:nvPr>
        </p:nvPicPr>
        <p:blipFill>
          <a:blip r:embed="rId2" cstate="print"/>
          <a:srcRect/>
          <a:stretch>
            <a:fillRect/>
          </a:stretch>
        </p:blipFill>
        <p:spPr bwMode="auto">
          <a:xfrm>
            <a:off x="2331424" y="1600200"/>
            <a:ext cx="4481151" cy="452596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85794"/>
            <a:ext cx="8229600" cy="5286412"/>
          </a:xfrm>
        </p:spPr>
        <p:txBody>
          <a:bodyPr>
            <a:normAutofit fontScale="90000"/>
          </a:bodyPr>
          <a:lstStyle/>
          <a:p>
            <a:pPr algn="l"/>
            <a:r>
              <a:rPr lang="fr-FR" dirty="0" smtClean="0">
                <a:latin typeface="+mn-lt"/>
              </a:rPr>
              <a:t>Et de mettre en sous titre:</a:t>
            </a:r>
            <a:br>
              <a:rPr lang="fr-FR" dirty="0" smtClean="0">
                <a:latin typeface="+mn-lt"/>
              </a:rPr>
            </a:br>
            <a:r>
              <a:rPr lang="fr-FR" dirty="0" smtClean="0">
                <a:latin typeface="+mn-lt"/>
              </a:rPr>
              <a:t>« Globalement, leur efficacité reste modeste »</a:t>
            </a:r>
            <a:br>
              <a:rPr lang="fr-FR" dirty="0" smtClean="0">
                <a:latin typeface="+mn-lt"/>
              </a:rPr>
            </a:br>
            <a:r>
              <a:rPr lang="fr-FR" dirty="0" smtClean="0">
                <a:latin typeface="+mn-lt"/>
              </a:rPr>
              <a:t>Seule une minorité peut-être recommandée. </a:t>
            </a:r>
            <a:br>
              <a:rPr lang="fr-FR" dirty="0" smtClean="0">
                <a:latin typeface="+mn-lt"/>
              </a:rPr>
            </a:br>
            <a:r>
              <a:rPr lang="fr-FR" dirty="0" smtClean="0">
                <a:latin typeface="+mn-lt"/>
              </a:rPr>
              <a:t>Les autres sont sans intérêt ou présentent un rapport bénéfice/risque défavorable . </a:t>
            </a:r>
            <a:br>
              <a:rPr lang="fr-FR" dirty="0" smtClean="0">
                <a:latin typeface="+mn-lt"/>
              </a:rPr>
            </a:br>
            <a:r>
              <a:rPr lang="fr-FR" dirty="0" smtClean="0">
                <a:latin typeface="+mn-lt"/>
              </a:rPr>
              <a:t>Certains sont à supprimer.</a:t>
            </a:r>
            <a:endParaRPr lang="fr-FR" i="1" dirty="0">
              <a:latin typeface="+mn-lt"/>
            </a:endParaRPr>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654560"/>
          </a:xfrm>
        </p:spPr>
        <p:txBody>
          <a:bodyPr>
            <a:normAutofit/>
          </a:bodyPr>
          <a:lstStyle/>
          <a:p>
            <a:r>
              <a:rPr lang="fr-FR" dirty="0" smtClean="0"/>
              <a:t>J’en déduis, peut-être hâtivement, que « 60 millions de consommateurs » regrette que les sirops stoppent pas la toux et ne guérissent pas la maladie</a:t>
            </a: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583122"/>
          </a:xfrm>
        </p:spPr>
        <p:txBody>
          <a:bodyPr>
            <a:normAutofit fontScale="90000"/>
          </a:bodyPr>
          <a:lstStyle/>
          <a:p>
            <a:r>
              <a:rPr lang="fr-FR" dirty="0" smtClean="0"/>
              <a:t/>
            </a:r>
            <a:br>
              <a:rPr lang="fr-FR" dirty="0" smtClean="0"/>
            </a:br>
            <a:r>
              <a:rPr lang="fr-FR" dirty="0" smtClean="0"/>
              <a:t/>
            </a:r>
            <a:br>
              <a:rPr lang="fr-FR" dirty="0" smtClean="0"/>
            </a:br>
            <a:r>
              <a:rPr lang="fr-FR" dirty="0" smtClean="0"/>
              <a:t>C’est sans tenir compte du fait que la toux n’est qu’un des symptômes d’une maladie. </a:t>
            </a:r>
            <a:br>
              <a:rPr lang="fr-FR" dirty="0" smtClean="0"/>
            </a:br>
            <a:r>
              <a:rPr lang="fr-FR" dirty="0" smtClean="0"/>
              <a:t>Les sirops antitussifs ou les fluidifiants bronchiques ne traitent pas la maladie ils ne font qu’en atténuer les effets indésirables..</a:t>
            </a:r>
            <a:br>
              <a:rPr lang="fr-FR" dirty="0" smtClean="0"/>
            </a:br>
            <a:r>
              <a:rPr lang="fr-FR" dirty="0" smtClean="0"/>
              <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54692"/>
          </a:xfrm>
        </p:spPr>
        <p:txBody>
          <a:bodyPr>
            <a:noAutofit/>
          </a:bodyPr>
          <a:lstStyle/>
          <a:p>
            <a:pPr algn="l"/>
            <a:r>
              <a:rPr lang="fr-FR" sz="3600" dirty="0" smtClean="0"/>
              <a:t/>
            </a:r>
            <a:br>
              <a:rPr lang="fr-FR" sz="3600" dirty="0" smtClean="0"/>
            </a:br>
            <a:r>
              <a:rPr lang="fr-FR" sz="3600" dirty="0" smtClean="0"/>
              <a:t/>
            </a:r>
            <a:br>
              <a:rPr lang="fr-FR" sz="3600" dirty="0" smtClean="0"/>
            </a:br>
            <a:r>
              <a:rPr lang="fr-FR" sz="3600" dirty="0" smtClean="0"/>
              <a:t/>
            </a:r>
            <a:br>
              <a:rPr lang="fr-FR" sz="3600" dirty="0" smtClean="0"/>
            </a:br>
            <a:r>
              <a:rPr lang="fr-FR" sz="3600" dirty="0" smtClean="0"/>
              <a:t>Les sirops antitussifs diminuent la fréquence des quintes de toux.</a:t>
            </a:r>
            <a:br>
              <a:rPr lang="fr-FR" sz="3600" dirty="0" smtClean="0"/>
            </a:br>
            <a:r>
              <a:rPr lang="fr-FR" sz="3600" dirty="0" smtClean="0"/>
              <a:t/>
            </a:r>
            <a:br>
              <a:rPr lang="fr-FR" sz="3600" dirty="0" smtClean="0"/>
            </a:br>
            <a:r>
              <a:rPr lang="fr-FR" sz="3600" dirty="0" smtClean="0"/>
              <a:t>La toux est fatigante, gênante, irritante, pour  le malade et pour son entourage, quelquefois elle est douloureuse.</a:t>
            </a:r>
            <a:br>
              <a:rPr lang="fr-FR" sz="3600" dirty="0" smtClean="0"/>
            </a:br>
            <a:r>
              <a:rPr lang="fr-FR" sz="3600" dirty="0" smtClean="0"/>
              <a:t/>
            </a:r>
            <a:br>
              <a:rPr lang="fr-FR" sz="3600" dirty="0" smtClean="0"/>
            </a:br>
            <a:r>
              <a:rPr lang="fr-FR" sz="3600" dirty="0" smtClean="0"/>
              <a:t>Je ne parlerai  pas ici de la portée psychologique de la médication.</a:t>
            </a:r>
            <a:br>
              <a:rPr lang="fr-FR" sz="3600" dirty="0" smtClean="0"/>
            </a:br>
            <a:r>
              <a:rPr lang="fr-FR" sz="3600" dirty="0" smtClean="0"/>
              <a:t/>
            </a:r>
            <a:br>
              <a:rPr lang="fr-FR" sz="3600" dirty="0" smtClean="0"/>
            </a:br>
            <a:endParaRPr lang="fr-FR" sz="3600"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26196"/>
          </a:xfrm>
        </p:spPr>
        <p:txBody>
          <a:bodyPr>
            <a:normAutofit fontScale="90000"/>
          </a:bodyPr>
          <a:lstStyle/>
          <a:p>
            <a:pPr algn="l"/>
            <a:r>
              <a:rPr lang="fr-FR" dirty="0" smtClean="0"/>
              <a:t>Avant de vouloir supprimer la toux, il faut en rechercher les causes </a:t>
            </a:r>
            <a:br>
              <a:rPr lang="fr-FR" dirty="0" smtClean="0"/>
            </a:br>
            <a:r>
              <a:rPr lang="fr-FR" dirty="0" smtClean="0"/>
              <a:t/>
            </a:r>
            <a:br>
              <a:rPr lang="fr-FR" dirty="0" smtClean="0"/>
            </a:br>
            <a:r>
              <a:rPr lang="fr-FR" dirty="0" smtClean="0"/>
              <a:t>Le traitement efficace, est le traitement de la cause qui  provoque la toux </a:t>
            </a:r>
            <a:br>
              <a:rPr lang="fr-FR" dirty="0" smtClean="0"/>
            </a:br>
            <a:r>
              <a:rPr lang="fr-FR" dirty="0" smtClean="0"/>
              <a:t/>
            </a:r>
            <a:br>
              <a:rPr lang="fr-FR" dirty="0" smtClean="0"/>
            </a:br>
            <a:r>
              <a:rPr lang="fr-FR" dirty="0" smtClean="0"/>
              <a:t>Ces causes sont multiples, en voici quelques unes</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D9388D0-8352-4A8C-BF59-10CBF454A632}" type="slidenum">
              <a:rPr lang="fr-FR" smtClean="0"/>
              <a:pPr/>
              <a:t>7</a:t>
            </a:fld>
            <a:endParaRPr lang="fr-FR" dirty="0"/>
          </a:p>
        </p:txBody>
      </p:sp>
      <p:sp>
        <p:nvSpPr>
          <p:cNvPr id="2" name="Titre 1"/>
          <p:cNvSpPr>
            <a:spLocks noGrp="1"/>
          </p:cNvSpPr>
          <p:nvPr>
            <p:ph type="title"/>
          </p:nvPr>
        </p:nvSpPr>
        <p:spPr>
          <a:xfrm>
            <a:off x="457200" y="214290"/>
            <a:ext cx="8229600" cy="6000792"/>
          </a:xfrm>
        </p:spPr>
        <p:txBody>
          <a:bodyPr>
            <a:normAutofit fontScale="90000"/>
          </a:bodyPr>
          <a:lstStyle/>
          <a:p>
            <a:pPr algn="l"/>
            <a:r>
              <a:rPr lang="fr-FR" sz="3100" dirty="0" smtClean="0">
                <a:solidFill>
                  <a:schemeClr val="tx1"/>
                </a:solidFill>
              </a:rPr>
              <a:t/>
            </a:r>
            <a:br>
              <a:rPr lang="fr-FR" sz="3100" dirty="0" smtClean="0">
                <a:solidFill>
                  <a:schemeClr val="tx1"/>
                </a:solidFill>
              </a:rPr>
            </a:br>
            <a:r>
              <a:rPr lang="fr-FR" sz="3100" dirty="0" smtClean="0">
                <a:solidFill>
                  <a:schemeClr val="tx1"/>
                </a:solidFill>
              </a:rPr>
              <a:t/>
            </a:r>
            <a:br>
              <a:rPr lang="fr-FR" sz="3100" dirty="0" smtClean="0">
                <a:solidFill>
                  <a:schemeClr val="tx1"/>
                </a:solidFill>
              </a:rPr>
            </a:br>
            <a:r>
              <a:rPr lang="fr-FR" sz="3100" dirty="0" smtClean="0">
                <a:solidFill>
                  <a:schemeClr val="tx1"/>
                </a:solidFill>
              </a:rPr>
              <a:t>La toux peut être due :</a:t>
            </a:r>
            <a:br>
              <a:rPr lang="fr-FR" sz="3100" dirty="0" smtClean="0">
                <a:solidFill>
                  <a:schemeClr val="tx1"/>
                </a:solidFill>
              </a:rPr>
            </a:br>
            <a:r>
              <a:rPr lang="fr-FR" sz="3100" dirty="0" smtClean="0">
                <a:solidFill>
                  <a:schemeClr val="tx1"/>
                </a:solidFill>
              </a:rPr>
              <a:t/>
            </a:r>
            <a:br>
              <a:rPr lang="fr-FR" sz="3100" dirty="0" smtClean="0">
                <a:solidFill>
                  <a:schemeClr val="tx1"/>
                </a:solidFill>
              </a:rPr>
            </a:br>
            <a:r>
              <a:rPr lang="fr-FR" sz="3100" dirty="0" smtClean="0"/>
              <a:t>à</a:t>
            </a:r>
            <a:r>
              <a:rPr lang="fr-FR" sz="3100" dirty="0" smtClean="0">
                <a:solidFill>
                  <a:schemeClr val="tx1"/>
                </a:solidFill>
              </a:rPr>
              <a:t> des médicaments ? ….IEC</a:t>
            </a:r>
            <a:br>
              <a:rPr lang="fr-FR" sz="3100" dirty="0" smtClean="0">
                <a:solidFill>
                  <a:schemeClr val="tx1"/>
                </a:solidFill>
              </a:rPr>
            </a:br>
            <a:r>
              <a:rPr lang="fr-FR" sz="3100" dirty="0" smtClean="0">
                <a:solidFill>
                  <a:schemeClr val="tx1"/>
                </a:solidFill>
              </a:rPr>
              <a:t>à une infection bactérienne ? …Tuberculose </a:t>
            </a:r>
            <a:br>
              <a:rPr lang="fr-FR" sz="3100" dirty="0" smtClean="0">
                <a:solidFill>
                  <a:schemeClr val="tx1"/>
                </a:solidFill>
              </a:rPr>
            </a:br>
            <a:r>
              <a:rPr lang="fr-FR" sz="3100" dirty="0" smtClean="0">
                <a:solidFill>
                  <a:schemeClr val="tx1"/>
                </a:solidFill>
              </a:rPr>
              <a:t>à une cause digestive ? …Régurgitation acide dans une bronche </a:t>
            </a:r>
            <a:br>
              <a:rPr lang="fr-FR" sz="3100" dirty="0" smtClean="0">
                <a:solidFill>
                  <a:schemeClr val="tx1"/>
                </a:solidFill>
              </a:rPr>
            </a:br>
            <a:r>
              <a:rPr lang="fr-FR" sz="3100" dirty="0" smtClean="0">
                <a:solidFill>
                  <a:schemeClr val="tx1"/>
                </a:solidFill>
              </a:rPr>
              <a:t>à une cause cardiaque ?</a:t>
            </a:r>
            <a:br>
              <a:rPr lang="fr-FR" sz="3100" dirty="0" smtClean="0">
                <a:solidFill>
                  <a:schemeClr val="tx1"/>
                </a:solidFill>
              </a:rPr>
            </a:br>
            <a:r>
              <a:rPr lang="fr-FR" sz="3100" dirty="0" smtClean="0">
                <a:solidFill>
                  <a:schemeClr val="tx1"/>
                </a:solidFill>
              </a:rPr>
              <a:t>à un cancer des bronches ?</a:t>
            </a:r>
            <a:br>
              <a:rPr lang="fr-FR" sz="3100" dirty="0" smtClean="0">
                <a:solidFill>
                  <a:schemeClr val="tx1"/>
                </a:solidFill>
              </a:rPr>
            </a:br>
            <a:r>
              <a:rPr lang="fr-FR" sz="3100" dirty="0" smtClean="0">
                <a:solidFill>
                  <a:schemeClr val="tx1"/>
                </a:solidFill>
              </a:rPr>
              <a:t>à une cause virale ?</a:t>
            </a:r>
            <a:br>
              <a:rPr lang="fr-FR" sz="3100" dirty="0" smtClean="0">
                <a:solidFill>
                  <a:schemeClr val="tx1"/>
                </a:solidFill>
              </a:rPr>
            </a:br>
            <a:r>
              <a:rPr lang="fr-FR" sz="3100" dirty="0" smtClean="0">
                <a:solidFill>
                  <a:schemeClr val="tx1"/>
                </a:solidFill>
              </a:rPr>
              <a:t>à</a:t>
            </a:r>
            <a:r>
              <a:rPr lang="fr-FR" sz="3100" dirty="0" smtClean="0"/>
              <a:t> une banale affection saisonnière ?</a:t>
            </a:r>
            <a:br>
              <a:rPr lang="fr-FR" sz="3100" dirty="0" smtClean="0"/>
            </a:br>
            <a:r>
              <a:rPr lang="fr-FR" sz="3100" dirty="0" smtClean="0"/>
              <a:t>à une bronchite chronique ?</a:t>
            </a:r>
            <a:br>
              <a:rPr lang="fr-FR" sz="3100" dirty="0" smtClean="0"/>
            </a:br>
            <a:r>
              <a:rPr lang="fr-FR" sz="3100" dirty="0" smtClean="0"/>
              <a:t>à un allergène….pollens, poussières, </a:t>
            </a:r>
            <a:br>
              <a:rPr lang="fr-FR" sz="3100" dirty="0" smtClean="0"/>
            </a:br>
            <a:r>
              <a:rPr lang="fr-FR" sz="3100" dirty="0" smtClean="0"/>
              <a:t>à un irritant ?  fumée de tabac … Etc.</a:t>
            </a:r>
            <a:r>
              <a:rPr lang="fr-FR" dirty="0" smtClean="0">
                <a:solidFill>
                  <a:schemeClr val="tx1"/>
                </a:solidFill>
              </a:rPr>
              <a:t/>
            </a:r>
            <a:br>
              <a:rPr lang="fr-FR" dirty="0" smtClean="0">
                <a:solidFill>
                  <a:schemeClr val="tx1"/>
                </a:solidFill>
              </a:rPr>
            </a:b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797568"/>
          </a:xfrm>
        </p:spPr>
        <p:txBody>
          <a:bodyPr>
            <a:normAutofit fontScale="90000"/>
          </a:bodyPr>
          <a:lstStyle/>
          <a:p>
            <a:pPr algn="l"/>
            <a:r>
              <a:rPr lang="fr-FR" dirty="0" smtClean="0"/>
              <a:t/>
            </a:r>
            <a:br>
              <a:rPr lang="fr-FR" dirty="0" smtClean="0"/>
            </a:br>
            <a:r>
              <a:rPr lang="fr-FR" dirty="0" smtClean="0"/>
              <a:t/>
            </a:r>
            <a:br>
              <a:rPr lang="fr-FR" dirty="0" smtClean="0"/>
            </a:br>
            <a:r>
              <a:rPr lang="fr-FR" dirty="0" smtClean="0"/>
              <a:t>C’est au médecin de poser le diagnostic et de prescrire le traitement qui convient.</a:t>
            </a:r>
            <a:br>
              <a:rPr lang="fr-FR" dirty="0" smtClean="0"/>
            </a:br>
            <a:r>
              <a:rPr lang="fr-FR" dirty="0" smtClean="0"/>
              <a:t>Pour être efficace le traitement doit être suivi scrupuleusement par le patient.</a:t>
            </a:r>
            <a:br>
              <a:rPr lang="fr-FR" dirty="0" smtClean="0"/>
            </a:br>
            <a:r>
              <a:rPr lang="fr-FR" dirty="0" smtClean="0"/>
              <a:t>Un traitement non suivi est un traitement inefficace qui coûte cher à la collectivité.</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14290"/>
            <a:ext cx="8229600" cy="5368940"/>
          </a:xfrm>
        </p:spPr>
        <p:txBody>
          <a:bodyPr>
            <a:normAutofit fontScale="90000"/>
          </a:bodyPr>
          <a:lstStyle/>
          <a:p>
            <a:pPr algn="l"/>
            <a:r>
              <a:rPr lang="fr-FR" dirty="0" smtClean="0"/>
              <a:t/>
            </a:r>
            <a:br>
              <a:rPr lang="fr-FR" dirty="0" smtClean="0"/>
            </a:br>
            <a:r>
              <a:rPr lang="fr-FR" dirty="0" smtClean="0"/>
              <a:t>Les sirops antitussifs sont des médicaments actifs, </a:t>
            </a:r>
            <a:br>
              <a:rPr lang="fr-FR" dirty="0" smtClean="0"/>
            </a:br>
            <a:r>
              <a:rPr lang="fr-FR" dirty="0" smtClean="0"/>
              <a:t>Comme tous les médicaments actifs ils ont des effets bénéfiques, et des effets indésirables plus ou moins dangereux.</a:t>
            </a:r>
            <a:br>
              <a:rPr lang="fr-FR" dirty="0" smtClean="0"/>
            </a:br>
            <a:r>
              <a:rPr lang="fr-FR" dirty="0" smtClean="0"/>
              <a:t/>
            </a:r>
            <a:br>
              <a:rPr lang="fr-FR" dirty="0" smtClean="0"/>
            </a:br>
            <a:r>
              <a:rPr lang="fr-FR" dirty="0" smtClean="0"/>
              <a:t>Pour les sirops, par exemple,  la constipation, la bouche sèche, des nausées,  la somnolence et d’autres effets encore…</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fld id="{BD9388D0-8352-4A8C-BF59-10CBF454A632}" type="slidenum">
              <a:rPr lang="fr-FR" smtClean="0"/>
              <a:pPr/>
              <a:t>9</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154</Words>
  <Application>Microsoft Office PowerPoint</Application>
  <PresentationFormat>Affichage à l'écran (4:3)</PresentationFormat>
  <Paragraphs>32</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 Au sujet d’un article de la revue «60 millions de consommateurs» concernant trente sept sirops antitussifs et fluidifiants bronchiques pour adultes.   Des résultats qui font plutôt tousser  Annonce la revue.</vt:lpstr>
      <vt:lpstr>Et de mettre en sous titre: « Globalement, leur efficacité reste modeste » Seule une minorité peut-être recommandée.  Les autres sont sans intérêt ou présentent un rapport bénéfice/risque défavorable .  Certains sont à supprimer.</vt:lpstr>
      <vt:lpstr>J’en déduis, peut-être hâtivement, que « 60 millions de consommateurs » regrette que les sirops stoppent pas la toux et ne guérissent pas la maladie</vt:lpstr>
      <vt:lpstr>  C’est sans tenir compte du fait que la toux n’est qu’un des symptômes d’une maladie.  Les sirops antitussifs ou les fluidifiants bronchiques ne traitent pas la maladie ils ne font qu’en atténuer les effets indésirables..  </vt:lpstr>
      <vt:lpstr>   Les sirops antitussifs diminuent la fréquence des quintes de toux.  La toux est fatigante, gênante, irritante, pour  le malade et pour son entourage, quelquefois elle est douloureuse.  Je ne parlerai  pas ici de la portée psychologique de la médication.  </vt:lpstr>
      <vt:lpstr>Avant de vouloir supprimer la toux, il faut en rechercher les causes   Le traitement efficace, est le traitement de la cause qui  provoque la toux   Ces causes sont multiples, en voici quelques unes </vt:lpstr>
      <vt:lpstr>  La toux peut être due :  à des médicaments ? ….IEC à une infection bactérienne ? …Tuberculose  à une cause digestive ? …Régurgitation acide dans une bronche  à une cause cardiaque ? à un cancer des bronches ? à une cause virale ? à une banale affection saisonnière ? à une bronchite chronique ? à un allergène….pollens, poussières,  à un irritant ?  fumée de tabac … Etc. </vt:lpstr>
      <vt:lpstr>  C’est au médecin de poser le diagnostic et de prescrire le traitement qui convient. Pour être efficace le traitement doit être suivi scrupuleusement par le patient. Un traitement non suivi est un traitement inefficace qui coûte cher à la collectivité. </vt:lpstr>
      <vt:lpstr> Les sirops antitussifs sont des médicaments actifs,  Comme tous les médicaments actifs ils ont des effets bénéfiques, et des effets indésirables plus ou moins dangereux.  Pour les sirops, par exemple,  la constipation, la bouche sèche, des nausées,  la somnolence et d’autres effets encore… </vt:lpstr>
      <vt:lpstr>Le  médecin ou le pharmacien tient compte dans son conseil de ce que l’on appelle «la balance bénéfice/risque» Autrement dit : Il faut que les « bénéfices » que le patient retire de son traitement soient  supérieurs aux « risques» que le traitement entrainera.  </vt:lpstr>
      <vt:lpstr>Quand vous allez acheter un sirop antitussif dans une pharmacie , vous avez fait vous-même le diagnostic de votre maladie… est-ce le bon ?</vt:lpstr>
      <vt:lpstr>Un traitement par automédication,  c’est-à-dire par une médication non prescrite par un médecin, ne doit pas durer plus de quelques jours  Comme il est écrit sur la notice de ces sirops « si les symptômes persistent consultez un médecin ».  C’est la sagesse même. </vt:lpstr>
      <vt:lpstr>Tous les sirops contre la toux ont une Autorisation de Mise sur le Marché (ou A.M.M.) délivrée par  l’Agence Nationale de Sécurité Sanitaire de l’alimentation, de l’environnement et du travail (ou Anses)</vt:lpstr>
      <vt:lpstr>           Quoi qu’en dise 60 millions de consommateurs   Une chose est sûre :  il ne faut pas demander à ces sirops plus que  ce  pour quoi ils ont été  expressément conçus.  Ils ne suppriment pas la toux, ce qui est heureux, ce n’est pas parce que l’on a supprimé un symptôme que l’on est guéri.   Il ne faut pas supprimer la toux pour  conserver au patient la possibilité de cracher.  Ils ne sont faits que pour atténuer le symptôme, d’une affection bronchique, qui est la toux.  Les sirops  antitussifs  ne sont pas le traitement des affections bronchiques.  Ils atténuent  simplement la toux épuisante et gênante.       </vt:lpstr>
      <vt:lpstr>      Ma conclusion  Je trouve que la revue  « 60 millions de consommateurs » est bien péremptoire dans sa conclusion  et racoleuse dans son titre.         </vt:lpstr>
      <vt:lpstr>Merci pour votre attention.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Médicaments contre la toux  Des résultats qui font plutôt tousser</dc:title>
  <dc:creator>jean</dc:creator>
  <cp:lastModifiedBy>jean-Pierre</cp:lastModifiedBy>
  <cp:revision>72</cp:revision>
  <dcterms:created xsi:type="dcterms:W3CDTF">2015-11-03T12:27:41Z</dcterms:created>
  <dcterms:modified xsi:type="dcterms:W3CDTF">2015-11-17T23:08:25Z</dcterms:modified>
</cp:coreProperties>
</file>