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48"/>
  </p:notesMasterIdLst>
  <p:handoutMasterIdLst>
    <p:handoutMasterId r:id="rId49"/>
  </p:handoutMasterIdLst>
  <p:sldIdLst>
    <p:sldId id="256" r:id="rId2"/>
    <p:sldId id="852" r:id="rId3"/>
    <p:sldId id="780" r:id="rId4"/>
    <p:sldId id="851" r:id="rId5"/>
    <p:sldId id="356" r:id="rId6"/>
    <p:sldId id="681" r:id="rId7"/>
    <p:sldId id="716" r:id="rId8"/>
    <p:sldId id="717" r:id="rId9"/>
    <p:sldId id="718" r:id="rId10"/>
    <p:sldId id="814" r:id="rId11"/>
    <p:sldId id="929" r:id="rId12"/>
    <p:sldId id="372" r:id="rId13"/>
    <p:sldId id="816" r:id="rId14"/>
    <p:sldId id="844" r:id="rId15"/>
    <p:sldId id="869" r:id="rId16"/>
    <p:sldId id="870" r:id="rId17"/>
    <p:sldId id="878" r:id="rId18"/>
    <p:sldId id="916" r:id="rId19"/>
    <p:sldId id="917" r:id="rId20"/>
    <p:sldId id="918" r:id="rId21"/>
    <p:sldId id="899" r:id="rId22"/>
    <p:sldId id="894" r:id="rId23"/>
    <p:sldId id="896" r:id="rId24"/>
    <p:sldId id="879" r:id="rId25"/>
    <p:sldId id="880" r:id="rId26"/>
    <p:sldId id="923" r:id="rId27"/>
    <p:sldId id="924" r:id="rId28"/>
    <p:sldId id="921" r:id="rId29"/>
    <p:sldId id="920" r:id="rId30"/>
    <p:sldId id="928" r:id="rId31"/>
    <p:sldId id="930" r:id="rId32"/>
    <p:sldId id="919" r:id="rId33"/>
    <p:sldId id="854" r:id="rId34"/>
    <p:sldId id="855" r:id="rId35"/>
    <p:sldId id="856" r:id="rId36"/>
    <p:sldId id="857" r:id="rId37"/>
    <p:sldId id="858" r:id="rId38"/>
    <p:sldId id="859" r:id="rId39"/>
    <p:sldId id="866" r:id="rId40"/>
    <p:sldId id="931" r:id="rId41"/>
    <p:sldId id="798" r:id="rId42"/>
    <p:sldId id="908" r:id="rId43"/>
    <p:sldId id="885" r:id="rId44"/>
    <p:sldId id="795" r:id="rId45"/>
    <p:sldId id="785" r:id="rId46"/>
    <p:sldId id="914" r:id="rId47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79211" autoAdjust="0"/>
  </p:normalViewPr>
  <p:slideViewPr>
    <p:cSldViewPr>
      <p:cViewPr varScale="1">
        <p:scale>
          <a:sx n="71" d="100"/>
          <a:sy n="71" d="100"/>
        </p:scale>
        <p:origin x="12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832"/>
    </p:cViewPr>
  </p:sorterViewPr>
  <p:notesViewPr>
    <p:cSldViewPr>
      <p:cViewPr varScale="1">
        <p:scale>
          <a:sx n="50" d="100"/>
          <a:sy n="50" d="100"/>
        </p:scale>
        <p:origin x="200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847" y="0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70AB-67E3-4D65-AF5A-86737E570312}" type="datetimeFigureOut">
              <a:rPr lang="fr-FR"/>
              <a:pPr>
                <a:defRPr/>
              </a:pPr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64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847" y="9432364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C398DD-3F58-41F2-9F25-24BAEC8627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155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847" y="0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991F8B-9C15-4370-955E-2DDD6F73492E}" type="datetimeFigureOut">
              <a:rPr lang="fr-FR"/>
              <a:pPr>
                <a:defRPr/>
              </a:pPr>
              <a:t>22/11/2015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982"/>
            <a:ext cx="5439410" cy="4467456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364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847" y="9432364"/>
            <a:ext cx="2945813" cy="49585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D9206E-816B-42E9-A24F-AB01879D7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206E-816B-42E9-A24F-AB01879D7B5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4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8494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388D4F-B16D-41A6-984E-82BED2D7CEB5}" type="slidenum">
              <a:rPr lang="fr-BE" altLang="fr-FR" sz="1200"/>
              <a:pPr eaLnBrk="1" hangingPunct="1"/>
              <a:t>18</a:t>
            </a:fld>
            <a:endParaRPr lang="fr-BE" altLang="fr-FR" sz="1200"/>
          </a:p>
        </p:txBody>
      </p:sp>
    </p:spTree>
    <p:extLst>
      <p:ext uri="{BB962C8B-B14F-4D97-AF65-F5344CB8AC3E}">
        <p14:creationId xmlns:p14="http://schemas.microsoft.com/office/powerpoint/2010/main" val="105317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6FB152-0BC2-4931-939F-AAB7D7D65334}" type="slidenum">
              <a:rPr lang="fr-BE" altLang="fr-FR" sz="1200"/>
              <a:pPr eaLnBrk="1" hangingPunct="1"/>
              <a:t>19</a:t>
            </a:fld>
            <a:endParaRPr lang="fr-BE" altLang="fr-FR" sz="1200"/>
          </a:p>
        </p:txBody>
      </p:sp>
    </p:spTree>
    <p:extLst>
      <p:ext uri="{BB962C8B-B14F-4D97-AF65-F5344CB8AC3E}">
        <p14:creationId xmlns:p14="http://schemas.microsoft.com/office/powerpoint/2010/main" val="45599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71A90D-72C1-48F0-93A3-FB1313DF3EB6}" type="slidenum">
              <a:rPr lang="fr-BE" altLang="fr-FR" sz="1200"/>
              <a:pPr eaLnBrk="1" hangingPunct="1"/>
              <a:t>20</a:t>
            </a:fld>
            <a:endParaRPr lang="fr-BE" altLang="fr-FR" sz="1200"/>
          </a:p>
        </p:txBody>
      </p:sp>
    </p:spTree>
    <p:extLst>
      <p:ext uri="{BB962C8B-B14F-4D97-AF65-F5344CB8AC3E}">
        <p14:creationId xmlns:p14="http://schemas.microsoft.com/office/powerpoint/2010/main" val="237436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Etre très </a:t>
            </a:r>
            <a:r>
              <a:rPr lang="fr-FR" dirty="0" err="1" smtClean="0"/>
              <a:t>très</a:t>
            </a:r>
            <a:r>
              <a:rPr lang="fr-FR" dirty="0" smtClean="0"/>
              <a:t> rapide sur les CIVE</a:t>
            </a:r>
          </a:p>
          <a:p>
            <a:r>
              <a:rPr lang="fr-FR" dirty="0" smtClean="0"/>
              <a:t>Ajouter la menue paille, et la développer!</a:t>
            </a:r>
          </a:p>
          <a:p>
            <a:r>
              <a:rPr lang="fr-FR" dirty="0" smtClean="0"/>
              <a:t>Mettre en évidence la polyvalence du biogaz: transport, électricité, chaleur, carburant…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F7FB7-2800-9C4F-A6C5-CEE473BF304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4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Energie qui se stocke, elle peut être utilisée quand on en a besoin contrairement aux énergies intermittentes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F7FB7-2800-9C4F-A6C5-CEE473BF304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91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2528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480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503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2990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413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6491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5601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7798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893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93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782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5645BA-A832-490F-AD01-F42CBA562BDA}" type="datetime1">
              <a:rPr lang="fr-FR" smtClean="0"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4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manicore.f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icore.com/documentation/equivalences.htm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icore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icore.fr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NSAIA 1A\Gestion\Rapport Gestion\Images - Photos\Université_de_Lorraine_-_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107" y="-37130"/>
            <a:ext cx="2533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457528" y="1616314"/>
            <a:ext cx="63367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Transition </a:t>
            </a:r>
            <a:r>
              <a:rPr lang="fr-FR" sz="3600" b="1" dirty="0" smtClean="0"/>
              <a:t>énergétique et</a:t>
            </a:r>
            <a:endParaRPr lang="fr-FR" sz="3600" b="1" dirty="0"/>
          </a:p>
          <a:p>
            <a:pPr algn="ctr"/>
            <a:r>
              <a:rPr lang="fr-FR" sz="3600" b="1" dirty="0" smtClean="0"/>
              <a:t>Méthanisation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11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Yves </a:t>
            </a:r>
            <a:r>
              <a:rPr lang="fr-FR" sz="2000" b="1" dirty="0"/>
              <a:t>Le Roux</a:t>
            </a:r>
          </a:p>
          <a:p>
            <a:pPr algn="ctr"/>
            <a:r>
              <a:rPr lang="fr-FR" sz="2000" b="1" dirty="0" smtClean="0"/>
              <a:t>Nancy le </a:t>
            </a:r>
            <a:r>
              <a:rPr lang="fr-FR" b="1" dirty="0" smtClean="0"/>
              <a:t>22-11-2015</a:t>
            </a:r>
            <a:endParaRPr lang="fr-FR" b="1" dirty="0"/>
          </a:p>
        </p:txBody>
      </p:sp>
      <p:pic>
        <p:nvPicPr>
          <p:cNvPr id="12" name="Image 5" descr="logochai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928" y="5823682"/>
            <a:ext cx="19669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83" y="3246073"/>
            <a:ext cx="1458318" cy="1458318"/>
          </a:xfrm>
          <a:prstGeom prst="rect">
            <a:avLst/>
          </a:prstGeom>
        </p:spPr>
      </p:pic>
      <p:pic>
        <p:nvPicPr>
          <p:cNvPr id="13" name="Picture 3" descr="D:\ENSAIA 1A\Gestion\Rapport Gestion\Images - Photos\logo-ensai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71" y="5998726"/>
            <a:ext cx="1795224" cy="8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1AB94-F73D-4C40-B010-79C6418E3BA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282" y="-26856"/>
            <a:ext cx="1933718" cy="864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73664"/>
            <a:ext cx="2268000" cy="66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7740352" cy="261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3955" y="5032912"/>
            <a:ext cx="716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/>
              <a:t>Les progrès dans l’efficacité énergétique et la «</a:t>
            </a:r>
            <a:r>
              <a:rPr lang="fr-FR" sz="2000" b="1" dirty="0" err="1" smtClean="0"/>
              <a:t>décarbonisation</a:t>
            </a:r>
            <a:r>
              <a:rPr lang="fr-FR" sz="2000" b="1" dirty="0" smtClean="0"/>
              <a:t>» de l’énergie consommée n’ont pas suffi à compenser la hausse de la population et celle du revenu par habitant.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99592" y="6611779"/>
            <a:ext cx="8244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b="1" dirty="0" smtClean="0"/>
              <a:t>Sources : FAUT-IL DÉCOURAGER LE DÉCOUPLAGE ? Éloi Laurent, OFCE, 2011</a:t>
            </a:r>
            <a:endParaRPr lang="fr-FR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1691680" y="4766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croissance annuelle des émissions de CO</a:t>
            </a:r>
            <a:r>
              <a:rPr lang="fr-FR" b="1" baseline="-25000" dirty="0" smtClean="0"/>
              <a:t>2</a:t>
            </a:r>
            <a:r>
              <a:rPr lang="fr-FR" b="1" dirty="0" smtClean="0"/>
              <a:t> est de 1,9 % dans le monde de 1970 à 2004 (GIEC, 2007) </a:t>
            </a:r>
            <a:endParaRPr lang="fr-F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6819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1060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Mix Energétique </a:t>
            </a:r>
            <a:br>
              <a:rPr lang="fr-FR" sz="4000" b="1" dirty="0" smtClean="0">
                <a:latin typeface="+mn-lt"/>
              </a:rPr>
            </a:br>
            <a:r>
              <a:rPr lang="fr-FR" sz="4000" b="1" dirty="0" smtClean="0">
                <a:latin typeface="+mn-lt"/>
              </a:rPr>
              <a:t>Français</a:t>
            </a:r>
            <a:endParaRPr lang="fr-FR" sz="40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25628" y="5569723"/>
            <a:ext cx="4826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b="1" dirty="0" smtClean="0"/>
              <a:t>* Fossile : plus de 2/3 de notre énergie </a:t>
            </a:r>
          </a:p>
          <a:p>
            <a:pPr algn="just"/>
            <a:r>
              <a:rPr lang="fr-FR" b="1" dirty="0" smtClean="0"/>
              <a:t>* Electricité : 24 % de notre énergie finale</a:t>
            </a:r>
          </a:p>
          <a:p>
            <a:pPr algn="just"/>
            <a:endParaRPr lang="fr-FR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24" y="614581"/>
            <a:ext cx="7504355" cy="480278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51720" y="32443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Bois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876255" y="2060848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Barrage Eolien, PV, </a:t>
            </a:r>
            <a:r>
              <a:rPr lang="fr-FR" b="1" dirty="0" err="1" smtClean="0"/>
              <a:t>Métha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1165225" y="59221"/>
            <a:ext cx="7978775" cy="114300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Origine de la production d’électricité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(Consommation finale, 550 TWh, 24% de l’énergie finale totale)</a:t>
            </a:r>
            <a:endParaRPr lang="fr-FR" sz="1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5208" y="6505721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Sources : http</a:t>
            </a:r>
            <a:r>
              <a:rPr lang="fr-FR" sz="1600" dirty="0"/>
              <a:t>://jeunes.edf.com/article/l-eolien-en-france,138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541189" y="1690696"/>
            <a:ext cx="7488832" cy="3932091"/>
            <a:chOff x="1541189" y="1690696"/>
            <a:chExt cx="7488832" cy="393209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759"/>
            <a:stretch/>
          </p:blipFill>
          <p:spPr>
            <a:xfrm>
              <a:off x="1541189" y="1690696"/>
              <a:ext cx="7488832" cy="393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12000" y="4392000"/>
              <a:ext cx="1080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5816" y="4198219"/>
              <a:ext cx="479138" cy="238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1AB94-F73D-4C40-B010-79C6418E3BA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115780" y="5730867"/>
            <a:ext cx="4339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Une électricité ¾ nucléaire</a:t>
            </a:r>
          </a:p>
          <a:p>
            <a:pPr algn="ctr"/>
            <a:r>
              <a:rPr lang="fr-FR" sz="2000" b="1" dirty="0" smtClean="0"/>
              <a:t>18 % d’électricité « renouvelable »</a:t>
            </a:r>
          </a:p>
          <a:p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6" name="Ellipse 5"/>
          <p:cNvSpPr/>
          <p:nvPr/>
        </p:nvSpPr>
        <p:spPr>
          <a:xfrm>
            <a:off x="6588224" y="2852936"/>
            <a:ext cx="2574462" cy="134528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389014" y="2564904"/>
            <a:ext cx="2174874" cy="27363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059"/>
          <a:stretch/>
        </p:blipFill>
        <p:spPr>
          <a:xfrm>
            <a:off x="1457482" y="1124744"/>
            <a:ext cx="7452022" cy="41044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39441" y="385400"/>
            <a:ext cx="74045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Les énergies renouvelables dans la production d’électricité</a:t>
            </a:r>
          </a:p>
          <a:p>
            <a:pPr algn="ctr"/>
            <a:r>
              <a:rPr lang="fr-FR" b="1" dirty="0" smtClean="0"/>
              <a:t>(100 TWh sur 2000TWh de consommation totale d’énergie)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204300" y="1124744"/>
            <a:ext cx="2503604" cy="39604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417592" y="2780928"/>
            <a:ext cx="2574462" cy="144016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50680" y="5229200"/>
            <a:ext cx="6827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* Hydraulique (barrage) : 75 % des renouvelables électriques</a:t>
            </a:r>
          </a:p>
          <a:p>
            <a:r>
              <a:rPr lang="fr-FR" b="1" dirty="0" smtClean="0"/>
              <a:t>* Eolien : 15%</a:t>
            </a:r>
          </a:p>
          <a:p>
            <a:r>
              <a:rPr lang="fr-FR" b="1" dirty="0" smtClean="0"/>
              <a:t>* Biomasse : bois</a:t>
            </a:r>
          </a:p>
          <a:p>
            <a:r>
              <a:rPr lang="fr-FR" b="1" dirty="0" smtClean="0"/>
              <a:t>* Méthanisation : anecdotique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58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420938"/>
            <a:ext cx="749935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b="1" dirty="0" smtClean="0">
                <a:latin typeface="+mn-lt"/>
              </a:rPr>
              <a:t>CAS PARTICULIER DE L’AGRICULTURE</a:t>
            </a:r>
            <a:endParaRPr lang="fr-FR" b="1" dirty="0">
              <a:latin typeface="+mn-lt"/>
            </a:endParaRPr>
          </a:p>
        </p:txBody>
      </p:sp>
      <p:grpSp>
        <p:nvGrpSpPr>
          <p:cNvPr id="3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4" name="Image 3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5" name="Image 4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6" name="Image 5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7" name="Image 6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8" name="Image 7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9" name="Image 8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0" name="Image 9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1" name="Image 10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746"/>
          <a:stretch/>
        </p:blipFill>
        <p:spPr bwMode="auto">
          <a:xfrm>
            <a:off x="1293921" y="475701"/>
            <a:ext cx="7799430" cy="47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F34C0-056D-4F14-908E-E98775CA274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50885" name="ZoneTexte 5"/>
          <p:cNvSpPr txBox="1">
            <a:spLocks noChangeArrowheads="1"/>
          </p:cNvSpPr>
          <p:nvPr/>
        </p:nvSpPr>
        <p:spPr bwMode="auto">
          <a:xfrm>
            <a:off x="2233772" y="5600783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* 50% CH</a:t>
            </a:r>
            <a:r>
              <a:rPr lang="fr-FR" b="1" baseline="-25000" dirty="0" smtClean="0"/>
              <a:t>4</a:t>
            </a:r>
            <a:r>
              <a:rPr lang="fr-FR" b="1" dirty="0" smtClean="0"/>
              <a:t> et CO</a:t>
            </a:r>
            <a:r>
              <a:rPr lang="fr-FR" b="1" baseline="-25000" dirty="0" smtClean="0"/>
              <a:t>2</a:t>
            </a:r>
            <a:r>
              <a:rPr lang="fr-FR" b="1" dirty="0" smtClean="0"/>
              <a:t> et 50 % N</a:t>
            </a:r>
            <a:r>
              <a:rPr lang="fr-FR" b="1" baseline="-25000" dirty="0" smtClean="0"/>
              <a:t>2</a:t>
            </a:r>
            <a:r>
              <a:rPr lang="fr-FR" b="1" dirty="0" smtClean="0"/>
              <a:t>0</a:t>
            </a:r>
          </a:p>
          <a:p>
            <a:r>
              <a:rPr lang="fr-FR" b="1" dirty="0" smtClean="0"/>
              <a:t>* FACTEUR </a:t>
            </a:r>
            <a:r>
              <a:rPr lang="fr-FR" b="1" dirty="0"/>
              <a:t>4 : on ne garde que l’agriculture….</a:t>
            </a:r>
          </a:p>
        </p:txBody>
      </p:sp>
      <p:grpSp>
        <p:nvGrpSpPr>
          <p:cNvPr id="6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7" name="Image 6" descr="Fotolia_26232669_Subscription_Monthly_XXL.jpg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8" name="Image 7" descr="Fotolia_45418644_Subscription_Monthly_XL.jpg"/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9" name="Image 8" descr="Fotolia_45763155_Subscription_Monthly_L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10" name="Image 9" descr="Fotolia_55312581_Subscription_Monthly_XL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11" name="Image 10" descr="Fotolia_26232669_Subscription_Monthly_XXL.jpg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12" name="Image 11" descr="Fotolia_45418644_Subscription_Monthly_XL.jpg"/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3" name="Image 12" descr="Fotolia_45763155_Subscription_Monthly_L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4" name="Image 13" descr="Fotolia_55312581_Subscription_Monthly_XL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331640" y="2708920"/>
            <a:ext cx="1555975" cy="157994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5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" y="-73753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7B7C5-BFE6-49EC-91FA-914976962B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79712" y="651946"/>
            <a:ext cx="6400800" cy="504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200" b="1" dirty="0" smtClean="0">
                <a:latin typeface="+mn-lt"/>
              </a:rPr>
              <a:t>LA METHANISATION</a:t>
            </a:r>
            <a:endParaRPr lang="fr-FR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3160" y="2075891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dirty="0"/>
              <a:t>« La méthanisation (encore appelée digestion anaérobie) est une technologie basée sur la dégradation par des micro-organismes de la matière organique, en conditions contrôlées et en l’absence d’oxygène (réaction en milieu anaérobie, contrairement au compostage qui est une réaction aérobie). »</a:t>
            </a:r>
          </a:p>
        </p:txBody>
      </p:sp>
    </p:spTree>
    <p:extLst>
      <p:ext uri="{BB962C8B-B14F-4D97-AF65-F5344CB8AC3E}">
        <p14:creationId xmlns:p14="http://schemas.microsoft.com/office/powerpoint/2010/main" val="36600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8788" y="309593"/>
            <a:ext cx="8928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75B7"/>
                    </a:gs>
                    <a:gs pos="50000">
                      <a:srgbClr val="FFFFFF"/>
                    </a:gs>
                    <a:gs pos="100000">
                      <a:srgbClr val="4D75B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fr-FR" sz="20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ALICANTE </a:t>
            </a:r>
            <a:r>
              <a:rPr lang="fr-BE" altLang="fr-FR" sz="2000" b="1" dirty="0">
                <a:solidFill>
                  <a:srgbClr val="3333CC"/>
                </a:solidFill>
                <a:latin typeface="Arial" panose="020B0604020202020204" pitchFamily="34" charset="0"/>
              </a:rPr>
              <a:t>1918</a:t>
            </a:r>
          </a:p>
        </p:txBody>
      </p:sp>
      <p:pic>
        <p:nvPicPr>
          <p:cNvPr id="9222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56726"/>
            <a:ext cx="6480720" cy="43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8151" y="6525544"/>
            <a:ext cx="251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Sources : P. </a:t>
            </a:r>
            <a:r>
              <a:rPr lang="fr-FR" b="1" dirty="0" err="1">
                <a:solidFill>
                  <a:schemeClr val="bg1"/>
                </a:solidFill>
              </a:rPr>
              <a:t>Delfosse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175"/>
            <a:ext cx="5173662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3" y="-11113"/>
            <a:ext cx="152241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010025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-11113"/>
            <a:ext cx="149383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4369" y="6474350"/>
            <a:ext cx="251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Sources : P. </a:t>
            </a:r>
            <a:r>
              <a:rPr lang="fr-FR" b="1" dirty="0" err="1">
                <a:solidFill>
                  <a:schemeClr val="bg1"/>
                </a:solidFill>
              </a:rPr>
              <a:t>Delfosse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1640" y="260648"/>
            <a:ext cx="7956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Eléments de réflexion sur la notion de Transition</a:t>
            </a:r>
          </a:p>
          <a:p>
            <a:pPr algn="ctr"/>
            <a:endParaRPr lang="fr-FR" sz="2000" b="1" dirty="0"/>
          </a:p>
          <a:p>
            <a:pPr algn="ctr"/>
            <a:endParaRPr lang="fr-FR" sz="2000" dirty="0" smtClean="0"/>
          </a:p>
          <a:p>
            <a:r>
              <a:rPr lang="fr-FR" sz="2000" dirty="0" smtClean="0"/>
              <a:t>Définir la Transition : aller d’un état stable vers un autre état stable	* Périmètre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* Acteurs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* Durée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* Dynamique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15" name="Image 14" descr="Fotolia_26232669_Subscription_Monthly_X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16" name="Image 15" descr="Fotolia_45418644_Subscription_Monthly_XL.jpg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17" name="Image 16" descr="Fotolia_45763155_Subscription_Monthly_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18" name="Image 17" descr="Fotolia_55312581_Subscription_Monthly_XL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19" name="Image 18" descr="Fotolia_26232669_Subscription_Monthly_X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20" name="Image 19" descr="Fotolia_45418644_Subscription_Monthly_XL.jpg"/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21" name="Image 20" descr="Fotolia_45763155_Subscription_Monthly_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22" name="Image 21" descr="Fotolia_55312581_Subscription_Monthly_XL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5357" y="301575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Ne </a:t>
            </a:r>
            <a:r>
              <a:rPr lang="fr-FR" sz="2000" dirty="0"/>
              <a:t>pas attendre les ruptures </a:t>
            </a:r>
            <a:r>
              <a:rPr lang="fr-FR" sz="2000" dirty="0" smtClean="0"/>
              <a:t>technologiques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La transition nécessite de </a:t>
            </a:r>
          </a:p>
          <a:p>
            <a:endParaRPr lang="fr-FR" sz="2000" dirty="0"/>
          </a:p>
          <a:p>
            <a:r>
              <a:rPr lang="fr-FR" sz="2000" dirty="0"/>
              <a:t>	* Travailler sur </a:t>
            </a:r>
            <a:r>
              <a:rPr lang="fr-FR" sz="2000" dirty="0" smtClean="0"/>
              <a:t>l’offre</a:t>
            </a:r>
            <a:endParaRPr lang="fr-FR" sz="2000" dirty="0"/>
          </a:p>
          <a:p>
            <a:r>
              <a:rPr lang="fr-FR" sz="2000" dirty="0"/>
              <a:t>	* Travailler sur la </a:t>
            </a:r>
            <a:r>
              <a:rPr lang="fr-FR" sz="2000" dirty="0" smtClean="0"/>
              <a:t>demande</a:t>
            </a:r>
            <a:endParaRPr lang="fr-FR" sz="2000" dirty="0"/>
          </a:p>
          <a:p>
            <a:r>
              <a:rPr lang="fr-FR" sz="2000" dirty="0"/>
              <a:t> 	</a:t>
            </a:r>
            <a:r>
              <a:rPr lang="fr-FR" sz="2000" dirty="0" smtClean="0"/>
              <a:t>* Réfléchir sur le financement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* La formation, la sensibilisation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459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5" y="492240"/>
            <a:ext cx="9121425" cy="52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6230548" y="4900888"/>
            <a:ext cx="331236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</a:rPr>
              <a:t>Brésil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Palmeraie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29465" y="6519210"/>
            <a:ext cx="251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Sources : P. </a:t>
            </a:r>
            <a:r>
              <a:rPr lang="fr-FR" b="1" dirty="0" err="1" smtClean="0"/>
              <a:t>Delfosse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746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" y="0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300" y="635608"/>
            <a:ext cx="7886700" cy="52125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Fonctionnement d’un méthaniseur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390902" y="1628800"/>
            <a:ext cx="7753098" cy="3528392"/>
            <a:chOff x="410699" y="2152452"/>
            <a:chExt cx="8409773" cy="33150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38" t="8756" r="1993" b="4240"/>
            <a:stretch/>
          </p:blipFill>
          <p:spPr bwMode="auto">
            <a:xfrm>
              <a:off x="539552" y="2152452"/>
              <a:ext cx="8280920" cy="3315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0699" y="2322286"/>
              <a:ext cx="2435141" cy="70757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Lisier/Fumier</a:t>
              </a:r>
            </a:p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Résidus de cultures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300" y="1448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Fonctionnement biologique de la méthanisation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CBB6-786B-2C43-8FFF-ABC50515A54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1991895" y="2352842"/>
            <a:ext cx="320842" cy="37698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48445" y="1983510"/>
            <a:ext cx="172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Azote organique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48445" y="6140221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Azote minéral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4048" y="1983510"/>
            <a:ext cx="20947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Matière organique</a:t>
            </a:r>
          </a:p>
          <a:p>
            <a:pPr algn="ctr"/>
            <a:r>
              <a:rPr lang="fr-FR" b="1" dirty="0" smtClean="0"/>
              <a:t>(Fumier, lisier, …)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22841" y="5589240"/>
            <a:ext cx="2099629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Biogaz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/>
              <a:t>m</a:t>
            </a:r>
            <a:r>
              <a:rPr lang="fr-FR" b="1" dirty="0" smtClean="0"/>
              <a:t>éthane et CO</a:t>
            </a:r>
            <a:r>
              <a:rPr lang="fr-FR" b="1" baseline="-25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635291" y="5678556"/>
            <a:ext cx="125470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Digestat</a:t>
            </a:r>
            <a:endParaRPr lang="fr-FR" b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2941462" y="3395580"/>
            <a:ext cx="5652482" cy="175432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Action des micro-organismes (anaérobie) :</a:t>
            </a:r>
          </a:p>
          <a:p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Hydrolyse</a:t>
            </a:r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Acidogénèse</a:t>
            </a:r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Acétogénèse</a:t>
            </a:r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Méthanogénèse</a:t>
            </a:r>
            <a:endParaRPr lang="fr-FR" b="1" dirty="0" smtClean="0"/>
          </a:p>
        </p:txBody>
      </p:sp>
      <p:cxnSp>
        <p:nvCxnSpPr>
          <p:cNvPr id="14" name="Connecteur droit avec flèche 13"/>
          <p:cNvCxnSpPr>
            <a:stCxn id="8" idx="2"/>
          </p:cNvCxnSpPr>
          <p:nvPr/>
        </p:nvCxnSpPr>
        <p:spPr>
          <a:xfrm>
            <a:off x="6051403" y="2906840"/>
            <a:ext cx="0" cy="4887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706563" y="5109998"/>
            <a:ext cx="0" cy="5286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112409" y="5149907"/>
            <a:ext cx="6595" cy="4887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91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5275" y="170049"/>
            <a:ext cx="7886700" cy="1325563"/>
          </a:xfrm>
        </p:spPr>
        <p:txBody>
          <a:bodyPr/>
          <a:lstStyle/>
          <a:p>
            <a:r>
              <a:rPr lang="fr-FR" b="1" dirty="0" smtClean="0"/>
              <a:t>Utilisation du biogaz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6512" y="1702538"/>
            <a:ext cx="4689336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Utilisation</a:t>
            </a:r>
          </a:p>
          <a:p>
            <a:pPr lvl="1"/>
            <a:r>
              <a:rPr lang="fr-FR" sz="2400" i="1" dirty="0" smtClean="0"/>
              <a:t>Cogénération : chaleur + électricité</a:t>
            </a:r>
          </a:p>
          <a:p>
            <a:pPr lvl="1"/>
            <a:endParaRPr lang="fr-FR" sz="2400" i="1" dirty="0" smtClean="0"/>
          </a:p>
          <a:p>
            <a:pPr lvl="1"/>
            <a:r>
              <a:rPr lang="fr-FR" sz="2400" i="1" dirty="0" smtClean="0"/>
              <a:t>Injection dans le réseau GRT ou </a:t>
            </a:r>
            <a:r>
              <a:rPr lang="fr-FR" sz="2400" i="1" dirty="0" err="1" smtClean="0"/>
              <a:t>GrDF</a:t>
            </a:r>
            <a:r>
              <a:rPr lang="fr-FR" sz="2400" i="1" dirty="0" smtClean="0"/>
              <a:t> de méthane après purification</a:t>
            </a:r>
          </a:p>
          <a:p>
            <a:pPr lvl="1"/>
            <a:endParaRPr lang="fr-FR" sz="2400" i="1" dirty="0" smtClean="0"/>
          </a:p>
          <a:p>
            <a:pPr lvl="1"/>
            <a:r>
              <a:rPr lang="fr-FR" sz="2400" i="1" dirty="0" smtClean="0"/>
              <a:t>Agro-carburant</a:t>
            </a:r>
          </a:p>
          <a:p>
            <a:pPr lvl="1"/>
            <a:endParaRPr lang="fr-FR" sz="2400" dirty="0" smtClean="0"/>
          </a:p>
          <a:p>
            <a:r>
              <a:rPr lang="fr-FR" sz="2400" dirty="0" smtClean="0"/>
              <a:t>Stockage possible</a:t>
            </a:r>
          </a:p>
          <a:p>
            <a:endParaRPr lang="fr-FR" dirty="0"/>
          </a:p>
        </p:txBody>
      </p:sp>
      <p:pic>
        <p:nvPicPr>
          <p:cNvPr id="4" name="Image 3" descr="P10206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495612"/>
            <a:ext cx="2828863" cy="21216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149291"/>
            <a:ext cx="2828863" cy="188590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61634" y="5750799"/>
            <a:ext cx="549121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dirty="0"/>
              <a:t>Cycle actuel</a:t>
            </a:r>
          </a:p>
          <a:p>
            <a:pPr algn="ctr">
              <a:spcBef>
                <a:spcPct val="50000"/>
              </a:spcBef>
            </a:pPr>
            <a:r>
              <a:rPr lang="fr-FR" sz="2200" b="1" dirty="0" smtClean="0"/>
              <a:t>de production</a:t>
            </a:r>
            <a:endParaRPr lang="fr-FR" sz="2200" b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51275" y="176706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Sol / Terre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11413" y="909812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Soleil</a:t>
            </a:r>
          </a:p>
          <a:p>
            <a:pPr>
              <a:spcBef>
                <a:spcPct val="50000"/>
              </a:spcBef>
            </a:pPr>
            <a:r>
              <a:rPr lang="fr-FR" b="1" baseline="30000"/>
              <a:t> énergie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492500" y="549449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  CO</a:t>
            </a:r>
            <a:r>
              <a:rPr lang="fr-FR" b="1" baseline="-25000" dirty="0"/>
              <a:t>2 </a:t>
            </a:r>
          </a:p>
          <a:p>
            <a:pPr>
              <a:spcBef>
                <a:spcPct val="50000"/>
              </a:spcBef>
            </a:pPr>
            <a:r>
              <a:rPr lang="fr-FR" b="1" baseline="30000" dirty="0"/>
              <a:t> carbone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43438" y="549449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Eau</a:t>
            </a:r>
          </a:p>
          <a:p>
            <a:pPr algn="ctr">
              <a:spcBef>
                <a:spcPct val="50000"/>
              </a:spcBef>
            </a:pPr>
            <a:endParaRPr lang="fr-FR" b="1" baseline="300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435600" y="641524"/>
            <a:ext cx="2087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Intrants</a:t>
            </a:r>
          </a:p>
          <a:p>
            <a:pPr algn="ctr">
              <a:spcBef>
                <a:spcPct val="50000"/>
              </a:spcBef>
            </a:pPr>
            <a:r>
              <a:rPr lang="fr-FR" baseline="30000" dirty="0"/>
              <a:t> </a:t>
            </a:r>
            <a:r>
              <a:rPr lang="fr-FR" b="1" baseline="30000" dirty="0"/>
              <a:t>engrais</a:t>
            </a:r>
          </a:p>
          <a:p>
            <a:pPr algn="ctr">
              <a:spcBef>
                <a:spcPct val="50000"/>
              </a:spcBef>
            </a:pPr>
            <a:r>
              <a:rPr lang="fr-FR" b="1" baseline="30000" dirty="0"/>
              <a:t>phytosanitaires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724525" y="2578274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Production</a:t>
            </a:r>
          </a:p>
          <a:p>
            <a:pPr algn="ctr">
              <a:spcBef>
                <a:spcPct val="50000"/>
              </a:spcBef>
            </a:pPr>
            <a:r>
              <a:rPr lang="fr-FR" b="1" dirty="0"/>
              <a:t>Végétale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795963" y="3789537"/>
            <a:ext cx="1728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Production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Animale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906588" y="3567287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Epandage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763713" y="3068812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Azote organique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6516688" y="3356149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3995738" y="4292774"/>
            <a:ext cx="1225550" cy="9350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068763" y="4581699"/>
            <a:ext cx="10080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Lisier</a:t>
            </a:r>
          </a:p>
          <a:p>
            <a:pPr algn="ctr">
              <a:spcBef>
                <a:spcPct val="50000"/>
              </a:spcBef>
            </a:pPr>
            <a:r>
              <a:rPr lang="fr-FR" sz="1400" b="1"/>
              <a:t>Fumier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 flipH="1" flipV="1">
            <a:off x="5508625" y="4508674"/>
            <a:ext cx="1223963" cy="576263"/>
          </a:xfrm>
          <a:custGeom>
            <a:avLst/>
            <a:gdLst>
              <a:gd name="G0" fmla="+- 12427 0 0"/>
              <a:gd name="G1" fmla="+- 3867 0 0"/>
              <a:gd name="G2" fmla="+- 12158 0 3867"/>
              <a:gd name="G3" fmla="+- G2 0 3867"/>
              <a:gd name="G4" fmla="*/ G3 32768 32059"/>
              <a:gd name="G5" fmla="*/ G4 1 2"/>
              <a:gd name="G6" fmla="+- 21600 0 12427"/>
              <a:gd name="G7" fmla="*/ G6 3867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26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867"/>
                </a:lnTo>
                <a:cubicBezTo>
                  <a:pt x="5564" y="3867"/>
                  <a:pt x="0" y="7579"/>
                  <a:pt x="0" y="12158"/>
                </a:cubicBezTo>
                <a:lnTo>
                  <a:pt x="0" y="21600"/>
                </a:lnTo>
                <a:lnTo>
                  <a:pt x="4522" y="21600"/>
                </a:lnTo>
                <a:lnTo>
                  <a:pt x="4522" y="12158"/>
                </a:lnTo>
                <a:cubicBezTo>
                  <a:pt x="4522" y="10022"/>
                  <a:pt x="8061" y="8291"/>
                  <a:pt x="12427" y="8291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16200000">
            <a:off x="2411413" y="3573637"/>
            <a:ext cx="1008062" cy="1871662"/>
          </a:xfrm>
          <a:custGeom>
            <a:avLst/>
            <a:gdLst>
              <a:gd name="G0" fmla="+- 12427 0 0"/>
              <a:gd name="G1" fmla="+- 4818 0 0"/>
              <a:gd name="G2" fmla="+- 12158 0 4818"/>
              <a:gd name="G3" fmla="+- G2 0 4818"/>
              <a:gd name="G4" fmla="*/ G3 32768 32059"/>
              <a:gd name="G5" fmla="*/ G4 1 2"/>
              <a:gd name="G6" fmla="+- 21600 0 12427"/>
              <a:gd name="G7" fmla="*/ G6 4818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28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818"/>
                </a:lnTo>
                <a:cubicBezTo>
                  <a:pt x="5564" y="4818"/>
                  <a:pt x="0" y="8104"/>
                  <a:pt x="0" y="12158"/>
                </a:cubicBezTo>
                <a:lnTo>
                  <a:pt x="0" y="21600"/>
                </a:lnTo>
                <a:lnTo>
                  <a:pt x="2578" y="21600"/>
                </a:lnTo>
                <a:lnTo>
                  <a:pt x="2578" y="12158"/>
                </a:lnTo>
                <a:cubicBezTo>
                  <a:pt x="2578" y="9497"/>
                  <a:pt x="6988" y="7340"/>
                  <a:pt x="12427" y="7340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 rot="2133308">
            <a:off x="3108325" y="1481312"/>
            <a:ext cx="935038" cy="114300"/>
          </a:xfrm>
          <a:prstGeom prst="rightArrow">
            <a:avLst>
              <a:gd name="adj1" fmla="val 50000"/>
              <a:gd name="adj2" fmla="val 20451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 rot="4082806">
            <a:off x="3924300" y="1338437"/>
            <a:ext cx="576263" cy="141287"/>
          </a:xfrm>
          <a:prstGeom prst="rightArrow">
            <a:avLst>
              <a:gd name="adj1" fmla="val 50000"/>
              <a:gd name="adj2" fmla="val 1019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 rot="5859302">
            <a:off x="4719638" y="1347962"/>
            <a:ext cx="576262" cy="125412"/>
          </a:xfrm>
          <a:prstGeom prst="rightArrow">
            <a:avLst>
              <a:gd name="adj1" fmla="val 50000"/>
              <a:gd name="adj2" fmla="val 11487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 rot="8405626">
            <a:off x="5148263" y="1301924"/>
            <a:ext cx="1065212" cy="115888"/>
          </a:xfrm>
          <a:prstGeom prst="rightArrow">
            <a:avLst>
              <a:gd name="adj1" fmla="val 50000"/>
              <a:gd name="adj2" fmla="val 22979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667625" y="3860974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Intrants</a:t>
            </a:r>
          </a:p>
          <a:p>
            <a:pPr algn="ctr">
              <a:spcBef>
                <a:spcPct val="50000"/>
              </a:spcBef>
            </a:pPr>
            <a:r>
              <a:rPr lang="fr-FR" b="1" baseline="30000"/>
              <a:t>concentrés</a:t>
            </a:r>
          </a:p>
          <a:p>
            <a:pPr algn="ctr">
              <a:spcBef>
                <a:spcPct val="50000"/>
              </a:spcBef>
            </a:pPr>
            <a:r>
              <a:rPr lang="fr-FR" b="1" baseline="30000"/>
              <a:t>soja</a:t>
            </a: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 rot="10800000">
            <a:off x="7308850" y="4149899"/>
            <a:ext cx="433388" cy="125413"/>
          </a:xfrm>
          <a:prstGeom prst="rightArrow">
            <a:avLst>
              <a:gd name="adj1" fmla="val 50000"/>
              <a:gd name="adj2" fmla="val 8639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20" name="AutoShape 24"/>
          <p:cNvSpPr>
            <a:spLocks noChangeArrowheads="1"/>
          </p:cNvSpPr>
          <p:nvPr/>
        </p:nvSpPr>
        <p:spPr bwMode="auto">
          <a:xfrm>
            <a:off x="2411413" y="1628949"/>
            <a:ext cx="1368425" cy="1296988"/>
          </a:xfrm>
          <a:custGeom>
            <a:avLst/>
            <a:gdLst>
              <a:gd name="G0" fmla="+- 12429 0 0"/>
              <a:gd name="G1" fmla="+- 4826 0 0"/>
              <a:gd name="G2" fmla="+- 12158 0 4826"/>
              <a:gd name="G3" fmla="+- G2 0 4826"/>
              <a:gd name="G4" fmla="*/ G3 32768 32059"/>
              <a:gd name="G5" fmla="*/ G4 1 2"/>
              <a:gd name="G6" fmla="+- 21600 0 12429"/>
              <a:gd name="G7" fmla="*/ G6 4826 6079"/>
              <a:gd name="G8" fmla="+- G7 12429 0"/>
              <a:gd name="T0" fmla="*/ 12429 w 21600"/>
              <a:gd name="T1" fmla="*/ 0 h 21600"/>
              <a:gd name="T2" fmla="*/ 12429 w 21600"/>
              <a:gd name="T3" fmla="*/ 12158 h 21600"/>
              <a:gd name="T4" fmla="*/ 128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9" y="0"/>
                </a:lnTo>
                <a:lnTo>
                  <a:pt x="12429" y="4826"/>
                </a:lnTo>
                <a:lnTo>
                  <a:pt x="12427" y="4826"/>
                </a:lnTo>
                <a:cubicBezTo>
                  <a:pt x="5564" y="4826"/>
                  <a:pt x="0" y="8109"/>
                  <a:pt x="0" y="12158"/>
                </a:cubicBezTo>
                <a:lnTo>
                  <a:pt x="0" y="21600"/>
                </a:lnTo>
                <a:lnTo>
                  <a:pt x="2561" y="21600"/>
                </a:lnTo>
                <a:lnTo>
                  <a:pt x="2561" y="12158"/>
                </a:lnTo>
                <a:cubicBezTo>
                  <a:pt x="2561" y="9493"/>
                  <a:pt x="6978" y="7332"/>
                  <a:pt x="12427" y="7332"/>
                </a:cubicBezTo>
                <a:lnTo>
                  <a:pt x="12429" y="7332"/>
                </a:lnTo>
                <a:lnTo>
                  <a:pt x="12429" y="12158"/>
                </a:lnTo>
                <a:close/>
              </a:path>
            </a:pathLst>
          </a:cu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563938" y="2133774"/>
            <a:ext cx="17287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Minéralisation</a:t>
            </a:r>
          </a:p>
          <a:p>
            <a:pPr algn="ctr">
              <a:spcBef>
                <a:spcPct val="50000"/>
              </a:spcBef>
            </a:pPr>
            <a:r>
              <a:rPr lang="fr-FR" sz="1400" b="1"/>
              <a:t>de l’Azote</a:t>
            </a:r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 rot="5400000">
            <a:off x="5868988" y="1413049"/>
            <a:ext cx="719138" cy="1728787"/>
          </a:xfrm>
          <a:custGeom>
            <a:avLst/>
            <a:gdLst>
              <a:gd name="G0" fmla="+- 12427 0 0"/>
              <a:gd name="G1" fmla="+- 4581 0 0"/>
              <a:gd name="G2" fmla="+- 12158 0 4581"/>
              <a:gd name="G3" fmla="+- G2 0 4581"/>
              <a:gd name="G4" fmla="*/ G3 32768 32059"/>
              <a:gd name="G5" fmla="*/ G4 1 2"/>
              <a:gd name="G6" fmla="+- 21600 0 12427"/>
              <a:gd name="G7" fmla="*/ G6 458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53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581"/>
                </a:lnTo>
                <a:cubicBezTo>
                  <a:pt x="5564" y="4581"/>
                  <a:pt x="0" y="7973"/>
                  <a:pt x="0" y="12158"/>
                </a:cubicBezTo>
                <a:lnTo>
                  <a:pt x="0" y="21600"/>
                </a:lnTo>
                <a:lnTo>
                  <a:pt x="3062" y="21600"/>
                </a:lnTo>
                <a:lnTo>
                  <a:pt x="3062" y="12158"/>
                </a:lnTo>
                <a:cubicBezTo>
                  <a:pt x="3062" y="9628"/>
                  <a:pt x="7255" y="7577"/>
                  <a:pt x="12427" y="7577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343775" y="2925937"/>
            <a:ext cx="627974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876256" y="4581699"/>
            <a:ext cx="467519" cy="791517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979170" y="546036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Filières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075968" y="269948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Filières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561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 animBg="1"/>
      <p:bldP spid="29709" grpId="0" animBg="1"/>
      <p:bldP spid="29710" grpId="0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8" grpId="0"/>
      <p:bldP spid="29719" grpId="0" animBg="1"/>
      <p:bldP spid="29720" grpId="0" animBg="1"/>
      <p:bldP spid="29721" grpId="0"/>
      <p:bldP spid="29722" grpId="0" animBg="1"/>
      <p:bldP spid="8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51275" y="176706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Sol / Terre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411413" y="909812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Soleil</a:t>
            </a:r>
          </a:p>
          <a:p>
            <a:pPr>
              <a:spcBef>
                <a:spcPct val="50000"/>
              </a:spcBef>
            </a:pPr>
            <a:r>
              <a:rPr lang="fr-FR" b="1" baseline="30000"/>
              <a:t> énergie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492500" y="549449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  CO</a:t>
            </a:r>
            <a:r>
              <a:rPr lang="fr-FR" b="1" baseline="-25000"/>
              <a:t>2 </a:t>
            </a:r>
          </a:p>
          <a:p>
            <a:pPr>
              <a:spcBef>
                <a:spcPct val="50000"/>
              </a:spcBef>
            </a:pPr>
            <a:r>
              <a:rPr lang="fr-FR" b="1" baseline="30000"/>
              <a:t> carbone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643438" y="549449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Eau</a:t>
            </a:r>
          </a:p>
          <a:p>
            <a:pPr algn="ctr">
              <a:spcBef>
                <a:spcPct val="50000"/>
              </a:spcBef>
            </a:pPr>
            <a:r>
              <a:rPr lang="fr-FR" b="1" baseline="30000"/>
              <a:t>soluté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435600" y="641524"/>
            <a:ext cx="2087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Intrants</a:t>
            </a:r>
          </a:p>
          <a:p>
            <a:pPr algn="ctr">
              <a:spcBef>
                <a:spcPct val="50000"/>
              </a:spcBef>
            </a:pPr>
            <a:r>
              <a:rPr lang="fr-FR" baseline="30000" dirty="0"/>
              <a:t> </a:t>
            </a:r>
            <a:r>
              <a:rPr lang="fr-FR" b="1" baseline="30000" dirty="0"/>
              <a:t>Engrais</a:t>
            </a:r>
          </a:p>
          <a:p>
            <a:pPr algn="ctr">
              <a:spcBef>
                <a:spcPct val="50000"/>
              </a:spcBef>
            </a:pPr>
            <a:r>
              <a:rPr lang="fr-FR" b="1" baseline="30000" dirty="0"/>
              <a:t>Phytosanitaires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24525" y="2578274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Production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Végétale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795963" y="3789537"/>
            <a:ext cx="17287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Production</a:t>
            </a:r>
          </a:p>
          <a:p>
            <a:pPr algn="ctr">
              <a:spcBef>
                <a:spcPct val="50000"/>
              </a:spcBef>
            </a:pPr>
            <a:r>
              <a:rPr lang="fr-FR" b="1"/>
              <a:t>Animale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978025" y="3357737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Digestat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836738" y="2997374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Azote minéral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6516688" y="3356149"/>
            <a:ext cx="215900" cy="433388"/>
          </a:xfrm>
          <a:prstGeom prst="downArrow">
            <a:avLst>
              <a:gd name="adj1" fmla="val 50000"/>
              <a:gd name="adj2" fmla="val 5018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 flipH="1" flipV="1">
            <a:off x="5867400" y="4653137"/>
            <a:ext cx="936625" cy="576262"/>
          </a:xfrm>
          <a:custGeom>
            <a:avLst/>
            <a:gdLst>
              <a:gd name="G0" fmla="+- 12427 0 0"/>
              <a:gd name="G1" fmla="+- 3867 0 0"/>
              <a:gd name="G2" fmla="+- 12158 0 3867"/>
              <a:gd name="G3" fmla="+- G2 0 3867"/>
              <a:gd name="G4" fmla="*/ G3 32768 32059"/>
              <a:gd name="G5" fmla="*/ G4 1 2"/>
              <a:gd name="G6" fmla="+- 21600 0 12427"/>
              <a:gd name="G7" fmla="*/ G6 3867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26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867"/>
                </a:lnTo>
                <a:cubicBezTo>
                  <a:pt x="5564" y="3867"/>
                  <a:pt x="0" y="7579"/>
                  <a:pt x="0" y="12158"/>
                </a:cubicBezTo>
                <a:lnTo>
                  <a:pt x="0" y="21600"/>
                </a:lnTo>
                <a:lnTo>
                  <a:pt x="4522" y="21600"/>
                </a:lnTo>
                <a:lnTo>
                  <a:pt x="4522" y="12158"/>
                </a:lnTo>
                <a:cubicBezTo>
                  <a:pt x="4522" y="10022"/>
                  <a:pt x="8061" y="8291"/>
                  <a:pt x="12427" y="8291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16200000">
            <a:off x="1944688" y="4113387"/>
            <a:ext cx="1511300" cy="863600"/>
          </a:xfrm>
          <a:custGeom>
            <a:avLst/>
            <a:gdLst>
              <a:gd name="G0" fmla="+- 12427 0 0"/>
              <a:gd name="G1" fmla="+- 4818 0 0"/>
              <a:gd name="G2" fmla="+- 12158 0 4818"/>
              <a:gd name="G3" fmla="+- G2 0 4818"/>
              <a:gd name="G4" fmla="*/ G3 32768 32059"/>
              <a:gd name="G5" fmla="*/ G4 1 2"/>
              <a:gd name="G6" fmla="+- 21600 0 12427"/>
              <a:gd name="G7" fmla="*/ G6 4818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28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818"/>
                </a:lnTo>
                <a:cubicBezTo>
                  <a:pt x="5564" y="4818"/>
                  <a:pt x="0" y="8104"/>
                  <a:pt x="0" y="12158"/>
                </a:cubicBezTo>
                <a:lnTo>
                  <a:pt x="0" y="21600"/>
                </a:lnTo>
                <a:lnTo>
                  <a:pt x="2578" y="21600"/>
                </a:lnTo>
                <a:lnTo>
                  <a:pt x="2578" y="12158"/>
                </a:lnTo>
                <a:cubicBezTo>
                  <a:pt x="2578" y="9497"/>
                  <a:pt x="6988" y="7340"/>
                  <a:pt x="12427" y="7340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 rot="2133308">
            <a:off x="3108325" y="1481312"/>
            <a:ext cx="935038" cy="114300"/>
          </a:xfrm>
          <a:prstGeom prst="rightArrow">
            <a:avLst>
              <a:gd name="adj1" fmla="val 50000"/>
              <a:gd name="adj2" fmla="val 20451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 rot="4082806">
            <a:off x="3924300" y="1338437"/>
            <a:ext cx="576263" cy="141287"/>
          </a:xfrm>
          <a:prstGeom prst="rightArrow">
            <a:avLst>
              <a:gd name="adj1" fmla="val 50000"/>
              <a:gd name="adj2" fmla="val 1019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5859302">
            <a:off x="4719638" y="1347962"/>
            <a:ext cx="576262" cy="125412"/>
          </a:xfrm>
          <a:prstGeom prst="rightArrow">
            <a:avLst>
              <a:gd name="adj1" fmla="val 50000"/>
              <a:gd name="adj2" fmla="val 11487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 rot="8308383">
            <a:off x="5076825" y="1301924"/>
            <a:ext cx="1065213" cy="115888"/>
          </a:xfrm>
          <a:prstGeom prst="rightArrow">
            <a:avLst>
              <a:gd name="adj1" fmla="val 50000"/>
              <a:gd name="adj2" fmla="val 22979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0739" name="Picture 19" descr="P10007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775" y="3789537"/>
            <a:ext cx="251618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6021562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8000"/>
                </a:solidFill>
              </a:rPr>
              <a:t>Chaleur        Electricité</a:t>
            </a:r>
            <a:r>
              <a:rPr lang="fr-FR"/>
              <a:t>       [Froid]       [Carburant]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636963" y="5300837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Méthane (CH</a:t>
            </a:r>
            <a:r>
              <a:rPr lang="fr-F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08175" y="5734224"/>
            <a:ext cx="52562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2339975" y="5732637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3708400" y="5734224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076825" y="5734224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516688" y="5734224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2411413" y="1628949"/>
            <a:ext cx="1368425" cy="1258888"/>
          </a:xfrm>
          <a:custGeom>
            <a:avLst/>
            <a:gdLst>
              <a:gd name="G0" fmla="+- 12429 0 0"/>
              <a:gd name="G1" fmla="+- 4826 0 0"/>
              <a:gd name="G2" fmla="+- 12158 0 4826"/>
              <a:gd name="G3" fmla="+- G2 0 4826"/>
              <a:gd name="G4" fmla="*/ G3 32768 32059"/>
              <a:gd name="G5" fmla="*/ G4 1 2"/>
              <a:gd name="G6" fmla="+- 21600 0 12429"/>
              <a:gd name="G7" fmla="*/ G6 4826 6079"/>
              <a:gd name="G8" fmla="+- G7 12429 0"/>
              <a:gd name="T0" fmla="*/ 12429 w 21600"/>
              <a:gd name="T1" fmla="*/ 0 h 21600"/>
              <a:gd name="T2" fmla="*/ 12429 w 21600"/>
              <a:gd name="T3" fmla="*/ 12158 h 21600"/>
              <a:gd name="T4" fmla="*/ 128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9" y="0"/>
                </a:lnTo>
                <a:lnTo>
                  <a:pt x="12429" y="4826"/>
                </a:lnTo>
                <a:lnTo>
                  <a:pt x="12427" y="4826"/>
                </a:lnTo>
                <a:cubicBezTo>
                  <a:pt x="5564" y="4826"/>
                  <a:pt x="0" y="8109"/>
                  <a:pt x="0" y="12158"/>
                </a:cubicBezTo>
                <a:lnTo>
                  <a:pt x="0" y="21600"/>
                </a:lnTo>
                <a:lnTo>
                  <a:pt x="2561" y="21600"/>
                </a:lnTo>
                <a:lnTo>
                  <a:pt x="2561" y="12158"/>
                </a:lnTo>
                <a:cubicBezTo>
                  <a:pt x="2561" y="9493"/>
                  <a:pt x="6978" y="7332"/>
                  <a:pt x="12427" y="7332"/>
                </a:cubicBezTo>
                <a:lnTo>
                  <a:pt x="12429" y="7332"/>
                </a:lnTo>
                <a:lnTo>
                  <a:pt x="12429" y="12158"/>
                </a:lnTo>
                <a:close/>
              </a:path>
            </a:pathLst>
          </a:cu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 rot="5400000">
            <a:off x="5868988" y="1413049"/>
            <a:ext cx="719138" cy="1728787"/>
          </a:xfrm>
          <a:custGeom>
            <a:avLst/>
            <a:gdLst>
              <a:gd name="G0" fmla="+- 12427 0 0"/>
              <a:gd name="G1" fmla="+- 4581 0 0"/>
              <a:gd name="G2" fmla="+- 12158 0 4581"/>
              <a:gd name="G3" fmla="+- G2 0 4581"/>
              <a:gd name="G4" fmla="*/ G3 32768 32059"/>
              <a:gd name="G5" fmla="*/ G4 1 2"/>
              <a:gd name="G6" fmla="+- 21600 0 12427"/>
              <a:gd name="G7" fmla="*/ G6 4581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53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581"/>
                </a:lnTo>
                <a:cubicBezTo>
                  <a:pt x="5564" y="4581"/>
                  <a:pt x="0" y="7973"/>
                  <a:pt x="0" y="12158"/>
                </a:cubicBezTo>
                <a:lnTo>
                  <a:pt x="0" y="21600"/>
                </a:lnTo>
                <a:lnTo>
                  <a:pt x="3062" y="21600"/>
                </a:lnTo>
                <a:lnTo>
                  <a:pt x="3062" y="12158"/>
                </a:lnTo>
                <a:cubicBezTo>
                  <a:pt x="3062" y="9628"/>
                  <a:pt x="7255" y="7577"/>
                  <a:pt x="12427" y="7577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7596188" y="3357737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I.A.A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308850" y="2997374"/>
            <a:ext cx="576263" cy="43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7308850" y="3718099"/>
            <a:ext cx="576263" cy="43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5867400" y="4726162"/>
            <a:ext cx="2449513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8243888" y="3860974"/>
            <a:ext cx="0" cy="865188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88576" y="390304"/>
            <a:ext cx="185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Modification profonde du système de production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1691680" y="2276872"/>
            <a:ext cx="1584920" cy="18730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277781" y="507027"/>
            <a:ext cx="1873250" cy="129629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40" grpId="0"/>
      <p:bldP spid="30741" grpId="0"/>
      <p:bldP spid="30742" grpId="0" animBg="1"/>
      <p:bldP spid="30743" grpId="0" animBg="1"/>
      <p:bldP spid="30744" grpId="0" animBg="1"/>
      <p:bldP spid="30745" grpId="0" animBg="1"/>
      <p:bldP spid="30746" grpId="0" animBg="1"/>
      <p:bldP spid="30748" grpId="0" animBg="1"/>
      <p:bldP spid="30749" grpId="0" animBg="1"/>
      <p:bldP spid="30751" grpId="0"/>
      <p:bldP spid="30752" grpId="0" animBg="1"/>
      <p:bldP spid="30753" grpId="0" animBg="1"/>
      <p:bldP spid="30754" grpId="0" animBg="1"/>
      <p:bldP spid="30755" grpId="0" animBg="1"/>
      <p:bldP spid="3" grpId="0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27421" y="385771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Un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outil de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développement agricole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et rural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29838" y="918662"/>
            <a:ext cx="7469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Production significative de biogaz (scénario </a:t>
            </a:r>
            <a:r>
              <a:rPr lang="fr-FR" b="1" dirty="0" err="1" smtClean="0">
                <a:solidFill>
                  <a:srgbClr val="008100"/>
                </a:solidFill>
                <a:latin typeface="Arial-BoldMT"/>
              </a:rPr>
              <a:t>Afterres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 2050)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90547" y="4537102"/>
            <a:ext cx="7020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 Maintien des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systèmes polyculture-élevage à l’échelle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du territoire et des prairies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53416" y="244341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Autonomie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azote,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légumineuses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89420" y="322390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Bilan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énergétique et bilan carbone positifs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589420" y="5373969"/>
            <a:ext cx="667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Une approche collective, légitimité renforcée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576172" y="151854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Réduction des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émissions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des GES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d’origine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agricole (CH</a:t>
            </a:r>
            <a:r>
              <a:rPr lang="fr-FR" b="1" baseline="-25000" dirty="0" smtClean="0">
                <a:solidFill>
                  <a:srgbClr val="008100"/>
                </a:solidFill>
                <a:latin typeface="Arial-BoldMT"/>
              </a:rPr>
              <a:t>4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, CO</a:t>
            </a:r>
            <a:r>
              <a:rPr lang="fr-FR" b="1" baseline="-25000" dirty="0" smtClean="0">
                <a:solidFill>
                  <a:srgbClr val="008100"/>
                </a:solidFill>
                <a:latin typeface="Arial-BoldMT"/>
              </a:rPr>
              <a:t>2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 et N</a:t>
            </a:r>
            <a:r>
              <a:rPr lang="fr-FR" b="1" baseline="-25000" dirty="0" smtClean="0">
                <a:solidFill>
                  <a:srgbClr val="008100"/>
                </a:solidFill>
                <a:latin typeface="Arial-BoldMT"/>
              </a:rPr>
              <a:t>2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0)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42899" y="6577607"/>
            <a:ext cx="3329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Sources Christian Couturier, </a:t>
            </a:r>
            <a:r>
              <a:rPr lang="fr-FR" sz="1400" b="1" dirty="0" err="1" smtClean="0">
                <a:solidFill>
                  <a:schemeClr val="bg1"/>
                </a:solidFill>
              </a:rPr>
              <a:t>Solagro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93819" y="264403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Eléments  d’intérêts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927" y="5988792"/>
            <a:ext cx="667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Au cœur de l’économie circulaire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0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0" y="-36877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349149" y="331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-BoldMT"/>
              </a:rPr>
              <a:t>Points de </a:t>
            </a:r>
            <a:r>
              <a:rPr lang="fr-FR" sz="2800" b="1" dirty="0" smtClean="0">
                <a:solidFill>
                  <a:srgbClr val="FF0000"/>
                </a:solidFill>
                <a:latin typeface="Arial-BoldMT"/>
              </a:rPr>
              <a:t>vigilance</a:t>
            </a:r>
            <a:endParaRPr lang="fr-FR" sz="2800" b="1" dirty="0">
              <a:solidFill>
                <a:srgbClr val="FF0000"/>
              </a:solidFill>
              <a:latin typeface="Arial-Bold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638" y="2580498"/>
            <a:ext cx="7999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La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méthanisation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et zones d’excédents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structurels d’azote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21042" y="3760694"/>
            <a:ext cx="742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La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méthanisation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caution des élevages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industriels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33618" y="4678171"/>
            <a:ext cx="742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Un usage adapté du </a:t>
            </a:r>
            <a:r>
              <a:rPr lang="fr-FR" b="1" dirty="0" err="1" smtClean="0">
                <a:solidFill>
                  <a:srgbClr val="008100"/>
                </a:solidFill>
                <a:latin typeface="Arial-BoldMT"/>
              </a:rPr>
              <a:t>digestat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33618" y="1528585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100"/>
                </a:solidFill>
                <a:latin typeface="Arial-BoldMT"/>
              </a:rPr>
              <a:t>* Eviter les cultures alimentaires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842899" y="6577607"/>
            <a:ext cx="3329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Sources Christian Couturier, </a:t>
            </a:r>
            <a:r>
              <a:rPr lang="fr-FR" sz="1400" b="1" dirty="0" err="1" smtClean="0">
                <a:solidFill>
                  <a:schemeClr val="bg1"/>
                </a:solidFill>
              </a:rPr>
              <a:t>Solagro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5435932"/>
            <a:ext cx="742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* </a:t>
            </a:r>
            <a:r>
              <a:rPr lang="fr-FR" b="1" dirty="0">
                <a:solidFill>
                  <a:srgbClr val="008100"/>
                </a:solidFill>
                <a:latin typeface="Arial-BoldMT"/>
              </a:rPr>
              <a:t>Exigence </a:t>
            </a:r>
            <a:r>
              <a:rPr lang="fr-FR" b="1" dirty="0" smtClean="0">
                <a:solidFill>
                  <a:srgbClr val="008100"/>
                </a:solidFill>
                <a:latin typeface="Arial-BoldMT"/>
              </a:rPr>
              <a:t>cohérente du retour sur investissement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3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63689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France-Allemagne </a:t>
            </a:r>
            <a:endParaRPr lang="fr-FR" sz="4000" b="1" dirty="0"/>
          </a:p>
          <a:p>
            <a:pPr algn="ctr"/>
            <a:r>
              <a:rPr lang="fr-FR" sz="4000" b="1" dirty="0" smtClean="0"/>
              <a:t>l’état de la filière</a:t>
            </a:r>
          </a:p>
          <a:p>
            <a:endParaRPr lang="fr-FR" sz="5400" dirty="0" smtClean="0"/>
          </a:p>
          <a:p>
            <a:r>
              <a:rPr lang="fr-FR" sz="4000" dirty="0" smtClean="0"/>
              <a:t>* 2 filières différentes</a:t>
            </a:r>
          </a:p>
          <a:p>
            <a:endParaRPr lang="fr-FR" sz="4000" dirty="0"/>
          </a:p>
          <a:p>
            <a:r>
              <a:rPr lang="fr-FR" sz="4000" dirty="0" smtClean="0"/>
              <a:t>* 2 modèles différents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9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255114" y="439277"/>
            <a:ext cx="4323474" cy="4873134"/>
            <a:chOff x="18637" y="310344"/>
            <a:chExt cx="4328909" cy="476506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408"/>
            <a:stretch/>
          </p:blipFill>
          <p:spPr>
            <a:xfrm>
              <a:off x="18637" y="310344"/>
              <a:ext cx="3960440" cy="476506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43490" y="310344"/>
              <a:ext cx="504056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904710" y="5543475"/>
            <a:ext cx="72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Actuellement équivalent à 1/5</a:t>
            </a:r>
            <a:r>
              <a:rPr lang="fr-FR" b="1" baseline="30000" dirty="0" smtClean="0"/>
              <a:t>ème</a:t>
            </a:r>
            <a:r>
              <a:rPr lang="fr-FR" b="1" dirty="0" smtClean="0"/>
              <a:t> de réacteur nucléaire</a:t>
            </a:r>
          </a:p>
          <a:p>
            <a:pPr algn="ctr"/>
            <a:r>
              <a:rPr lang="fr-FR" b="1" dirty="0" smtClean="0"/>
              <a:t>(58 réacteurs nucléaires en France)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817539" y="6569450"/>
            <a:ext cx="333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Sources : office franco-allemand pour les ENR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71205" y="2847093"/>
            <a:ext cx="8640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 la ferme 140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148859" y="4449886"/>
            <a:ext cx="52395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* 240 installations (agricoles et non-agricoles)</a:t>
            </a:r>
          </a:p>
          <a:p>
            <a:r>
              <a:rPr lang="fr-FR" b="1" dirty="0" smtClean="0"/>
              <a:t>* 148 MW</a:t>
            </a:r>
          </a:p>
          <a:p>
            <a:r>
              <a:rPr lang="fr-FR" b="1" dirty="0" smtClean="0"/>
              <a:t>* Puissance moyenne : 217 kW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037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3828"/>
            <a:ext cx="9181372" cy="6925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980728"/>
            <a:ext cx="772672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dirty="0" smtClean="0"/>
              <a:t>La transition énergétique vise à </a:t>
            </a:r>
            <a:r>
              <a:rPr lang="fr-FR" sz="2600" b="1" dirty="0" smtClean="0"/>
              <a:t>préparer l’après pétrole </a:t>
            </a:r>
            <a:r>
              <a:rPr lang="fr-FR" sz="2600" dirty="0" smtClean="0"/>
              <a:t>et à </a:t>
            </a:r>
            <a:r>
              <a:rPr lang="fr-FR" sz="2600" b="1" dirty="0" smtClean="0"/>
              <a:t>instaurer un nouveau modèle énergétique français, plus robuste et plus durable</a:t>
            </a:r>
            <a:r>
              <a:rPr lang="fr-FR" sz="2600" dirty="0" smtClean="0"/>
              <a:t> face aux enjeux d’approvisionnement en énergie, aux évolutions des prix, à l’épuisement des ressources, aux impératifs de</a:t>
            </a:r>
          </a:p>
          <a:p>
            <a:pPr algn="ctr">
              <a:lnSpc>
                <a:spcPct val="150000"/>
              </a:lnSpc>
            </a:pPr>
            <a:r>
              <a:rPr lang="fr-FR" sz="2600" dirty="0" smtClean="0"/>
              <a:t> </a:t>
            </a:r>
            <a:r>
              <a:rPr lang="fr-FR" sz="2600" b="1" dirty="0" smtClean="0">
                <a:solidFill>
                  <a:srgbClr val="FF0000"/>
                </a:solidFill>
              </a:rPr>
              <a:t>la protection de l’environnement.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00E7-0E21-41E6-A621-CB94A9F0597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63688" y="5697476"/>
            <a:ext cx="648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Transition énergétique / Transition carbone</a:t>
            </a:r>
            <a:endParaRPr lang="fr-F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23" y="-88371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38801"/>
            <a:ext cx="5328592" cy="47879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17539" y="6569450"/>
            <a:ext cx="333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Sources : office franco-allemand pour les ENR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539977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b="1" dirty="0" smtClean="0"/>
              <a:t>En France : principalement des effluents d’élevage,</a:t>
            </a:r>
          </a:p>
          <a:p>
            <a:pPr algn="just"/>
            <a:r>
              <a:rPr lang="fr-FR" b="1" dirty="0" smtClean="0"/>
              <a:t> pas ou peu de cultures intermédiaires (pour l’instant)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628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620688"/>
            <a:ext cx="5760640" cy="52387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17539" y="6569450"/>
            <a:ext cx="333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Sources : office franco-allemand pour les ENR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6405" y="4864807"/>
            <a:ext cx="55880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* 7900 installations (agricoles et non-agricoles)</a:t>
            </a:r>
          </a:p>
          <a:p>
            <a:r>
              <a:rPr lang="fr-FR" b="1" dirty="0" smtClean="0"/>
              <a:t>* 3,7 GW</a:t>
            </a:r>
          </a:p>
          <a:p>
            <a:r>
              <a:rPr lang="fr-FR" b="1" dirty="0" smtClean="0"/>
              <a:t>* Puissance moyenne : 440 kW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6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31640" y="5055416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  Cultures énergétiques : 800 000 ha de maïs sur les 2 millions</a:t>
            </a:r>
          </a:p>
          <a:p>
            <a:endParaRPr lang="fr-FR" b="1" dirty="0"/>
          </a:p>
          <a:p>
            <a:r>
              <a:rPr lang="fr-FR" b="1" dirty="0" smtClean="0"/>
              <a:t>* Equivalent à presque 4 réacteurs nucléaires (encore 9 en activité)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63755"/>
            <a:ext cx="5428393" cy="437856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17539" y="6569450"/>
            <a:ext cx="3338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Sources : office franco-allemand pour les ENR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5472" y="1052736"/>
            <a:ext cx="66429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b="1" dirty="0" err="1" smtClean="0">
                <a:solidFill>
                  <a:srgbClr val="C00000"/>
                </a:solidFill>
              </a:rPr>
              <a:t>Af</a:t>
            </a:r>
            <a:r>
              <a:rPr lang="fr-FR" sz="6600" b="1" dirty="0" err="1" smtClean="0"/>
              <a:t>terres</a:t>
            </a:r>
            <a:r>
              <a:rPr lang="fr-FR" sz="6600" b="1" dirty="0" smtClean="0"/>
              <a:t> </a:t>
            </a:r>
            <a:r>
              <a:rPr lang="fr-FR" sz="6600" b="1" dirty="0" smtClean="0">
                <a:solidFill>
                  <a:srgbClr val="C00000"/>
                </a:solidFill>
              </a:rPr>
              <a:t>2050</a:t>
            </a:r>
          </a:p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(partie agricole et alimentaire du scénario </a:t>
            </a:r>
            <a:r>
              <a:rPr lang="fr-FR" sz="2400" dirty="0" err="1" smtClean="0">
                <a:solidFill>
                  <a:srgbClr val="C00000"/>
                </a:solidFill>
              </a:rPr>
              <a:t>négawatt</a:t>
            </a:r>
            <a:r>
              <a:rPr lang="fr-FR" sz="2400" dirty="0" smtClean="0">
                <a:solidFill>
                  <a:srgbClr val="C00000"/>
                </a:solidFill>
              </a:rPr>
              <a:t>)</a:t>
            </a:r>
          </a:p>
          <a:p>
            <a:endParaRPr lang="fr-FR" sz="6600" dirty="0">
              <a:solidFill>
                <a:srgbClr val="C00000"/>
              </a:solidFill>
            </a:endParaRPr>
          </a:p>
          <a:p>
            <a:pPr algn="ctr"/>
            <a:r>
              <a:rPr lang="fr-FR" sz="4400" b="1" dirty="0" smtClean="0">
                <a:solidFill>
                  <a:srgbClr val="C00000"/>
                </a:solidFill>
              </a:rPr>
              <a:t>La méthanisation au cœur du scénario</a:t>
            </a:r>
            <a:endParaRPr lang="fr-FR" sz="4400" b="1" dirty="0">
              <a:solidFill>
                <a:srgbClr val="C00000"/>
              </a:solidFill>
            </a:endParaRPr>
          </a:p>
        </p:txBody>
      </p:sp>
      <p:grpSp>
        <p:nvGrpSpPr>
          <p:cNvPr id="3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4" name="Image 3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6" name="Image 5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7" name="Image 6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8" name="Image 7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9" name="Image 8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10" name="Image 9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1" name="Image 10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2" name="Image 11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7136" y="721418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Afterres2050 s’inscrit dans une triple transition :</a:t>
            </a:r>
          </a:p>
          <a:p>
            <a:endParaRPr lang="fr-FR" sz="2400" dirty="0" smtClean="0"/>
          </a:p>
          <a:p>
            <a:r>
              <a:rPr lang="fr-FR" sz="2400" b="1" dirty="0" smtClean="0"/>
              <a:t>• Nutritionnelle : avec une assiette plus saine et équilibrée, </a:t>
            </a:r>
            <a:r>
              <a:rPr lang="fr-FR" sz="2400" dirty="0" smtClean="0"/>
              <a:t>mais tout aussi goûteuse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dirty="0" smtClean="0"/>
              <a:t>• Agricole : avec des agrosystèmes vivants, productifs </a:t>
            </a:r>
            <a:r>
              <a:rPr lang="fr-FR" sz="2400" dirty="0" smtClean="0"/>
              <a:t>et générateurs de bénéfices environnementaux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dirty="0" smtClean="0"/>
              <a:t>• Énergétique : avec des systèmes de production de</a:t>
            </a:r>
          </a:p>
          <a:p>
            <a:r>
              <a:rPr lang="fr-FR" sz="2400" b="1" dirty="0" smtClean="0"/>
              <a:t>bioénergies soutenables</a:t>
            </a:r>
            <a:endParaRPr lang="fr-FR" sz="2400" dirty="0"/>
          </a:p>
        </p:txBody>
      </p:sp>
      <p:grpSp>
        <p:nvGrpSpPr>
          <p:cNvPr id="6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7" name="Image 6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8" name="Image 7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9" name="Image 8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10" name="Image 9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11" name="Image 10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12" name="Image 11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3" name="Image 12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4" name="Image 13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908720"/>
            <a:ext cx="7776864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modélisation fait varier :</a:t>
            </a:r>
          </a:p>
          <a:p>
            <a:r>
              <a:rPr lang="fr-FR" b="1" dirty="0" smtClean="0"/>
              <a:t>• </a:t>
            </a:r>
            <a:r>
              <a:rPr lang="fr-FR" dirty="0" smtClean="0"/>
              <a:t>La demande alimentaire (qualité et quantité d’aliments pour satisfaire aux besoins nutritionnels) ;</a:t>
            </a:r>
          </a:p>
          <a:p>
            <a:r>
              <a:rPr lang="fr-FR" dirty="0" smtClean="0"/>
              <a:t>• La proportion des denrées alimentaires d’origines animales et végétales pour les apports en protéines ;</a:t>
            </a:r>
          </a:p>
          <a:p>
            <a:r>
              <a:rPr lang="fr-FR" dirty="0" smtClean="0"/>
              <a:t>• Les pertes et gaspillages.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9973" y="476672"/>
            <a:ext cx="5238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Etape 1 : Alimentation humaine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75656" y="3973034"/>
            <a:ext cx="7639818" cy="94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Importations/exportations </a:t>
            </a:r>
            <a:r>
              <a:rPr lang="fr-FR" dirty="0" smtClean="0"/>
              <a:t>et intègre toutes les modélisations relatives à l’alimentation humaine et l’alimentation des animaux, étapes de transformations comprises.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49973" y="3364570"/>
            <a:ext cx="6920811" cy="37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Etape 2 : Bilan d’approvisionnement par denrée agricole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49973" y="5560998"/>
            <a:ext cx="528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Etape 3 : Systèmes de cultures</a:t>
            </a:r>
            <a:endParaRPr lang="fr-FR" dirty="0"/>
          </a:p>
        </p:txBody>
      </p:sp>
      <p:grpSp>
        <p:nvGrpSpPr>
          <p:cNvPr id="10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11" name="Image 10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12" name="Image 11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13" name="Image 12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14" name="Image 13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15" name="Image 14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16" name="Image 15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7" name="Image 16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8" name="Image 17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828544"/>
            <a:ext cx="29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Etape 4 : Systèmes d’élevage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47664" y="2109626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Etape 5 : Calcul des surfaces agricoles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51566" y="3046854"/>
            <a:ext cx="348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Etape 6 : L’utilisation des sols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19672" y="3984157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Etape 7 : L’impact climatique et environnemental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19672" y="492138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Etape 8 : Usages non alimentaires de la biomasse</a:t>
            </a:r>
            <a:endParaRPr lang="fr-FR" dirty="0"/>
          </a:p>
        </p:txBody>
      </p:sp>
      <p:grpSp>
        <p:nvGrpSpPr>
          <p:cNvPr id="10" name="Groupe 3"/>
          <p:cNvGrpSpPr>
            <a:grpSpLocks noChangeAspect="1"/>
          </p:cNvGrpSpPr>
          <p:nvPr/>
        </p:nvGrpSpPr>
        <p:grpSpPr>
          <a:xfrm>
            <a:off x="-36512" y="0"/>
            <a:ext cx="1332000" cy="6901909"/>
            <a:chOff x="-36512" y="-27384"/>
            <a:chExt cx="1476000" cy="7648062"/>
          </a:xfrm>
        </p:grpSpPr>
        <p:pic>
          <p:nvPicPr>
            <p:cNvPr id="11" name="Image 10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2824539"/>
              <a:ext cx="1476000" cy="979715"/>
            </a:xfrm>
            <a:prstGeom prst="rect">
              <a:avLst/>
            </a:prstGeom>
          </p:spPr>
        </p:pic>
        <p:pic>
          <p:nvPicPr>
            <p:cNvPr id="12" name="Image 11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1476000" cy="979715"/>
            </a:xfrm>
            <a:prstGeom prst="rect">
              <a:avLst/>
            </a:prstGeom>
          </p:spPr>
        </p:pic>
        <p:pic>
          <p:nvPicPr>
            <p:cNvPr id="13" name="Image 12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908720"/>
              <a:ext cx="1475473" cy="979715"/>
            </a:xfrm>
            <a:prstGeom prst="rect">
              <a:avLst/>
            </a:prstGeom>
          </p:spPr>
        </p:pic>
        <p:pic>
          <p:nvPicPr>
            <p:cNvPr id="14" name="Image 13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1888435"/>
              <a:ext cx="1474262" cy="979715"/>
            </a:xfrm>
            <a:prstGeom prst="rect">
              <a:avLst/>
            </a:prstGeom>
          </p:spPr>
        </p:pic>
        <p:pic>
          <p:nvPicPr>
            <p:cNvPr id="15" name="Image 14" descr="Fotolia_26232669_Subscription_Monthly_XXL.jpg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6640963"/>
              <a:ext cx="1476000" cy="979715"/>
            </a:xfrm>
            <a:prstGeom prst="rect">
              <a:avLst/>
            </a:prstGeom>
          </p:spPr>
        </p:pic>
        <p:pic>
          <p:nvPicPr>
            <p:cNvPr id="16" name="Image 15" descr="Fotolia_45418644_Subscription_Monthly_XL.jpg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3789040"/>
              <a:ext cx="1476000" cy="979715"/>
            </a:xfrm>
            <a:prstGeom prst="rect">
              <a:avLst/>
            </a:prstGeom>
          </p:spPr>
        </p:pic>
        <p:pic>
          <p:nvPicPr>
            <p:cNvPr id="17" name="Image 16" descr="Fotolia_45763155_Subscription_Monthly_L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4725144"/>
              <a:ext cx="1475473" cy="979715"/>
            </a:xfrm>
            <a:prstGeom prst="rect">
              <a:avLst/>
            </a:prstGeom>
          </p:spPr>
        </p:pic>
        <p:pic>
          <p:nvPicPr>
            <p:cNvPr id="18" name="Image 17" descr="Fotolia_55312581_Subscription_Monthly_XL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1" y="5704859"/>
              <a:ext cx="1474262" cy="979715"/>
            </a:xfrm>
            <a:prstGeom prst="rect">
              <a:avLst/>
            </a:prstGeom>
          </p:spPr>
        </p:pic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331640" y="-27384"/>
            <a:ext cx="7812360" cy="2880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1915107"/>
            <a:ext cx="7200801" cy="33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8BCAA-0876-480E-A43B-445604F91EAD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67744" y="828324"/>
            <a:ext cx="560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Une assiette qui devrait évoluer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4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947" y="908720"/>
            <a:ext cx="6443881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63826" y="439796"/>
            <a:ext cx="6810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Evolution des différents types de production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51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408712" cy="42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52"/>
          <a:stretch/>
        </p:blipFill>
        <p:spPr bwMode="auto">
          <a:xfrm>
            <a:off x="1637498" y="5145888"/>
            <a:ext cx="3086171" cy="18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405201" y="6113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TWh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17621" y="442012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Rôle du biogaz dans la transition énergétique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23668" y="5414696"/>
            <a:ext cx="424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Plus de 100 TWh à produire, correspond à des dizaines de milliers de méthaniseurs de 500kW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8172400" y="980728"/>
            <a:ext cx="648072" cy="19442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19675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«Dans les 3 ans, faire du biogaz, une ressource en énergie produite et consommée localement, un substitut progressif au gaz fossile : 1 500 projets de méthaniseurs répartis dans les territoires ruraux seront lancés en trois ans, pour accélérer et amplifier le plan méthanisation, qui permet notamment de produire de l'énergie </a:t>
            </a:r>
            <a:r>
              <a:rPr lang="fr-FR" sz="2800" b="1" dirty="0" smtClean="0">
                <a:solidFill>
                  <a:srgbClr val="FF0000"/>
                </a:solidFill>
              </a:rPr>
              <a:t>à partir de déchets agricoles</a:t>
            </a:r>
            <a:r>
              <a:rPr lang="fr-FR" sz="2800" b="1" dirty="0" smtClean="0"/>
              <a:t> » </a:t>
            </a:r>
          </a:p>
          <a:p>
            <a:pPr algn="ctr"/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28311" y="5361904"/>
            <a:ext cx="6678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 ce jour, sur le territoire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moins de 150 méthaniseurs agricoles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00E7-0E21-41E6-A621-CB94A9F0597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81323" y="346046"/>
            <a:ext cx="81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Ségolène Royal, ministre de l’Ecologie</a:t>
            </a:r>
          </a:p>
          <a:p>
            <a:pPr algn="ctr"/>
            <a:r>
              <a:rPr lang="fr-FR" b="1" dirty="0" smtClean="0"/>
              <a:t>(appel à projet 2014-2017)</a:t>
            </a:r>
            <a:endParaRPr lang="fr-FR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-36512" y="-27384"/>
            <a:ext cx="9180512" cy="6929293"/>
            <a:chOff x="-36512" y="-27384"/>
            <a:chExt cx="9180512" cy="6929293"/>
          </a:xfrm>
        </p:grpSpPr>
        <p:grpSp>
          <p:nvGrpSpPr>
            <p:cNvPr id="9" name="Groupe 8"/>
            <p:cNvGrpSpPr>
              <a:grpSpLocks noChangeAspect="1"/>
            </p:cNvGrpSpPr>
            <p:nvPr/>
          </p:nvGrpSpPr>
          <p:grpSpPr>
            <a:xfrm>
              <a:off x="-36512" y="0"/>
              <a:ext cx="1332000" cy="6901909"/>
              <a:chOff x="-36512" y="-27384"/>
              <a:chExt cx="1476000" cy="7648062"/>
            </a:xfrm>
          </p:grpSpPr>
          <p:pic>
            <p:nvPicPr>
              <p:cNvPr id="10" name="Image 9" descr="Fotolia_26232669_Subscription_Monthly_XXL.jpg"/>
              <p:cNvPicPr preferRelativeResize="0"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2824539"/>
                <a:ext cx="1476000" cy="979715"/>
              </a:xfrm>
              <a:prstGeom prst="rect">
                <a:avLst/>
              </a:prstGeom>
            </p:spPr>
          </p:pic>
          <p:pic>
            <p:nvPicPr>
              <p:cNvPr id="11" name="Image 10" descr="Fotolia_45418644_Subscription_Monthly_XL.jpg"/>
              <p:cNvPicPr preferRelativeResize="0"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-27384"/>
                <a:ext cx="1476000" cy="979715"/>
              </a:xfrm>
              <a:prstGeom prst="rect">
                <a:avLst/>
              </a:prstGeom>
            </p:spPr>
          </p:pic>
          <p:pic>
            <p:nvPicPr>
              <p:cNvPr id="12" name="Image 11" descr="Fotolia_45763155_Subscription_Monthly_L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908720"/>
                <a:ext cx="1475473" cy="979715"/>
              </a:xfrm>
              <a:prstGeom prst="rect">
                <a:avLst/>
              </a:prstGeom>
            </p:spPr>
          </p:pic>
          <p:pic>
            <p:nvPicPr>
              <p:cNvPr id="13" name="Image 12" descr="Fotolia_55312581_Subscription_Monthly_XL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1" y="1888435"/>
                <a:ext cx="1474262" cy="979715"/>
              </a:xfrm>
              <a:prstGeom prst="rect">
                <a:avLst/>
              </a:prstGeom>
            </p:spPr>
          </p:pic>
          <p:pic>
            <p:nvPicPr>
              <p:cNvPr id="14" name="Image 13" descr="Fotolia_26232669_Subscription_Monthly_XXL.jpg"/>
              <p:cNvPicPr preferRelativeResize="0"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6640963"/>
                <a:ext cx="1476000" cy="979715"/>
              </a:xfrm>
              <a:prstGeom prst="rect">
                <a:avLst/>
              </a:prstGeom>
            </p:spPr>
          </p:pic>
          <p:pic>
            <p:nvPicPr>
              <p:cNvPr id="15" name="Image 14" descr="Fotolia_45418644_Subscription_Monthly_XL.jpg"/>
              <p:cNvPicPr preferRelativeResize="0"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3789040"/>
                <a:ext cx="1476000" cy="979715"/>
              </a:xfrm>
              <a:prstGeom prst="rect">
                <a:avLst/>
              </a:prstGeom>
            </p:spPr>
          </p:pic>
          <p:pic>
            <p:nvPicPr>
              <p:cNvPr id="16" name="Image 15" descr="Fotolia_45763155_Subscription_Monthly_L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2" y="4725144"/>
                <a:ext cx="1475473" cy="979715"/>
              </a:xfrm>
              <a:prstGeom prst="rect">
                <a:avLst/>
              </a:prstGeom>
            </p:spPr>
          </p:pic>
          <p:pic>
            <p:nvPicPr>
              <p:cNvPr id="17" name="Image 16" descr="Fotolia_55312581_Subscription_Monthly_XL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511" y="5704859"/>
                <a:ext cx="1474262" cy="979715"/>
              </a:xfrm>
              <a:prstGeom prst="rect">
                <a:avLst/>
              </a:prstGeom>
            </p:spPr>
          </p:pic>
        </p:grp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331640" y="-27384"/>
              <a:ext cx="7812360" cy="2880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44500"/>
                    <a:satMod val="160000"/>
                    <a:alpha val="0"/>
                  </a:schemeClr>
                </a:gs>
                <a:gs pos="67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331640" y="6597352"/>
              <a:ext cx="7812360" cy="2820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44500"/>
                    <a:satMod val="160000"/>
                    <a:alpha val="0"/>
                  </a:schemeClr>
                </a:gs>
                <a:gs pos="67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4171"/>
            <a:ext cx="7886700" cy="864096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179" y="1377340"/>
            <a:ext cx="7715821" cy="4351338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Scénario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Afterres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2050 : Une utopie peut-être, un chemin sûrement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 2 des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 : facteur maximum possible pour l’agriculture</a:t>
            </a: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méthanisation : une opportunité à saisir (nécessité de garder la cohérence globale)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transition écologique et énergétique : un vrai projet collectif et citoyen pour la nation ???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1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60418" name="Picture 2" descr="http://reseauxchaleur.files.wordpress.com/2011/10/0-evolution-conso-energie-finale-par-secte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8" y="1523001"/>
            <a:ext cx="7704856" cy="377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ZoneTexte 4"/>
          <p:cNvSpPr txBox="1">
            <a:spLocks noChangeArrowheads="1"/>
          </p:cNvSpPr>
          <p:nvPr/>
        </p:nvSpPr>
        <p:spPr bwMode="auto">
          <a:xfrm>
            <a:off x="1259632" y="293747"/>
            <a:ext cx="7884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Gill Sans MT" pitchFamily="34" charset="0"/>
              </a:rPr>
              <a:t>En France une consommation d’énergie finale </a:t>
            </a:r>
          </a:p>
          <a:p>
            <a:pPr algn="ctr"/>
            <a:r>
              <a:rPr lang="fr-FR" sz="2400" b="1" dirty="0">
                <a:latin typeface="Gill Sans MT" pitchFamily="34" charset="0"/>
              </a:rPr>
              <a:t>qui se stabilise depuis 10 </a:t>
            </a:r>
            <a:r>
              <a:rPr lang="fr-FR" sz="2400" b="1" dirty="0" smtClean="0">
                <a:latin typeface="Gill Sans MT" pitchFamily="34" charset="0"/>
              </a:rPr>
              <a:t>ans </a:t>
            </a:r>
            <a:r>
              <a:rPr lang="fr-FR" b="1" dirty="0" smtClean="0">
                <a:latin typeface="Gill Sans MT" pitchFamily="34" charset="0"/>
              </a:rPr>
              <a:t>(attention au CO</a:t>
            </a:r>
            <a:r>
              <a:rPr lang="fr-FR" b="1" baseline="-25000" dirty="0" smtClean="0">
                <a:latin typeface="Gill Sans MT" pitchFamily="34" charset="0"/>
              </a:rPr>
              <a:t>2</a:t>
            </a:r>
            <a:r>
              <a:rPr lang="fr-FR" b="1" dirty="0" smtClean="0">
                <a:latin typeface="Gill Sans MT" pitchFamily="34" charset="0"/>
              </a:rPr>
              <a:t> importé)</a:t>
            </a:r>
            <a:endParaRPr lang="fr-FR" b="1" dirty="0">
              <a:latin typeface="Gill Sans M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63688" y="5262991"/>
            <a:ext cx="675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 Secteur  résidentiel-tertiaire : près de 45%</a:t>
            </a:r>
          </a:p>
          <a:p>
            <a:r>
              <a:rPr lang="fr-FR" b="1" dirty="0" smtClean="0"/>
              <a:t>* Transport : environ 25%</a:t>
            </a:r>
          </a:p>
          <a:p>
            <a:r>
              <a:rPr lang="fr-FR" b="1" dirty="0" smtClean="0"/>
              <a:t>* Industrie :  20%</a:t>
            </a:r>
          </a:p>
          <a:p>
            <a:r>
              <a:rPr lang="fr-FR" b="1" dirty="0" smtClean="0"/>
              <a:t>* Agriculture : moins de 3% (mais 20% des GES)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1819" y="4136362"/>
            <a:ext cx="749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b="1" dirty="0" smtClean="0">
                <a:latin typeface="Calibri" pitchFamily="34" charset="0"/>
              </a:rPr>
              <a:t> Fraction solide :</a:t>
            </a:r>
          </a:p>
          <a:p>
            <a:pPr algn="just"/>
            <a:r>
              <a:rPr lang="fr-FR" dirty="0" smtClean="0">
                <a:latin typeface="Calibri" pitchFamily="34" charset="0"/>
              </a:rPr>
              <a:t>* Taux de matière sèche élevé (30 %) : 	</a:t>
            </a:r>
            <a:r>
              <a:rPr lang="fr-FR" b="1" dirty="0" smtClean="0">
                <a:latin typeface="Calibri" pitchFamily="34" charset="0"/>
              </a:rPr>
              <a:t>un amendement organique en contribuant positivement au </a:t>
            </a:r>
            <a:r>
              <a:rPr lang="fr-FR" dirty="0" smtClean="0">
                <a:latin typeface="Calibri" pitchFamily="34" charset="0"/>
              </a:rPr>
              <a:t>bilan humique  </a:t>
            </a:r>
          </a:p>
          <a:p>
            <a:pPr algn="just"/>
            <a:r>
              <a:rPr lang="fr-FR" dirty="0" smtClean="0">
                <a:latin typeface="Calibri" pitchFamily="34" charset="0"/>
              </a:rPr>
              <a:t>* Forte représentativité des fractions organiques récalcitrantes (</a:t>
            </a:r>
            <a:r>
              <a:rPr lang="fr-FR" dirty="0" err="1" smtClean="0">
                <a:latin typeface="Calibri" pitchFamily="34" charset="0"/>
              </a:rPr>
              <a:t>ie</a:t>
            </a:r>
            <a:r>
              <a:rPr lang="fr-FR" dirty="0" smtClean="0">
                <a:latin typeface="Calibri" pitchFamily="34" charset="0"/>
              </a:rPr>
              <a:t>. lignine)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6" name="Image 5" descr="27MQ1OMV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2168" y="1340768"/>
            <a:ext cx="6084168" cy="2667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03323" y="191683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Fraction solide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7503323" y="255561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Fraction liquide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47664" y="53732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b="1" dirty="0" smtClean="0">
                <a:latin typeface="Calibri" pitchFamily="34" charset="0"/>
              </a:rPr>
              <a:t> Fraction liquide :</a:t>
            </a:r>
            <a:r>
              <a:rPr lang="fr-FR" dirty="0">
                <a:latin typeface="Calibri" pitchFamily="34" charset="0"/>
              </a:rPr>
              <a:t>	</a:t>
            </a:r>
            <a:endParaRPr lang="fr-FR" dirty="0" smtClean="0">
              <a:latin typeface="Calibri" pitchFamily="34" charset="0"/>
            </a:endParaRPr>
          </a:p>
          <a:p>
            <a:pPr algn="just"/>
            <a:r>
              <a:rPr lang="fr-FR" dirty="0" smtClean="0">
                <a:latin typeface="Calibri" pitchFamily="34" charset="0"/>
              </a:rPr>
              <a:t>* Taux de matière sèche très faible (&lt; 5 %) </a:t>
            </a:r>
          </a:p>
          <a:p>
            <a:pPr algn="just"/>
            <a:r>
              <a:rPr lang="fr-FR" dirty="0" smtClean="0">
                <a:latin typeface="Calibri" pitchFamily="34" charset="0"/>
              </a:rPr>
              <a:t>* Forte teneur en azote minéral (</a:t>
            </a:r>
            <a:r>
              <a:rPr lang="fr-FR" dirty="0" err="1" smtClean="0">
                <a:latin typeface="Calibri" pitchFamily="34" charset="0"/>
              </a:rPr>
              <a:t>ie</a:t>
            </a:r>
            <a:r>
              <a:rPr lang="fr-FR" dirty="0" smtClean="0">
                <a:latin typeface="Calibri" pitchFamily="34" charset="0"/>
              </a:rPr>
              <a:t>. 1,8 g/l) : </a:t>
            </a:r>
            <a:r>
              <a:rPr lang="fr-FR" b="1" dirty="0" smtClean="0">
                <a:latin typeface="Calibri" pitchFamily="34" charset="0"/>
              </a:rPr>
              <a:t>engrais minéral susceptible d’être apporté au plus proche des </a:t>
            </a:r>
            <a:r>
              <a:rPr lang="fr-FR" dirty="0" smtClean="0">
                <a:latin typeface="Calibri" pitchFamily="34" charset="0"/>
              </a:rPr>
              <a:t>besoins des cultures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00E7-0E21-41E6-A621-CB94A9F0597F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75656" y="298293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-BoldMT"/>
              </a:rPr>
              <a:t>Un outil </a:t>
            </a:r>
            <a:r>
              <a:rPr lang="fr-FR" sz="3600" b="1" dirty="0" smtClean="0">
                <a:latin typeface="Arial-BoldMT"/>
              </a:rPr>
              <a:t>agronomique performant</a:t>
            </a:r>
            <a:endParaRPr lang="fr-FR" sz="3600" b="1" dirty="0">
              <a:latin typeface="Arial-BoldMT"/>
            </a:endParaRPr>
          </a:p>
          <a:p>
            <a:r>
              <a:rPr lang="fr-FR" b="1" dirty="0">
                <a:latin typeface="Arial-BoldMT"/>
              </a:rPr>
              <a:t>De l’azote minéral à partir de </a:t>
            </a:r>
            <a:r>
              <a:rPr lang="fr-FR" b="1" dirty="0" smtClean="0">
                <a:latin typeface="Arial-BoldMT"/>
              </a:rPr>
              <a:t>ressources organiques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7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123728" y="1340768"/>
            <a:ext cx="5832648" cy="5085184"/>
            <a:chOff x="0" y="0"/>
            <a:chExt cx="9252857" cy="6858000"/>
          </a:xfrm>
        </p:grpSpPr>
        <p:pic>
          <p:nvPicPr>
            <p:cNvPr id="2" name="Image 1" descr="lorraine UGB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52857" cy="6858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Ellipse 2"/>
            <p:cNvSpPr/>
            <p:nvPr/>
          </p:nvSpPr>
          <p:spPr>
            <a:xfrm>
              <a:off x="3851920" y="4005064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4499992" y="2852936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5588496" y="1637184"/>
              <a:ext cx="1080120" cy="7116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427984" y="1988840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 rot="1724360">
              <a:off x="386247" y="417166"/>
              <a:ext cx="2131214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 rot="2686897">
              <a:off x="2905814" y="525916"/>
              <a:ext cx="1844861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23528" y="2276872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79512" y="1340768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547664" y="2276872"/>
              <a:ext cx="108012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 rot="1514868">
              <a:off x="1904660" y="4996367"/>
              <a:ext cx="2736304" cy="15760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501273" y="379842"/>
            <a:ext cx="5508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La Lorraine : terre  de polyculture d’élevage</a:t>
            </a:r>
          </a:p>
          <a:p>
            <a:pPr algn="ctr"/>
            <a:r>
              <a:rPr lang="fr-FR" sz="2000" b="1" dirty="0" smtClean="0"/>
              <a:t>un potentiel important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699792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2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6877"/>
            <a:ext cx="9181372" cy="69317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4650" y="269776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Réalité du découplage à l’échelle mondiale : 3 modèles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348" y="2132856"/>
            <a:ext cx="34671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425380" y="170080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Kenya : découplage relatif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040" y="2060848"/>
            <a:ext cx="3429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863080" y="16288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Brésil : pas de découplage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34004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979712" y="3789040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USA : découplage relatif</a:t>
            </a:r>
            <a:endParaRPr lang="fr-F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1105" y="4221088"/>
            <a:ext cx="3381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655121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France : découplage absolu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51142" y="6581001"/>
            <a:ext cx="669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Sources : M. Camara, Congrès interdisciplinaire du développement durable, 2013 Namur</a:t>
            </a:r>
            <a:endParaRPr lang="fr-FR" sz="1200" b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31640" y="6597352"/>
            <a:ext cx="7812360" cy="2820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67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24"/>
          <a:stretch>
            <a:fillRect/>
          </a:stretch>
        </p:blipFill>
        <p:spPr bwMode="auto">
          <a:xfrm>
            <a:off x="1619672" y="1052736"/>
            <a:ext cx="7259546" cy="45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1720" y="374977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Émissions de CO</a:t>
            </a:r>
            <a:r>
              <a:rPr lang="fr-FR" b="1" baseline="-25000" dirty="0" smtClean="0"/>
              <a:t>2</a:t>
            </a:r>
            <a:r>
              <a:rPr lang="fr-FR" b="1" dirty="0" smtClean="0"/>
              <a:t> domestiques et importées induites par la demande finale intérieure (France 2005)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405" y="5789598"/>
            <a:ext cx="6984776" cy="3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95936" y="6550223"/>
            <a:ext cx="5179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Sources : CO</a:t>
            </a:r>
            <a:r>
              <a:rPr lang="fr-FR" sz="1400" b="1" baseline="-25000" dirty="0" smtClean="0"/>
              <a:t>2</a:t>
            </a:r>
            <a:r>
              <a:rPr lang="fr-FR" sz="1400" b="1" dirty="0" smtClean="0"/>
              <a:t> importé, L'économie française, édition 2010</a:t>
            </a:r>
            <a:endParaRPr lang="fr-FR" sz="1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AE8D-FD98-48D5-9672-0E59DCEECA97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012160" y="2636912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571625" y="2534283"/>
            <a:ext cx="6943725" cy="3971221"/>
            <a:chOff x="1763688" y="1220919"/>
            <a:chExt cx="6943725" cy="397122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3688" y="1220919"/>
              <a:ext cx="6943725" cy="397122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796000" y="4365104"/>
              <a:ext cx="288000" cy="216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 smtClean="0">
                  <a:solidFill>
                    <a:schemeClr val="tx2">
                      <a:lumMod val="75000"/>
                    </a:schemeClr>
                  </a:solidFill>
                </a:rPr>
                <a:t>N</a:t>
              </a:r>
              <a:r>
                <a:rPr lang="fr-FR" sz="10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fr-FR" sz="1000" dirty="0" smtClean="0">
                  <a:solidFill>
                    <a:schemeClr val="tx2">
                      <a:lumMod val="75000"/>
                    </a:schemeClr>
                  </a:solidFill>
                </a:rPr>
                <a:t>O</a:t>
              </a:r>
              <a:endParaRPr lang="fr-FR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220072" y="4797152"/>
              <a:ext cx="288000" cy="18000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 smtClean="0">
                  <a:solidFill>
                    <a:schemeClr val="tx2">
                      <a:lumMod val="75000"/>
                    </a:schemeClr>
                  </a:solidFill>
                </a:rPr>
                <a:t>N</a:t>
              </a:r>
              <a:r>
                <a:rPr lang="fr-FR" sz="1000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fr-FR" sz="1000" dirty="0" smtClean="0">
                  <a:solidFill>
                    <a:schemeClr val="tx2">
                      <a:lumMod val="75000"/>
                    </a:schemeClr>
                  </a:solidFill>
                </a:rPr>
                <a:t>O</a:t>
              </a:r>
              <a:endParaRPr lang="fr-FR" sz="1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34194" y="1400723"/>
            <a:ext cx="7418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Par </a:t>
            </a:r>
            <a:r>
              <a:rPr lang="fr-FR" b="1" dirty="0" smtClean="0">
                <a:solidFill>
                  <a:srgbClr val="FF0000"/>
                </a:solidFill>
              </a:rPr>
              <a:t>contre, </a:t>
            </a:r>
            <a:r>
              <a:rPr lang="fr-FR" b="1" dirty="0">
                <a:solidFill>
                  <a:srgbClr val="FF0000"/>
                </a:solidFill>
              </a:rPr>
              <a:t>les émissions de CO</a:t>
            </a:r>
            <a:r>
              <a:rPr lang="fr-FR" b="1" baseline="-25000" dirty="0">
                <a:solidFill>
                  <a:srgbClr val="FF0000"/>
                </a:solidFill>
              </a:rPr>
              <a:t>2</a:t>
            </a:r>
            <a:r>
              <a:rPr lang="fr-FR" b="1" dirty="0">
                <a:solidFill>
                  <a:srgbClr val="FF0000"/>
                </a:solidFill>
              </a:rPr>
              <a:t> induites par la demande finale intérieure française se montent à près de 550 millions de tonnes : 9,0 tonnes par an et par habitant (+14% entre 1990 et 2007)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8374" y="660956"/>
            <a:ext cx="7648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En 2011, les émissions de CO</a:t>
            </a:r>
            <a:r>
              <a:rPr lang="fr-FR" b="1" baseline="-25000" dirty="0" smtClean="0"/>
              <a:t>2</a:t>
            </a:r>
            <a:r>
              <a:rPr lang="fr-FR" b="1" dirty="0" smtClean="0"/>
              <a:t> sur le territoire français : </a:t>
            </a:r>
            <a:r>
              <a:rPr lang="fr-FR" b="1" dirty="0" smtClean="0">
                <a:solidFill>
                  <a:srgbClr val="FF0000"/>
                </a:solidFill>
              </a:rPr>
              <a:t>5,5-6 tonnes par an et par habitant (390 millions de tonnes de CO</a:t>
            </a:r>
            <a:r>
              <a:rPr lang="fr-FR" b="1" baseline="-25000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07904" y="231031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Notion de CO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</a:rPr>
              <a:t> importé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835696" y="4758243"/>
            <a:ext cx="65588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Notre croissance se </a:t>
            </a:r>
            <a:r>
              <a:rPr lang="fr-FR" sz="2400" b="1" dirty="0" err="1" smtClean="0"/>
              <a:t>décarbone</a:t>
            </a:r>
            <a:r>
              <a:rPr lang="fr-FR" sz="2400" b="1" dirty="0" smtClean="0"/>
              <a:t>		</a:t>
            </a:r>
          </a:p>
          <a:p>
            <a:r>
              <a:rPr lang="fr-FR" sz="2400" b="1" dirty="0"/>
              <a:t> </a:t>
            </a:r>
            <a:r>
              <a:rPr lang="fr-FR" sz="2400" b="1" dirty="0" smtClean="0"/>
              <a:t>     au profit d’une importation du CO</a:t>
            </a:r>
            <a:r>
              <a:rPr lang="fr-FR" sz="2400" b="1" baseline="-25000" dirty="0" smtClean="0"/>
              <a:t>2</a:t>
            </a:r>
            <a:r>
              <a:rPr lang="fr-FR" sz="2400" b="1" dirty="0" smtClean="0"/>
              <a:t>….</a:t>
            </a:r>
            <a:endParaRPr lang="fr-FR" sz="2400" b="1" dirty="0"/>
          </a:p>
        </p:txBody>
      </p:sp>
      <p:sp>
        <p:nvSpPr>
          <p:cNvPr id="3" name="Ellipse 2"/>
          <p:cNvSpPr/>
          <p:nvPr/>
        </p:nvSpPr>
        <p:spPr>
          <a:xfrm>
            <a:off x="5925767" y="2867602"/>
            <a:ext cx="2280463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607705" y="3817556"/>
            <a:ext cx="2280463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6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627873" y="1773238"/>
            <a:ext cx="39549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indent="-1143000" algn="ctr">
              <a:buFontTx/>
              <a:buAutoNum type="romanUcPeriod"/>
            </a:pPr>
            <a:r>
              <a:rPr lang="fr-FR" sz="7200" dirty="0">
                <a:latin typeface="Times New Roman" pitchFamily="18" charset="0"/>
                <a:cs typeface="Times New Roman" pitchFamily="18" charset="0"/>
              </a:rPr>
              <a:t>Enjeux</a:t>
            </a:r>
          </a:p>
          <a:p>
            <a:pPr marL="1143000" indent="-1143000" algn="ctr"/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3828"/>
            <a:ext cx="9181372" cy="692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361427" cy="37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835150" y="-27384"/>
            <a:ext cx="7308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Malgré une augmentation très forte des prix : explosion de la demande au niveau mondial…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179512" y="4581128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Gill Sans MT" pitchFamily="34" charset="0"/>
              </a:rPr>
              <a:t>* </a:t>
            </a:r>
            <a:r>
              <a:rPr lang="fr-FR" b="1" dirty="0" smtClean="0">
                <a:latin typeface="Gill Sans MT" pitchFamily="34" charset="0"/>
              </a:rPr>
              <a:t>Démographie </a:t>
            </a:r>
            <a:r>
              <a:rPr lang="fr-FR" b="1" dirty="0">
                <a:latin typeface="Gill Sans MT" pitchFamily="34" charset="0"/>
              </a:rPr>
              <a:t>(+1,5</a:t>
            </a:r>
            <a:r>
              <a:rPr lang="fr-FR" b="1" dirty="0" smtClean="0">
                <a:latin typeface="Gill Sans MT" pitchFamily="34" charset="0"/>
              </a:rPr>
              <a:t>%/an)</a:t>
            </a:r>
            <a:endParaRPr lang="fr-FR" b="1" dirty="0">
              <a:latin typeface="Gill Sans MT" pitchFamily="34" charset="0"/>
            </a:endParaRPr>
          </a:p>
          <a:p>
            <a:r>
              <a:rPr lang="fr-FR" b="1" dirty="0" smtClean="0">
                <a:latin typeface="Gill Sans MT" pitchFamily="34" charset="0"/>
              </a:rPr>
              <a:t>* Changement </a:t>
            </a:r>
            <a:r>
              <a:rPr lang="fr-FR" b="1" dirty="0">
                <a:latin typeface="Gill Sans MT" pitchFamily="34" charset="0"/>
              </a:rPr>
              <a:t>des modes de vie (+1,5</a:t>
            </a:r>
            <a:r>
              <a:rPr lang="fr-FR" b="1" dirty="0" smtClean="0">
                <a:latin typeface="Gill Sans MT" pitchFamily="34" charset="0"/>
              </a:rPr>
              <a:t>%/an)</a:t>
            </a:r>
          </a:p>
          <a:p>
            <a:r>
              <a:rPr lang="fr-FR" b="1" dirty="0" smtClean="0">
                <a:latin typeface="Gill Sans MT" pitchFamily="34" charset="0"/>
              </a:rPr>
              <a:t>   Doublement de la conso en 25 ans</a:t>
            </a:r>
            <a:endParaRPr lang="fr-FR" b="1" dirty="0">
              <a:latin typeface="Gill Sans MT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997" y="1412776"/>
            <a:ext cx="4977003" cy="28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368800"/>
            <a:ext cx="47529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1619672" y="6237312"/>
            <a:ext cx="284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L’Europe : stabilisation </a:t>
            </a: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5076056" y="1052736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Chine: croissance rapide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067944" y="5301208"/>
            <a:ext cx="3600400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012160" y="1412776"/>
            <a:ext cx="1368152" cy="13681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0" y="5589240"/>
            <a:ext cx="39553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3828"/>
            <a:ext cx="9181372" cy="6925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125" y="365126"/>
            <a:ext cx="7499350" cy="417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200" b="1" dirty="0" smtClean="0"/>
              <a:t>Equation de Kaya</a:t>
            </a:r>
            <a:endParaRPr lang="fr-FR" sz="32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76375" y="1052513"/>
          <a:ext cx="2352675" cy="371475"/>
        </p:xfrm>
        <a:graphic>
          <a:graphicData uri="http://schemas.openxmlformats.org/drawingml/2006/table">
            <a:tbl>
              <a:tblPr/>
              <a:tblGrid>
                <a:gridCol w="2352675"/>
              </a:tblGrid>
              <a:tr h="3714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6"/>
                    </a:solidFill>
                  </a:tcPr>
                </a:tc>
              </a:tr>
            </a:tbl>
          </a:graphicData>
        </a:graphic>
      </p:graphicFrame>
      <p:pic>
        <p:nvPicPr>
          <p:cNvPr id="87045" name="Picture 5" descr="http://www.manicore.com/documentation/serre/kaya_graph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04875"/>
            <a:ext cx="2095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2195513" y="1049338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CO</a:t>
            </a:r>
            <a:r>
              <a:rPr lang="fr-FR" b="1" baseline="-25000" dirty="0"/>
              <a:t>2</a:t>
            </a:r>
            <a:r>
              <a:rPr lang="fr-FR" b="1" dirty="0"/>
              <a:t> = CO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1254125" y="1601985"/>
            <a:ext cx="8101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/>
              <a:t>Quantité de CO</a:t>
            </a:r>
            <a:r>
              <a:rPr lang="fr-FR" sz="1600" b="1" baseline="-25000" dirty="0"/>
              <a:t>2</a:t>
            </a:r>
            <a:r>
              <a:rPr lang="fr-FR" sz="1600" b="1" dirty="0"/>
              <a:t> qu'il faut émettre pour disposer 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d'une </a:t>
            </a:r>
            <a:r>
              <a:rPr lang="fr-FR" sz="1600" b="1" dirty="0"/>
              <a:t>quantité d'énergie donnée</a:t>
            </a:r>
          </a:p>
        </p:txBody>
      </p:sp>
      <p:pic>
        <p:nvPicPr>
          <p:cNvPr id="87048" name="Picture 5" descr="http://www.manicore.com/documentation/serre/kaya_graph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964" y="3279349"/>
            <a:ext cx="6492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2" descr="http://www.manicore.com/documentation/serre/kaya_graph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6037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0" name="Rectangle 9"/>
          <p:cNvSpPr>
            <a:spLocks noChangeArrowheads="1"/>
          </p:cNvSpPr>
          <p:nvPr/>
        </p:nvSpPr>
        <p:spPr bwMode="auto">
          <a:xfrm>
            <a:off x="1288369" y="6147176"/>
            <a:ext cx="8243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/>
              <a:t>L'électricité est convertie sur l'équivalence </a:t>
            </a:r>
            <a:r>
              <a:rPr lang="fr-FR" sz="1400" b="1" dirty="0">
                <a:hlinkClick r:id="rId6" action="ppaction://hlinkfile"/>
              </a:rPr>
              <a:t>énergie finale </a:t>
            </a:r>
            <a:r>
              <a:rPr lang="fr-FR" sz="1400" b="1" dirty="0"/>
              <a:t>(1 TEP = 11,6 </a:t>
            </a:r>
            <a:r>
              <a:rPr lang="fr-FR" sz="1400" b="1" dirty="0" err="1"/>
              <a:t>MWh</a:t>
            </a:r>
            <a:r>
              <a:rPr lang="fr-FR" sz="1400" b="1" dirty="0"/>
              <a:t>).</a:t>
            </a:r>
          </a:p>
        </p:txBody>
      </p:sp>
      <p:sp>
        <p:nvSpPr>
          <p:cNvPr id="87051" name="ZoneTexte 10"/>
          <p:cNvSpPr txBox="1">
            <a:spLocks noChangeArrowheads="1"/>
          </p:cNvSpPr>
          <p:nvPr/>
        </p:nvSpPr>
        <p:spPr bwMode="auto">
          <a:xfrm>
            <a:off x="7132638" y="6581775"/>
            <a:ext cx="2011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Sources : </a:t>
            </a:r>
            <a:r>
              <a:rPr lang="fr-FR" sz="1200">
                <a:hlinkClick r:id="rId7"/>
              </a:rPr>
              <a:t>www.manicore.fr</a:t>
            </a:r>
            <a:endParaRPr lang="fr-FR" sz="1200"/>
          </a:p>
        </p:txBody>
      </p:sp>
      <p:sp>
        <p:nvSpPr>
          <p:cNvPr id="11" name="Flèche droite 10"/>
          <p:cNvSpPr/>
          <p:nvPr/>
        </p:nvSpPr>
        <p:spPr>
          <a:xfrm>
            <a:off x="3995738" y="1265238"/>
            <a:ext cx="7207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50" grpId="0"/>
      <p:bldP spid="87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04" y="-27384"/>
            <a:ext cx="9181372" cy="6931753"/>
          </a:xfrm>
          <a:prstGeom prst="rect">
            <a:avLst/>
          </a:prstGeom>
        </p:spPr>
      </p:pic>
      <p:pic>
        <p:nvPicPr>
          <p:cNvPr id="88066" name="Picture 2" descr="http://www.manicore.com/documentation/serre/kaya_graph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921419"/>
            <a:ext cx="5014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76375" y="2721644"/>
          <a:ext cx="6912767" cy="1080120"/>
        </p:xfrm>
        <a:graphic>
          <a:graphicData uri="http://schemas.openxmlformats.org/drawingml/2006/table">
            <a:tbl>
              <a:tblPr/>
              <a:tblGrid>
                <a:gridCol w="1889821"/>
                <a:gridCol w="232084"/>
                <a:gridCol w="2105326"/>
                <a:gridCol w="198929"/>
                <a:gridCol w="1840088"/>
                <a:gridCol w="198929"/>
                <a:gridCol w="447590"/>
              </a:tblGrid>
              <a:tr h="1080120">
                <a:tc>
                  <a:txBody>
                    <a:bodyPr/>
                    <a:lstStyle/>
                    <a:p>
                      <a:r>
                        <a:rPr lang="fr-FR" b="1" dirty="0"/>
                        <a:t>Emissions de gaz carbonique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=</a:t>
                      </a:r>
                      <a:endParaRPr lang="fr-FR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Contenu </a:t>
                      </a:r>
                      <a:r>
                        <a:rPr lang="fr-FR" b="1" dirty="0"/>
                        <a:t>en gaz carbonique de l'énergie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*</a:t>
                      </a:r>
                      <a:endParaRPr lang="fr-FR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intensité </a:t>
                      </a:r>
                      <a:r>
                        <a:rPr lang="fr-FR" b="1" dirty="0"/>
                        <a:t>énergétique de l'économie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*</a:t>
                      </a:r>
                      <a:endParaRPr lang="fr-FR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PIB</a:t>
                      </a:r>
                      <a:endParaRPr lang="fr-FR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8075" name="Rectangle 8"/>
          <p:cNvSpPr>
            <a:spLocks noChangeArrowheads="1"/>
          </p:cNvSpPr>
          <p:nvPr/>
        </p:nvSpPr>
        <p:spPr bwMode="auto">
          <a:xfrm>
            <a:off x="1691680" y="4509120"/>
            <a:ext cx="7344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Le terme TEP/PIB  : Efficacité énergétique</a:t>
            </a:r>
          </a:p>
          <a:p>
            <a:endParaRPr lang="fr-FR" b="1" dirty="0"/>
          </a:p>
          <a:p>
            <a:r>
              <a:rPr lang="fr-FR" b="1" dirty="0" smtClean="0"/>
              <a:t>Le terme CO2/TEP : Intensité carbonique, Energie </a:t>
            </a:r>
            <a:r>
              <a:rPr lang="fr-FR" b="1" dirty="0" err="1" smtClean="0"/>
              <a:t>décarbonée</a:t>
            </a:r>
            <a:endParaRPr lang="fr-FR" b="1" dirty="0"/>
          </a:p>
        </p:txBody>
      </p:sp>
      <p:sp>
        <p:nvSpPr>
          <p:cNvPr id="88076" name="ZoneTexte 9"/>
          <p:cNvSpPr txBox="1">
            <a:spLocks noChangeArrowheads="1"/>
          </p:cNvSpPr>
          <p:nvPr/>
        </p:nvSpPr>
        <p:spPr bwMode="auto">
          <a:xfrm>
            <a:off x="6193431" y="6168967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Sources : </a:t>
            </a:r>
            <a:r>
              <a:rPr lang="fr-FR" dirty="0">
                <a:hlinkClick r:id="rId4"/>
              </a:rPr>
              <a:t>www.manicore.fr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86" y="-36877"/>
            <a:ext cx="9181372" cy="6931753"/>
          </a:xfrm>
          <a:prstGeom prst="rect">
            <a:avLst/>
          </a:prstGeom>
        </p:spPr>
      </p:pic>
      <p:pic>
        <p:nvPicPr>
          <p:cNvPr id="89090" name="Picture 2" descr="http://madeinearth.files.wordpress.com/2009/05/equationkaya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60648"/>
            <a:ext cx="72739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2" descr="http://www.manicore.com/documentation/serre/kaya_graph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421" y="4868863"/>
            <a:ext cx="10795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2" descr="http://www.manicore.com/documentation/serre/kaya_graph3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1537004" y="2781449"/>
            <a:ext cx="77041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La population est un paramètre peu flexible (9 milliards en 2050)</a:t>
            </a:r>
          </a:p>
          <a:p>
            <a:endParaRPr lang="fr-FR" b="1" dirty="0"/>
          </a:p>
          <a:p>
            <a:r>
              <a:rPr lang="fr-FR" b="1" dirty="0"/>
              <a:t>Le PIB : peut-il diminuer ?</a:t>
            </a:r>
          </a:p>
        </p:txBody>
      </p:sp>
      <p:sp>
        <p:nvSpPr>
          <p:cNvPr id="89095" name="ZoneTexte 8"/>
          <p:cNvSpPr txBox="1">
            <a:spLocks noChangeArrowheads="1"/>
          </p:cNvSpPr>
          <p:nvPr/>
        </p:nvSpPr>
        <p:spPr bwMode="auto">
          <a:xfrm>
            <a:off x="6215063" y="648811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Sources : </a:t>
            </a:r>
            <a:r>
              <a:rPr lang="fr-FR">
                <a:hlinkClick r:id="rId6"/>
              </a:rPr>
              <a:t>www.manicore.fr</a:t>
            </a: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619672" y="4653136"/>
            <a:ext cx="115212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644008" y="4725144"/>
            <a:ext cx="115212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771751" y="505867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Energie </a:t>
            </a:r>
          </a:p>
          <a:p>
            <a:pPr algn="ctr"/>
            <a:r>
              <a:rPr lang="fr-FR" b="1" dirty="0" err="1" smtClean="0"/>
              <a:t>décarbonée</a:t>
            </a:r>
            <a:r>
              <a:rPr lang="fr-FR" b="1" dirty="0" smtClean="0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7083" y="5085184"/>
            <a:ext cx="363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Efficacité énergétique, services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835696" y="548680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26C59-7A17-44D8-ADFC-4FD7F49A69A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5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" grpId="0" animBg="1"/>
      <p:bldP spid="9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</TotalTime>
  <Words>1539</Words>
  <Application>Microsoft Office PowerPoint</Application>
  <PresentationFormat>Affichage à l'écran (4:3)</PresentationFormat>
  <Paragraphs>330</Paragraphs>
  <Slides>46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Arial-BoldMT</vt:lpstr>
      <vt:lpstr>Calibri</vt:lpstr>
      <vt:lpstr>Calibri Light</vt:lpstr>
      <vt:lpstr>Gill Sans MT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Equation de Kaya</vt:lpstr>
      <vt:lpstr>Présentation PowerPoint</vt:lpstr>
      <vt:lpstr>Présentation PowerPoint</vt:lpstr>
      <vt:lpstr>Présentation PowerPoint</vt:lpstr>
      <vt:lpstr>Mix Energétique  Français</vt:lpstr>
      <vt:lpstr>Présentation PowerPoint</vt:lpstr>
      <vt:lpstr>Présentation PowerPoint</vt:lpstr>
      <vt:lpstr>Présentation PowerPoint</vt:lpstr>
      <vt:lpstr>CAS PARTICULIER DE L’AGRICULTURE</vt:lpstr>
      <vt:lpstr>Présentation PowerPoint</vt:lpstr>
      <vt:lpstr>LA METHANISATION</vt:lpstr>
      <vt:lpstr>Présentation PowerPoint</vt:lpstr>
      <vt:lpstr>Présentation PowerPoint</vt:lpstr>
      <vt:lpstr>Présentation PowerPoint</vt:lpstr>
      <vt:lpstr>Fonctionnement d’un méthaniseur</vt:lpstr>
      <vt:lpstr>Fonctionnement biologique de la méthanisation</vt:lpstr>
      <vt:lpstr>Utilisation du biogaz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Présentation PowerPoint</vt:lpstr>
      <vt:lpstr>Présentation PowerPoint</vt:lpstr>
      <vt:lpstr>Réalité du découplage à l’échelle mondiale : 3 modèles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&amp; Territoires Quelles Stratégies ?</dc:title>
  <dc:creator>YLR</dc:creator>
  <cp:lastModifiedBy>Yves Le Roux</cp:lastModifiedBy>
  <cp:revision>313</cp:revision>
  <dcterms:created xsi:type="dcterms:W3CDTF">2013-02-08T13:18:46Z</dcterms:created>
  <dcterms:modified xsi:type="dcterms:W3CDTF">2015-11-22T12:16:04Z</dcterms:modified>
</cp:coreProperties>
</file>