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sldx" ContentType="application/vnd.openxmlformats-officedocument.presentationml.slide"/>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472" r:id="rId3"/>
    <p:sldId id="447" r:id="rId4"/>
    <p:sldId id="425" r:id="rId5"/>
    <p:sldId id="429" r:id="rId6"/>
    <p:sldId id="473" r:id="rId7"/>
    <p:sldId id="474" r:id="rId8"/>
    <p:sldId id="480" r:id="rId9"/>
    <p:sldId id="477" r:id="rId10"/>
    <p:sldId id="379" r:id="rId11"/>
    <p:sldId id="354" r:id="rId12"/>
    <p:sldId id="456" r:id="rId13"/>
    <p:sldId id="478" r:id="rId14"/>
    <p:sldId id="380" r:id="rId15"/>
    <p:sldId id="381" r:id="rId16"/>
    <p:sldId id="388" r:id="rId17"/>
    <p:sldId id="389" r:id="rId18"/>
    <p:sldId id="334" r:id="rId19"/>
    <p:sldId id="461" r:id="rId20"/>
    <p:sldId id="459" r:id="rId21"/>
    <p:sldId id="457" r:id="rId22"/>
    <p:sldId id="283" r:id="rId23"/>
    <p:sldId id="286" r:id="rId24"/>
    <p:sldId id="287" r:id="rId25"/>
    <p:sldId id="304" r:id="rId26"/>
    <p:sldId id="321" r:id="rId27"/>
    <p:sldId id="449" r:id="rId28"/>
    <p:sldId id="458" r:id="rId29"/>
    <p:sldId id="362" r:id="rId30"/>
    <p:sldId id="460" r:id="rId31"/>
    <p:sldId id="470" r:id="rId32"/>
    <p:sldId id="464" r:id="rId33"/>
    <p:sldId id="465" r:id="rId34"/>
    <p:sldId id="462" r:id="rId35"/>
    <p:sldId id="422" r:id="rId36"/>
    <p:sldId id="463" r:id="rId37"/>
    <p:sldId id="475" r:id="rId38"/>
    <p:sldId id="430" r:id="rId39"/>
    <p:sldId id="455" r:id="rId40"/>
    <p:sldId id="357" r:id="rId41"/>
    <p:sldId id="441" r:id="rId42"/>
    <p:sldId id="466" r:id="rId43"/>
    <p:sldId id="302" r:id="rId44"/>
    <p:sldId id="467" r:id="rId45"/>
    <p:sldId id="468" r:id="rId46"/>
    <p:sldId id="469" r:id="rId47"/>
    <p:sldId id="476" r:id="rId48"/>
    <p:sldId id="471" r:id="rId49"/>
    <p:sldId id="479" r:id="rId50"/>
    <p:sldId id="318"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21588-7ACF-4188-A36C-ECD6C265C7F0}" type="datetimeFigureOut">
              <a:rPr lang="fr-FR" smtClean="0"/>
              <a:pPr/>
              <a:t>19/01/2016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F20CE-07D7-4E93-8152-B9B0566888F3}" type="slidenum">
              <a:rPr lang="fr-FR" smtClean="0"/>
              <a:pPr/>
              <a:t>‹#›</a:t>
            </a:fld>
            <a:endParaRPr lang="fr-FR"/>
          </a:p>
        </p:txBody>
      </p:sp>
    </p:spTree>
    <p:extLst>
      <p:ext uri="{BB962C8B-B14F-4D97-AF65-F5344CB8AC3E}">
        <p14:creationId xmlns:p14="http://schemas.microsoft.com/office/powerpoint/2010/main" val="318858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p:spPr>
        <p:txBody>
          <a:bodyPr/>
          <a:lstStyle/>
          <a:p>
            <a:pPr>
              <a:buFont typeface="Times New Roman" pitchFamily="18" charset="0"/>
              <a:buNone/>
            </a:pPr>
            <a:fld id="{62E6DAB5-DAAA-4833-991C-69E0E55F62FB}" type="slidenum">
              <a:rPr lang="fr-FR" smtClean="0">
                <a:latin typeface="Times New Roman" pitchFamily="18" charset="0"/>
                <a:ea typeface="Arial Unicode MS" pitchFamily="34" charset="-128"/>
                <a:cs typeface="Arial Unicode MS" pitchFamily="34" charset="-128"/>
              </a:rPr>
              <a:pPr>
                <a:buFont typeface="Times New Roman" pitchFamily="18" charset="0"/>
                <a:buNone/>
              </a:pPr>
              <a:t>1</a:t>
            </a:fld>
            <a:endParaRPr lang="fr-FR" smtClean="0">
              <a:latin typeface="Times New Roman" pitchFamily="18" charset="0"/>
              <a:ea typeface="Arial Unicode MS" pitchFamily="34" charset="-128"/>
              <a:cs typeface="Arial Unicode MS" pitchFamily="34" charset="-128"/>
            </a:endParaRPr>
          </a:p>
        </p:txBody>
      </p:sp>
      <p:sp>
        <p:nvSpPr>
          <p:cNvPr id="1433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ln>
        </p:spPr>
      </p:sp>
      <p:sp>
        <p:nvSpPr>
          <p:cNvPr id="14340" name="Rectangle 2"/>
          <p:cNvSpPr>
            <a:spLocks noGrp="1" noChangeArrowheads="1"/>
          </p:cNvSpPr>
          <p:nvPr>
            <p:ph type="body" idx="1"/>
          </p:nvPr>
        </p:nvSpPr>
        <p:spPr>
          <a:xfrm>
            <a:off x="685512" y="4343230"/>
            <a:ext cx="5486976" cy="4115139"/>
          </a:xfrm>
          <a:noFill/>
          <a:ln w="9525"/>
        </p:spPr>
        <p:txBody>
          <a:bodyPr wrap="none" anchor="ctr"/>
          <a:lstStyle/>
          <a:p>
            <a:endParaRPr 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xfrm>
            <a:off x="1146175" y="695325"/>
            <a:ext cx="4532313" cy="3398838"/>
          </a:xfrm>
        </p:spPr>
      </p:sp>
      <p:sp>
        <p:nvSpPr>
          <p:cNvPr id="103427" name="Rectangle 3"/>
          <p:cNvSpPr>
            <a:spLocks noGrp="1" noChangeArrowheads="1"/>
          </p:cNvSpPr>
          <p:nvPr>
            <p:ph type="body" idx="1"/>
          </p:nvPr>
        </p:nvSpPr>
        <p:spPr>
          <a:noFill/>
          <a:ln/>
        </p:spPr>
        <p:txBody>
          <a:bodyPr/>
          <a:lstStyle/>
          <a:p>
            <a:endParaRPr lang="fr-FR"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xfrm>
            <a:off x="1009547" y="695134"/>
            <a:ext cx="4805784" cy="3398283"/>
          </a:xfrm>
        </p:spPr>
      </p:sp>
      <p:sp>
        <p:nvSpPr>
          <p:cNvPr id="64515" name="Espace réservé des commentaires 2"/>
          <p:cNvSpPr>
            <a:spLocks noGrp="1"/>
          </p:cNvSpPr>
          <p:nvPr>
            <p:ph type="body" idx="1"/>
          </p:nvPr>
        </p:nvSpPr>
        <p:spPr>
          <a:noFill/>
          <a:ln/>
        </p:spPr>
        <p:txBody>
          <a:bodyPr/>
          <a:lstStyle/>
          <a:p>
            <a:endParaRPr lang="fr-FR" smtClean="0"/>
          </a:p>
        </p:txBody>
      </p:sp>
      <p:sp>
        <p:nvSpPr>
          <p:cNvPr id="64516" name="Espace réservé du numéro de diapositive 3"/>
          <p:cNvSpPr>
            <a:spLocks noGrp="1"/>
          </p:cNvSpPr>
          <p:nvPr>
            <p:ph type="sldNum" sz="quarter"/>
          </p:nvPr>
        </p:nvSpPr>
        <p:spPr>
          <a:noFill/>
        </p:spPr>
        <p:txBody>
          <a:bodyPr/>
          <a:lstStyle/>
          <a:p>
            <a:fld id="{36467A51-79A8-44E1-9767-1E29D0B4BCDB}" type="slidenum">
              <a:rPr lang="fr-FR" smtClean="0"/>
              <a:pPr/>
              <a:t>27</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5510" cy="132397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4964"/>
            <a:ext cx="4056460"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27960" y="1604964"/>
            <a:ext cx="4057650" cy="21859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27960" y="3943350"/>
            <a:ext cx="405765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
          <p:cNvSpPr>
            <a:spLocks noGrp="1" noChangeArrowheads="1"/>
          </p:cNvSpPr>
          <p:nvPr>
            <p:ph type="dt" idx="10"/>
          </p:nvPr>
        </p:nvSpPr>
        <p:spPr>
          <a:ln/>
        </p:spPr>
        <p:txBody>
          <a:bodyPr/>
          <a:lstStyle>
            <a:lvl1pPr>
              <a:defRPr/>
            </a:lvl1pPr>
          </a:lstStyle>
          <a:p>
            <a:pPr>
              <a:defRPr/>
            </a:pPr>
            <a:r>
              <a:rPr lang="fr-FR"/>
              <a:t>11/06/2014</a:t>
            </a:r>
          </a:p>
        </p:txBody>
      </p:sp>
      <p:sp>
        <p:nvSpPr>
          <p:cNvPr id="7" name="Rectangle 4"/>
          <p:cNvSpPr>
            <a:spLocks noGrp="1" noChangeArrowheads="1"/>
          </p:cNvSpPr>
          <p:nvPr>
            <p:ph type="sldNum" idx="11"/>
          </p:nvPr>
        </p:nvSpPr>
        <p:spPr>
          <a:ln/>
        </p:spPr>
        <p:txBody>
          <a:bodyPr/>
          <a:lstStyle>
            <a:lvl1pPr>
              <a:defRPr/>
            </a:lvl1pPr>
          </a:lstStyle>
          <a:p>
            <a:pPr>
              <a:defRPr/>
            </a:pPr>
            <a:fld id="{EC80B0DD-DB69-40DD-A029-56334B225881}"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F6CF9D-E3BB-4652-8A2E-52226F7A70A5}" type="datetimeFigureOut">
              <a:rPr lang="fr-FR" smtClean="0"/>
              <a:pPr/>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0593A7-68C9-4F5D-A3BD-03BC004F407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6CF9D-E3BB-4652-8A2E-52226F7A70A5}" type="datetimeFigureOut">
              <a:rPr lang="fr-FR" smtClean="0"/>
              <a:pPr/>
              <a:t>19/01/2016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593A7-68C9-4F5D-A3BD-03BC004F407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5" Type="http://schemas.openxmlformats.org/officeDocument/2006/relationships/image" Target="../media/image3.jpeg"/><Relationship Id="rId6" Type="http://schemas.openxmlformats.org/officeDocument/2006/relationships/image" Target="../media/image4.gi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package" Target="../embeddings/Diapositive_Microsoft_Office_PowerPoint11.sldx"/><Relationship Id="rId4" Type="http://schemas.openxmlformats.org/officeDocument/2006/relationships/image" Target="../media/image40.emf"/><Relationship Id="rId5" Type="http://schemas.openxmlformats.org/officeDocument/2006/relationships/image" Target="../media/image41.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 Id="rId3" Type="http://schemas.openxmlformats.org/officeDocument/2006/relationships/image" Target="../media/image5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 Id="rId3" Type="http://schemas.openxmlformats.org/officeDocument/2006/relationships/image" Target="cid:1347037282.504a28629dca8@www.greenunivers.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jpeg"/><Relationship Id="rId5" Type="http://schemas.openxmlformats.org/officeDocument/2006/relationships/image" Target="../media/image68.jpeg"/><Relationship Id="rId1" Type="http://schemas.openxmlformats.org/officeDocument/2006/relationships/slideLayout" Target="../slideLayouts/slideLayout6.xml"/><Relationship Id="rId2"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 Id="rId3"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2.jpeg"/></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6.jpeg"/><Relationship Id="rId3"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6.xml"/><Relationship Id="rId2" Type="http://schemas.openxmlformats.org/officeDocument/2006/relationships/image" Target="../media/image7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jpeg"/></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png"/><Relationship Id="rId5" Type="http://schemas.openxmlformats.org/officeDocument/2006/relationships/image" Target="../media/image86.jpeg"/><Relationship Id="rId6" Type="http://schemas.openxmlformats.org/officeDocument/2006/relationships/image" Target="../media/image87.jpeg"/><Relationship Id="rId1" Type="http://schemas.openxmlformats.org/officeDocument/2006/relationships/slideLayout" Target="../slideLayouts/slideLayout6.xml"/><Relationship Id="rId2" Type="http://schemas.openxmlformats.org/officeDocument/2006/relationships/image" Target="../media/image8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1" Type="http://schemas.openxmlformats.org/officeDocument/2006/relationships/slideLayout" Target="../slideLayouts/slideLayout7.xml"/><Relationship Id="rId2" Type="http://schemas.openxmlformats.org/officeDocument/2006/relationships/image" Target="../media/image8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628650" y="365126"/>
            <a:ext cx="6679654" cy="1767730"/>
          </a:xfrm>
          <a:solidFill>
            <a:schemeClr val="accent6">
              <a:lumMod val="50000"/>
            </a:schemeClr>
          </a:solidFill>
        </p:spPr>
        <p:txBody>
          <a:bodyPr anchorCtr="1">
            <a:noAutofit/>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fr-FR" sz="3600" dirty="0" smtClean="0">
                <a:solidFill>
                  <a:schemeClr val="bg1"/>
                </a:solidFill>
                <a:latin typeface="Palatino Linotype" pitchFamily="18" charset="0"/>
              </a:rPr>
              <a:t>INNOVATION A LA FRANCAISE :</a:t>
            </a:r>
            <a:br>
              <a:rPr lang="fr-FR" sz="3600" dirty="0" smtClean="0">
                <a:solidFill>
                  <a:schemeClr val="bg1"/>
                </a:solidFill>
                <a:latin typeface="Palatino Linotype" pitchFamily="18" charset="0"/>
              </a:rPr>
            </a:br>
            <a:r>
              <a:rPr lang="fr-FR" sz="3600" dirty="0" smtClean="0">
                <a:solidFill>
                  <a:schemeClr val="bg1"/>
                </a:solidFill>
                <a:latin typeface="Palatino Linotype" pitchFamily="18" charset="0"/>
              </a:rPr>
              <a:t>Et si on avait encore tout faux ?</a:t>
            </a:r>
          </a:p>
        </p:txBody>
      </p:sp>
      <p:pic>
        <p:nvPicPr>
          <p:cNvPr id="4099" name="Picture 2"/>
          <p:cNvPicPr>
            <a:picLocks noChangeAspect="1" noChangeArrowheads="1"/>
          </p:cNvPicPr>
          <p:nvPr/>
        </p:nvPicPr>
        <p:blipFill>
          <a:blip r:embed="rId3" cstate="print"/>
          <a:srcRect/>
          <a:stretch>
            <a:fillRect/>
          </a:stretch>
        </p:blipFill>
        <p:spPr bwMode="auto">
          <a:xfrm>
            <a:off x="251520" y="3284984"/>
            <a:ext cx="3883753" cy="3369495"/>
          </a:xfrm>
          <a:prstGeom prst="rect">
            <a:avLst/>
          </a:prstGeom>
          <a:noFill/>
          <a:ln w="12600">
            <a:noFill/>
            <a:miter lim="800000"/>
            <a:headEnd/>
            <a:tailEnd/>
          </a:ln>
        </p:spPr>
      </p:pic>
      <p:pic>
        <p:nvPicPr>
          <p:cNvPr id="19460" name="Picture 4" descr="http://www.utc.fr/recherche-innovation/iso_album/recherche-interdisciplinaire.gif"/>
          <p:cNvPicPr>
            <a:picLocks noChangeAspect="1" noChangeArrowheads="1"/>
          </p:cNvPicPr>
          <p:nvPr/>
        </p:nvPicPr>
        <p:blipFill>
          <a:blip r:embed="rId4" cstate="print"/>
          <a:srcRect/>
          <a:stretch>
            <a:fillRect/>
          </a:stretch>
        </p:blipFill>
        <p:spPr bwMode="auto">
          <a:xfrm>
            <a:off x="4572000" y="2492896"/>
            <a:ext cx="4314171" cy="3608809"/>
          </a:xfrm>
          <a:prstGeom prst="rect">
            <a:avLst/>
          </a:prstGeom>
          <a:noFill/>
        </p:spPr>
      </p:pic>
      <p:pic>
        <p:nvPicPr>
          <p:cNvPr id="70658" name="Picture 2" descr="http://www.egalite-des-chances.com/wp-content/uploads/logos/logo/als.jpg"/>
          <p:cNvPicPr>
            <a:picLocks noChangeAspect="1" noChangeArrowheads="1"/>
          </p:cNvPicPr>
          <p:nvPr/>
        </p:nvPicPr>
        <p:blipFill>
          <a:blip r:embed="rId5" cstate="print"/>
          <a:srcRect/>
          <a:stretch>
            <a:fillRect/>
          </a:stretch>
        </p:blipFill>
        <p:spPr bwMode="auto">
          <a:xfrm>
            <a:off x="7452320" y="404664"/>
            <a:ext cx="1479528" cy="1220342"/>
          </a:xfrm>
          <a:prstGeom prst="rect">
            <a:avLst/>
          </a:prstGeom>
          <a:noFill/>
        </p:spPr>
      </p:pic>
      <p:pic>
        <p:nvPicPr>
          <p:cNvPr id="108546" name="Picture 2" descr="http://www.maison-des-drapeaux.com/media/catalog/product/cache/4/image/1000x1000/0186a526c765db3cc163ef50700e8ac2/7/4/drapeau-france-cousu-270-x-450-cm.gif"/>
          <p:cNvPicPr>
            <a:picLocks noChangeAspect="1" noChangeArrowheads="1"/>
          </p:cNvPicPr>
          <p:nvPr/>
        </p:nvPicPr>
        <p:blipFill>
          <a:blip r:embed="rId6" cstate="print"/>
          <a:srcRect/>
          <a:stretch>
            <a:fillRect/>
          </a:stretch>
        </p:blipFill>
        <p:spPr bwMode="auto">
          <a:xfrm>
            <a:off x="827584" y="2204864"/>
            <a:ext cx="2684240" cy="1610544"/>
          </a:xfrm>
          <a:prstGeom prst="rect">
            <a:avLst/>
          </a:prstGeom>
          <a:solidFill>
            <a:schemeClr val="bg2"/>
          </a:solidFill>
          <a:ln>
            <a:solidFill>
              <a:schemeClr val="accent1"/>
            </a:solidFill>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Jean claude\Mes documents\Mes numérisations\2011-04 (avr.)\Numériser0028.jpg"/>
          <p:cNvPicPr>
            <a:picLocks noChangeAspect="1" noChangeArrowheads="1"/>
          </p:cNvPicPr>
          <p:nvPr/>
        </p:nvPicPr>
        <p:blipFill>
          <a:blip r:embed="rId2" cstate="print"/>
          <a:srcRect/>
          <a:stretch>
            <a:fillRect/>
          </a:stretch>
        </p:blipFill>
        <p:spPr bwMode="auto">
          <a:xfrm>
            <a:off x="539750" y="333375"/>
            <a:ext cx="4689475" cy="6048375"/>
          </a:xfrm>
          <a:prstGeom prst="rect">
            <a:avLst/>
          </a:prstGeom>
          <a:noFill/>
          <a:ln w="9525">
            <a:noFill/>
            <a:miter lim="800000"/>
            <a:headEnd/>
            <a:tailEnd/>
          </a:ln>
        </p:spPr>
      </p:pic>
      <p:pic>
        <p:nvPicPr>
          <p:cNvPr id="65539" name="Picture 3" descr="C:\Documents and Settings\Jean claude\Mes documents\Mes numérisations\2011-04 (avr.)\Numériser0029.jpg"/>
          <p:cNvPicPr>
            <a:picLocks noChangeAspect="1" noChangeArrowheads="1"/>
          </p:cNvPicPr>
          <p:nvPr/>
        </p:nvPicPr>
        <p:blipFill>
          <a:blip r:embed="rId3" cstate="print"/>
          <a:srcRect/>
          <a:stretch>
            <a:fillRect/>
          </a:stretch>
        </p:blipFill>
        <p:spPr bwMode="auto">
          <a:xfrm>
            <a:off x="5724525" y="260350"/>
            <a:ext cx="3049588" cy="5976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p:cNvSpPr txBox="1">
            <a:spLocks noChangeArrowheads="1"/>
          </p:cNvSpPr>
          <p:nvPr/>
        </p:nvSpPr>
        <p:spPr bwMode="auto">
          <a:xfrm>
            <a:off x="2699792" y="1844675"/>
            <a:ext cx="5580608" cy="707886"/>
          </a:xfrm>
          <a:prstGeom prst="rect">
            <a:avLst/>
          </a:prstGeom>
          <a:noFill/>
          <a:ln w="9525">
            <a:noFill/>
            <a:miter lim="800000"/>
            <a:headEnd/>
            <a:tailEnd/>
          </a:ln>
        </p:spPr>
        <p:txBody>
          <a:bodyPr wrap="square">
            <a:spAutoFit/>
          </a:bodyPr>
          <a:lstStyle/>
          <a:p>
            <a:pPr algn="ctr"/>
            <a:r>
              <a:rPr lang="fr-FR" sz="2000" dirty="0">
                <a:solidFill>
                  <a:srgbClr val="C7471C"/>
                </a:solidFill>
                <a:latin typeface="Palatino Linotype" pitchFamily="18" charset="0"/>
              </a:rPr>
              <a:t>Évolution du pourcentage de</a:t>
            </a:r>
          </a:p>
          <a:p>
            <a:pPr algn="ctr"/>
            <a:r>
              <a:rPr lang="fr-FR" sz="2000" dirty="0">
                <a:solidFill>
                  <a:srgbClr val="C7471C"/>
                </a:solidFill>
                <a:latin typeface="Palatino Linotype" pitchFamily="18" charset="0"/>
              </a:rPr>
              <a:t>temps </a:t>
            </a:r>
            <a:r>
              <a:rPr lang="fr-FR" sz="2000" dirty="0" smtClean="0">
                <a:solidFill>
                  <a:srgbClr val="C7471C"/>
                </a:solidFill>
                <a:latin typeface="Palatino Linotype" pitchFamily="18" charset="0"/>
              </a:rPr>
              <a:t>« éveillé » </a:t>
            </a:r>
            <a:r>
              <a:rPr lang="fr-FR" sz="2000" dirty="0">
                <a:solidFill>
                  <a:srgbClr val="C7471C"/>
                </a:solidFill>
                <a:latin typeface="Palatino Linotype" pitchFamily="18" charset="0"/>
              </a:rPr>
              <a:t>au travail depuis 1850</a:t>
            </a:r>
          </a:p>
        </p:txBody>
      </p:sp>
      <p:sp>
        <p:nvSpPr>
          <p:cNvPr id="37891" name="Line 1027"/>
          <p:cNvSpPr>
            <a:spLocks noChangeShapeType="1"/>
          </p:cNvSpPr>
          <p:nvPr/>
        </p:nvSpPr>
        <p:spPr bwMode="auto">
          <a:xfrm flipH="1">
            <a:off x="812800" y="5791200"/>
            <a:ext cx="88900" cy="0"/>
          </a:xfrm>
          <a:prstGeom prst="line">
            <a:avLst/>
          </a:prstGeom>
          <a:noFill/>
          <a:ln w="28575">
            <a:solidFill>
              <a:schemeClr val="tx1"/>
            </a:solidFill>
            <a:round/>
            <a:headEnd/>
            <a:tailEnd/>
          </a:ln>
        </p:spPr>
        <p:txBody>
          <a:bodyPr/>
          <a:lstStyle/>
          <a:p>
            <a:endParaRPr lang="fr-FR"/>
          </a:p>
        </p:txBody>
      </p:sp>
      <p:sp>
        <p:nvSpPr>
          <p:cNvPr id="37892" name="Line 1028"/>
          <p:cNvSpPr>
            <a:spLocks noChangeShapeType="1"/>
          </p:cNvSpPr>
          <p:nvPr/>
        </p:nvSpPr>
        <p:spPr bwMode="auto">
          <a:xfrm flipH="1">
            <a:off x="812800" y="5321300"/>
            <a:ext cx="88900" cy="0"/>
          </a:xfrm>
          <a:prstGeom prst="line">
            <a:avLst/>
          </a:prstGeom>
          <a:noFill/>
          <a:ln w="28575">
            <a:solidFill>
              <a:schemeClr val="tx1"/>
            </a:solidFill>
            <a:round/>
            <a:headEnd/>
            <a:tailEnd/>
          </a:ln>
        </p:spPr>
        <p:txBody>
          <a:bodyPr/>
          <a:lstStyle/>
          <a:p>
            <a:endParaRPr lang="fr-FR"/>
          </a:p>
        </p:txBody>
      </p:sp>
      <p:sp>
        <p:nvSpPr>
          <p:cNvPr id="37893" name="Line 1029"/>
          <p:cNvSpPr>
            <a:spLocks noChangeShapeType="1"/>
          </p:cNvSpPr>
          <p:nvPr/>
        </p:nvSpPr>
        <p:spPr bwMode="auto">
          <a:xfrm flipH="1">
            <a:off x="812800" y="4876800"/>
            <a:ext cx="88900" cy="0"/>
          </a:xfrm>
          <a:prstGeom prst="line">
            <a:avLst/>
          </a:prstGeom>
          <a:noFill/>
          <a:ln w="28575">
            <a:solidFill>
              <a:schemeClr val="tx1"/>
            </a:solidFill>
            <a:round/>
            <a:headEnd/>
            <a:tailEnd/>
          </a:ln>
        </p:spPr>
        <p:txBody>
          <a:bodyPr/>
          <a:lstStyle/>
          <a:p>
            <a:endParaRPr lang="fr-FR"/>
          </a:p>
        </p:txBody>
      </p:sp>
      <p:sp>
        <p:nvSpPr>
          <p:cNvPr id="37894" name="Line 1030"/>
          <p:cNvSpPr>
            <a:spLocks noChangeShapeType="1"/>
          </p:cNvSpPr>
          <p:nvPr/>
        </p:nvSpPr>
        <p:spPr bwMode="auto">
          <a:xfrm flipH="1">
            <a:off x="812800" y="4394200"/>
            <a:ext cx="88900" cy="0"/>
          </a:xfrm>
          <a:prstGeom prst="line">
            <a:avLst/>
          </a:prstGeom>
          <a:noFill/>
          <a:ln w="28575">
            <a:solidFill>
              <a:schemeClr val="tx1"/>
            </a:solidFill>
            <a:round/>
            <a:headEnd/>
            <a:tailEnd/>
          </a:ln>
        </p:spPr>
        <p:txBody>
          <a:bodyPr/>
          <a:lstStyle/>
          <a:p>
            <a:endParaRPr lang="fr-FR"/>
          </a:p>
        </p:txBody>
      </p:sp>
      <p:sp>
        <p:nvSpPr>
          <p:cNvPr id="37895" name="Line 1031"/>
          <p:cNvSpPr>
            <a:spLocks noChangeShapeType="1"/>
          </p:cNvSpPr>
          <p:nvPr/>
        </p:nvSpPr>
        <p:spPr bwMode="auto">
          <a:xfrm flipH="1">
            <a:off x="812800" y="3886200"/>
            <a:ext cx="88900" cy="0"/>
          </a:xfrm>
          <a:prstGeom prst="line">
            <a:avLst/>
          </a:prstGeom>
          <a:noFill/>
          <a:ln w="28575">
            <a:solidFill>
              <a:schemeClr val="tx1"/>
            </a:solidFill>
            <a:round/>
            <a:headEnd/>
            <a:tailEnd/>
          </a:ln>
        </p:spPr>
        <p:txBody>
          <a:bodyPr/>
          <a:lstStyle/>
          <a:p>
            <a:endParaRPr lang="fr-FR"/>
          </a:p>
        </p:txBody>
      </p:sp>
      <p:sp>
        <p:nvSpPr>
          <p:cNvPr id="37896" name="Line 1032"/>
          <p:cNvSpPr>
            <a:spLocks noChangeShapeType="1"/>
          </p:cNvSpPr>
          <p:nvPr/>
        </p:nvSpPr>
        <p:spPr bwMode="auto">
          <a:xfrm flipH="1">
            <a:off x="812800" y="3429000"/>
            <a:ext cx="88900" cy="0"/>
          </a:xfrm>
          <a:prstGeom prst="line">
            <a:avLst/>
          </a:prstGeom>
          <a:noFill/>
          <a:ln w="28575">
            <a:solidFill>
              <a:schemeClr val="tx1"/>
            </a:solidFill>
            <a:round/>
            <a:headEnd/>
            <a:tailEnd/>
          </a:ln>
        </p:spPr>
        <p:txBody>
          <a:bodyPr/>
          <a:lstStyle/>
          <a:p>
            <a:endParaRPr lang="fr-FR"/>
          </a:p>
        </p:txBody>
      </p:sp>
      <p:sp>
        <p:nvSpPr>
          <p:cNvPr id="37897" name="Line 1033"/>
          <p:cNvSpPr>
            <a:spLocks noChangeShapeType="1"/>
          </p:cNvSpPr>
          <p:nvPr/>
        </p:nvSpPr>
        <p:spPr bwMode="auto">
          <a:xfrm flipH="1">
            <a:off x="812800" y="2946400"/>
            <a:ext cx="88900" cy="0"/>
          </a:xfrm>
          <a:prstGeom prst="line">
            <a:avLst/>
          </a:prstGeom>
          <a:noFill/>
          <a:ln w="28575">
            <a:solidFill>
              <a:schemeClr val="tx1"/>
            </a:solidFill>
            <a:round/>
            <a:headEnd/>
            <a:tailEnd/>
          </a:ln>
        </p:spPr>
        <p:txBody>
          <a:bodyPr/>
          <a:lstStyle/>
          <a:p>
            <a:endParaRPr lang="fr-FR"/>
          </a:p>
        </p:txBody>
      </p:sp>
      <p:sp>
        <p:nvSpPr>
          <p:cNvPr id="37898" name="Line 1034"/>
          <p:cNvSpPr>
            <a:spLocks noChangeShapeType="1"/>
          </p:cNvSpPr>
          <p:nvPr/>
        </p:nvSpPr>
        <p:spPr bwMode="auto">
          <a:xfrm flipH="1">
            <a:off x="812800" y="2463800"/>
            <a:ext cx="88900" cy="0"/>
          </a:xfrm>
          <a:prstGeom prst="line">
            <a:avLst/>
          </a:prstGeom>
          <a:noFill/>
          <a:ln w="28575">
            <a:solidFill>
              <a:schemeClr val="tx1"/>
            </a:solidFill>
            <a:round/>
            <a:headEnd/>
            <a:tailEnd/>
          </a:ln>
        </p:spPr>
        <p:txBody>
          <a:bodyPr/>
          <a:lstStyle/>
          <a:p>
            <a:endParaRPr lang="fr-FR"/>
          </a:p>
        </p:txBody>
      </p:sp>
      <p:sp>
        <p:nvSpPr>
          <p:cNvPr id="37899" name="Line 1035"/>
          <p:cNvSpPr>
            <a:spLocks noChangeShapeType="1"/>
          </p:cNvSpPr>
          <p:nvPr/>
        </p:nvSpPr>
        <p:spPr bwMode="auto">
          <a:xfrm flipH="1">
            <a:off x="800100" y="2006600"/>
            <a:ext cx="88900" cy="0"/>
          </a:xfrm>
          <a:prstGeom prst="line">
            <a:avLst/>
          </a:prstGeom>
          <a:noFill/>
          <a:ln w="28575">
            <a:solidFill>
              <a:schemeClr val="tx1"/>
            </a:solidFill>
            <a:round/>
            <a:headEnd/>
            <a:tailEnd/>
          </a:ln>
        </p:spPr>
        <p:txBody>
          <a:bodyPr/>
          <a:lstStyle/>
          <a:p>
            <a:endParaRPr lang="fr-FR"/>
          </a:p>
        </p:txBody>
      </p:sp>
      <p:sp>
        <p:nvSpPr>
          <p:cNvPr id="37900" name="Text Box 1036"/>
          <p:cNvSpPr txBox="1">
            <a:spLocks noChangeArrowheads="1"/>
          </p:cNvSpPr>
          <p:nvPr/>
        </p:nvSpPr>
        <p:spPr bwMode="auto">
          <a:xfrm>
            <a:off x="303213" y="2182813"/>
            <a:ext cx="508000" cy="366712"/>
          </a:xfrm>
          <a:prstGeom prst="rect">
            <a:avLst/>
          </a:prstGeom>
          <a:noFill/>
          <a:ln w="9525">
            <a:noFill/>
            <a:miter lim="800000"/>
            <a:headEnd/>
            <a:tailEnd/>
          </a:ln>
        </p:spPr>
        <p:txBody>
          <a:bodyPr wrap="none">
            <a:spAutoFit/>
          </a:bodyPr>
          <a:lstStyle/>
          <a:p>
            <a:r>
              <a:rPr lang="fr-FR">
                <a:latin typeface="Trebuchet MS" pitchFamily="34" charset="0"/>
              </a:rPr>
              <a:t>1,8</a:t>
            </a:r>
          </a:p>
        </p:txBody>
      </p:sp>
      <p:sp>
        <p:nvSpPr>
          <p:cNvPr id="37901" name="Text Box 1037"/>
          <p:cNvSpPr txBox="1">
            <a:spLocks noChangeArrowheads="1"/>
          </p:cNvSpPr>
          <p:nvPr/>
        </p:nvSpPr>
        <p:spPr bwMode="auto">
          <a:xfrm>
            <a:off x="303213" y="2665413"/>
            <a:ext cx="508000" cy="366712"/>
          </a:xfrm>
          <a:prstGeom prst="rect">
            <a:avLst/>
          </a:prstGeom>
          <a:noFill/>
          <a:ln w="9525">
            <a:noFill/>
            <a:miter lim="800000"/>
            <a:headEnd/>
            <a:tailEnd/>
          </a:ln>
        </p:spPr>
        <p:txBody>
          <a:bodyPr wrap="none">
            <a:spAutoFit/>
          </a:bodyPr>
          <a:lstStyle/>
          <a:p>
            <a:r>
              <a:rPr lang="fr-FR">
                <a:latin typeface="Trebuchet MS" pitchFamily="34" charset="0"/>
              </a:rPr>
              <a:t>1,7</a:t>
            </a:r>
          </a:p>
        </p:txBody>
      </p:sp>
      <p:sp>
        <p:nvSpPr>
          <p:cNvPr id="37902" name="Text Box 1038"/>
          <p:cNvSpPr txBox="1">
            <a:spLocks noChangeArrowheads="1"/>
          </p:cNvSpPr>
          <p:nvPr/>
        </p:nvSpPr>
        <p:spPr bwMode="auto">
          <a:xfrm>
            <a:off x="303213" y="3160713"/>
            <a:ext cx="508000" cy="366712"/>
          </a:xfrm>
          <a:prstGeom prst="rect">
            <a:avLst/>
          </a:prstGeom>
          <a:noFill/>
          <a:ln w="9525">
            <a:noFill/>
            <a:miter lim="800000"/>
            <a:headEnd/>
            <a:tailEnd/>
          </a:ln>
        </p:spPr>
        <p:txBody>
          <a:bodyPr wrap="none">
            <a:spAutoFit/>
          </a:bodyPr>
          <a:lstStyle/>
          <a:p>
            <a:r>
              <a:rPr lang="fr-FR">
                <a:latin typeface="Trebuchet MS" pitchFamily="34" charset="0"/>
              </a:rPr>
              <a:t>1,6</a:t>
            </a:r>
          </a:p>
        </p:txBody>
      </p:sp>
      <p:sp>
        <p:nvSpPr>
          <p:cNvPr id="37903" name="Text Box 1039"/>
          <p:cNvSpPr txBox="1">
            <a:spLocks noChangeArrowheads="1"/>
          </p:cNvSpPr>
          <p:nvPr/>
        </p:nvSpPr>
        <p:spPr bwMode="auto">
          <a:xfrm>
            <a:off x="303213" y="3617913"/>
            <a:ext cx="508000" cy="366712"/>
          </a:xfrm>
          <a:prstGeom prst="rect">
            <a:avLst/>
          </a:prstGeom>
          <a:noFill/>
          <a:ln w="9525">
            <a:noFill/>
            <a:miter lim="800000"/>
            <a:headEnd/>
            <a:tailEnd/>
          </a:ln>
        </p:spPr>
        <p:txBody>
          <a:bodyPr wrap="none">
            <a:spAutoFit/>
          </a:bodyPr>
          <a:lstStyle/>
          <a:p>
            <a:r>
              <a:rPr lang="fr-FR">
                <a:latin typeface="Trebuchet MS" pitchFamily="34" charset="0"/>
              </a:rPr>
              <a:t>1,5</a:t>
            </a:r>
          </a:p>
        </p:txBody>
      </p:sp>
      <p:sp>
        <p:nvSpPr>
          <p:cNvPr id="37904" name="Text Box 1040"/>
          <p:cNvSpPr txBox="1">
            <a:spLocks noChangeArrowheads="1"/>
          </p:cNvSpPr>
          <p:nvPr/>
        </p:nvSpPr>
        <p:spPr bwMode="auto">
          <a:xfrm>
            <a:off x="303213" y="4125913"/>
            <a:ext cx="508000" cy="366712"/>
          </a:xfrm>
          <a:prstGeom prst="rect">
            <a:avLst/>
          </a:prstGeom>
          <a:noFill/>
          <a:ln w="9525">
            <a:noFill/>
            <a:miter lim="800000"/>
            <a:headEnd/>
            <a:tailEnd/>
          </a:ln>
        </p:spPr>
        <p:txBody>
          <a:bodyPr wrap="none">
            <a:spAutoFit/>
          </a:bodyPr>
          <a:lstStyle/>
          <a:p>
            <a:r>
              <a:rPr lang="fr-FR">
                <a:latin typeface="Trebuchet MS" pitchFamily="34" charset="0"/>
              </a:rPr>
              <a:t>1,4</a:t>
            </a:r>
          </a:p>
        </p:txBody>
      </p:sp>
      <p:sp>
        <p:nvSpPr>
          <p:cNvPr id="37905" name="Text Box 1041"/>
          <p:cNvSpPr txBox="1">
            <a:spLocks noChangeArrowheads="1"/>
          </p:cNvSpPr>
          <p:nvPr/>
        </p:nvSpPr>
        <p:spPr bwMode="auto">
          <a:xfrm>
            <a:off x="303213" y="4608513"/>
            <a:ext cx="508000" cy="366712"/>
          </a:xfrm>
          <a:prstGeom prst="rect">
            <a:avLst/>
          </a:prstGeom>
          <a:noFill/>
          <a:ln w="9525">
            <a:noFill/>
            <a:miter lim="800000"/>
            <a:headEnd/>
            <a:tailEnd/>
          </a:ln>
        </p:spPr>
        <p:txBody>
          <a:bodyPr wrap="none">
            <a:spAutoFit/>
          </a:bodyPr>
          <a:lstStyle/>
          <a:p>
            <a:r>
              <a:rPr lang="fr-FR">
                <a:latin typeface="Trebuchet MS" pitchFamily="34" charset="0"/>
              </a:rPr>
              <a:t>1,3</a:t>
            </a:r>
          </a:p>
        </p:txBody>
      </p:sp>
      <p:sp>
        <p:nvSpPr>
          <p:cNvPr id="37906" name="Text Box 1042"/>
          <p:cNvSpPr txBox="1">
            <a:spLocks noChangeArrowheads="1"/>
          </p:cNvSpPr>
          <p:nvPr/>
        </p:nvSpPr>
        <p:spPr bwMode="auto">
          <a:xfrm>
            <a:off x="303213" y="5065713"/>
            <a:ext cx="508000" cy="366712"/>
          </a:xfrm>
          <a:prstGeom prst="rect">
            <a:avLst/>
          </a:prstGeom>
          <a:noFill/>
          <a:ln w="9525">
            <a:noFill/>
            <a:miter lim="800000"/>
            <a:headEnd/>
            <a:tailEnd/>
          </a:ln>
        </p:spPr>
        <p:txBody>
          <a:bodyPr wrap="none">
            <a:spAutoFit/>
          </a:bodyPr>
          <a:lstStyle/>
          <a:p>
            <a:r>
              <a:rPr lang="fr-FR">
                <a:latin typeface="Trebuchet MS" pitchFamily="34" charset="0"/>
              </a:rPr>
              <a:t>1,2</a:t>
            </a:r>
          </a:p>
        </p:txBody>
      </p:sp>
      <p:sp>
        <p:nvSpPr>
          <p:cNvPr id="37907" name="Text Box 1043"/>
          <p:cNvSpPr txBox="1">
            <a:spLocks noChangeArrowheads="1"/>
          </p:cNvSpPr>
          <p:nvPr/>
        </p:nvSpPr>
        <p:spPr bwMode="auto">
          <a:xfrm>
            <a:off x="303213" y="5535613"/>
            <a:ext cx="508000" cy="366712"/>
          </a:xfrm>
          <a:prstGeom prst="rect">
            <a:avLst/>
          </a:prstGeom>
          <a:noFill/>
          <a:ln w="9525">
            <a:noFill/>
            <a:miter lim="800000"/>
            <a:headEnd/>
            <a:tailEnd/>
          </a:ln>
        </p:spPr>
        <p:txBody>
          <a:bodyPr wrap="none">
            <a:spAutoFit/>
          </a:bodyPr>
          <a:lstStyle/>
          <a:p>
            <a:r>
              <a:rPr lang="fr-FR">
                <a:latin typeface="Trebuchet MS" pitchFamily="34" charset="0"/>
              </a:rPr>
              <a:t>1,1</a:t>
            </a:r>
          </a:p>
        </p:txBody>
      </p:sp>
      <p:sp>
        <p:nvSpPr>
          <p:cNvPr id="37908" name="Text Box 1044"/>
          <p:cNvSpPr txBox="1">
            <a:spLocks noChangeArrowheads="1"/>
          </p:cNvSpPr>
          <p:nvPr/>
        </p:nvSpPr>
        <p:spPr bwMode="auto">
          <a:xfrm>
            <a:off x="303213" y="5992813"/>
            <a:ext cx="508000" cy="366712"/>
          </a:xfrm>
          <a:prstGeom prst="rect">
            <a:avLst/>
          </a:prstGeom>
          <a:noFill/>
          <a:ln w="9525">
            <a:noFill/>
            <a:miter lim="800000"/>
            <a:headEnd/>
            <a:tailEnd/>
          </a:ln>
        </p:spPr>
        <p:txBody>
          <a:bodyPr wrap="none">
            <a:spAutoFit/>
          </a:bodyPr>
          <a:lstStyle/>
          <a:p>
            <a:r>
              <a:rPr lang="fr-FR">
                <a:latin typeface="Trebuchet MS" pitchFamily="34" charset="0"/>
              </a:rPr>
              <a:t>1,0</a:t>
            </a:r>
          </a:p>
        </p:txBody>
      </p:sp>
      <p:sp>
        <p:nvSpPr>
          <p:cNvPr id="37909" name="Text Box 1045"/>
          <p:cNvSpPr txBox="1">
            <a:spLocks noChangeArrowheads="1"/>
          </p:cNvSpPr>
          <p:nvPr/>
        </p:nvSpPr>
        <p:spPr bwMode="auto">
          <a:xfrm>
            <a:off x="303213" y="1725613"/>
            <a:ext cx="508000" cy="366712"/>
          </a:xfrm>
          <a:prstGeom prst="rect">
            <a:avLst/>
          </a:prstGeom>
          <a:noFill/>
          <a:ln w="9525">
            <a:noFill/>
            <a:miter lim="800000"/>
            <a:headEnd/>
            <a:tailEnd/>
          </a:ln>
        </p:spPr>
        <p:txBody>
          <a:bodyPr wrap="none">
            <a:spAutoFit/>
          </a:bodyPr>
          <a:lstStyle/>
          <a:p>
            <a:r>
              <a:rPr lang="fr-FR">
                <a:latin typeface="Trebuchet MS" pitchFamily="34" charset="0"/>
              </a:rPr>
              <a:t>1,9</a:t>
            </a:r>
          </a:p>
        </p:txBody>
      </p:sp>
      <p:sp>
        <p:nvSpPr>
          <p:cNvPr id="37910" name="Line 1046"/>
          <p:cNvSpPr>
            <a:spLocks noChangeShapeType="1"/>
          </p:cNvSpPr>
          <p:nvPr/>
        </p:nvSpPr>
        <p:spPr bwMode="auto">
          <a:xfrm>
            <a:off x="901700" y="1143000"/>
            <a:ext cx="0" cy="5130800"/>
          </a:xfrm>
          <a:prstGeom prst="line">
            <a:avLst/>
          </a:prstGeom>
          <a:noFill/>
          <a:ln w="28575">
            <a:solidFill>
              <a:schemeClr val="tx1"/>
            </a:solidFill>
            <a:round/>
            <a:headEnd type="arrow" w="med" len="med"/>
            <a:tailEnd/>
          </a:ln>
        </p:spPr>
        <p:txBody>
          <a:bodyPr/>
          <a:lstStyle/>
          <a:p>
            <a:endParaRPr lang="fr-FR"/>
          </a:p>
        </p:txBody>
      </p:sp>
      <p:sp>
        <p:nvSpPr>
          <p:cNvPr id="37911" name="Line 1047"/>
          <p:cNvSpPr>
            <a:spLocks noChangeShapeType="1"/>
          </p:cNvSpPr>
          <p:nvPr/>
        </p:nvSpPr>
        <p:spPr bwMode="auto">
          <a:xfrm>
            <a:off x="901700" y="6273800"/>
            <a:ext cx="5435600" cy="0"/>
          </a:xfrm>
          <a:prstGeom prst="line">
            <a:avLst/>
          </a:prstGeom>
          <a:noFill/>
          <a:ln w="28575">
            <a:solidFill>
              <a:schemeClr val="tx1"/>
            </a:solidFill>
            <a:round/>
            <a:headEnd/>
            <a:tailEnd type="arrow" w="med" len="med"/>
          </a:ln>
        </p:spPr>
        <p:txBody>
          <a:bodyPr/>
          <a:lstStyle/>
          <a:p>
            <a:endParaRPr lang="fr-FR"/>
          </a:p>
        </p:txBody>
      </p:sp>
      <p:sp>
        <p:nvSpPr>
          <p:cNvPr id="37912" name="Line 1048"/>
          <p:cNvSpPr>
            <a:spLocks noChangeShapeType="1"/>
          </p:cNvSpPr>
          <p:nvPr/>
        </p:nvSpPr>
        <p:spPr bwMode="auto">
          <a:xfrm>
            <a:off x="1993900" y="6286500"/>
            <a:ext cx="0" cy="127000"/>
          </a:xfrm>
          <a:prstGeom prst="line">
            <a:avLst/>
          </a:prstGeom>
          <a:noFill/>
          <a:ln w="28575">
            <a:solidFill>
              <a:schemeClr val="tx1"/>
            </a:solidFill>
            <a:round/>
            <a:headEnd/>
            <a:tailEnd/>
          </a:ln>
        </p:spPr>
        <p:txBody>
          <a:bodyPr/>
          <a:lstStyle/>
          <a:p>
            <a:endParaRPr lang="fr-FR"/>
          </a:p>
        </p:txBody>
      </p:sp>
      <p:sp>
        <p:nvSpPr>
          <p:cNvPr id="37913" name="Line 1049"/>
          <p:cNvSpPr>
            <a:spLocks noChangeShapeType="1"/>
          </p:cNvSpPr>
          <p:nvPr/>
        </p:nvSpPr>
        <p:spPr bwMode="auto">
          <a:xfrm>
            <a:off x="2946400" y="6286500"/>
            <a:ext cx="0" cy="127000"/>
          </a:xfrm>
          <a:prstGeom prst="line">
            <a:avLst/>
          </a:prstGeom>
          <a:noFill/>
          <a:ln w="28575">
            <a:solidFill>
              <a:schemeClr val="tx1"/>
            </a:solidFill>
            <a:round/>
            <a:headEnd/>
            <a:tailEnd/>
          </a:ln>
        </p:spPr>
        <p:txBody>
          <a:bodyPr/>
          <a:lstStyle/>
          <a:p>
            <a:endParaRPr lang="fr-FR"/>
          </a:p>
        </p:txBody>
      </p:sp>
      <p:sp>
        <p:nvSpPr>
          <p:cNvPr id="37914" name="Line 1050"/>
          <p:cNvSpPr>
            <a:spLocks noChangeShapeType="1"/>
          </p:cNvSpPr>
          <p:nvPr/>
        </p:nvSpPr>
        <p:spPr bwMode="auto">
          <a:xfrm>
            <a:off x="3937000" y="6286500"/>
            <a:ext cx="0" cy="127000"/>
          </a:xfrm>
          <a:prstGeom prst="line">
            <a:avLst/>
          </a:prstGeom>
          <a:noFill/>
          <a:ln w="28575">
            <a:solidFill>
              <a:schemeClr val="tx1"/>
            </a:solidFill>
            <a:round/>
            <a:headEnd/>
            <a:tailEnd/>
          </a:ln>
        </p:spPr>
        <p:txBody>
          <a:bodyPr/>
          <a:lstStyle/>
          <a:p>
            <a:endParaRPr lang="fr-FR"/>
          </a:p>
        </p:txBody>
      </p:sp>
      <p:sp>
        <p:nvSpPr>
          <p:cNvPr id="37915" name="Line 1051"/>
          <p:cNvSpPr>
            <a:spLocks noChangeShapeType="1"/>
          </p:cNvSpPr>
          <p:nvPr/>
        </p:nvSpPr>
        <p:spPr bwMode="auto">
          <a:xfrm>
            <a:off x="4876800" y="6286500"/>
            <a:ext cx="0" cy="127000"/>
          </a:xfrm>
          <a:prstGeom prst="line">
            <a:avLst/>
          </a:prstGeom>
          <a:noFill/>
          <a:ln w="28575">
            <a:solidFill>
              <a:schemeClr val="tx1"/>
            </a:solidFill>
            <a:round/>
            <a:headEnd/>
            <a:tailEnd/>
          </a:ln>
        </p:spPr>
        <p:txBody>
          <a:bodyPr/>
          <a:lstStyle/>
          <a:p>
            <a:endParaRPr lang="fr-FR"/>
          </a:p>
        </p:txBody>
      </p:sp>
      <p:sp>
        <p:nvSpPr>
          <p:cNvPr id="37916" name="Text Box 1052"/>
          <p:cNvSpPr txBox="1">
            <a:spLocks noChangeArrowheads="1"/>
          </p:cNvSpPr>
          <p:nvPr/>
        </p:nvSpPr>
        <p:spPr bwMode="auto">
          <a:xfrm>
            <a:off x="1052513" y="6309320"/>
            <a:ext cx="6045200" cy="369332"/>
          </a:xfrm>
          <a:prstGeom prst="rect">
            <a:avLst/>
          </a:prstGeom>
          <a:noFill/>
          <a:ln w="9525">
            <a:noFill/>
            <a:miter lim="800000"/>
            <a:headEnd/>
            <a:tailEnd/>
          </a:ln>
        </p:spPr>
        <p:txBody>
          <a:bodyPr wrap="square">
            <a:spAutoFit/>
          </a:bodyPr>
          <a:lstStyle/>
          <a:p>
            <a:r>
              <a:rPr lang="fr-FR" dirty="0">
                <a:latin typeface="Palatino Linotype" pitchFamily="18" charset="0"/>
              </a:rPr>
              <a:t>1850      1900       1950       2000       2050           temps       </a:t>
            </a:r>
          </a:p>
        </p:txBody>
      </p:sp>
      <p:sp>
        <p:nvSpPr>
          <p:cNvPr id="37917" name="Line 1053"/>
          <p:cNvSpPr>
            <a:spLocks noChangeShapeType="1"/>
          </p:cNvSpPr>
          <p:nvPr/>
        </p:nvSpPr>
        <p:spPr bwMode="auto">
          <a:xfrm>
            <a:off x="889000" y="2209800"/>
            <a:ext cx="4267200" cy="4064000"/>
          </a:xfrm>
          <a:prstGeom prst="line">
            <a:avLst/>
          </a:prstGeom>
          <a:noFill/>
          <a:ln w="28575">
            <a:solidFill>
              <a:srgbClr val="009900"/>
            </a:solidFill>
            <a:round/>
            <a:headEnd/>
            <a:tailEnd/>
          </a:ln>
        </p:spPr>
        <p:txBody>
          <a:bodyPr/>
          <a:lstStyle/>
          <a:p>
            <a:endParaRPr lang="fr-FR"/>
          </a:p>
        </p:txBody>
      </p:sp>
      <p:sp>
        <p:nvSpPr>
          <p:cNvPr id="37918" name="Oval 1054"/>
          <p:cNvSpPr>
            <a:spLocks noChangeArrowheads="1"/>
          </p:cNvSpPr>
          <p:nvPr/>
        </p:nvSpPr>
        <p:spPr bwMode="auto">
          <a:xfrm>
            <a:off x="2019300" y="3200400"/>
            <a:ext cx="114300" cy="114300"/>
          </a:xfrm>
          <a:prstGeom prst="ellipse">
            <a:avLst/>
          </a:prstGeom>
          <a:solidFill>
            <a:srgbClr val="009900"/>
          </a:solidFill>
          <a:ln w="9525">
            <a:noFill/>
            <a:round/>
            <a:headEnd/>
            <a:tailEnd/>
          </a:ln>
        </p:spPr>
        <p:txBody>
          <a:bodyPr wrap="none" anchor="ctr"/>
          <a:lstStyle/>
          <a:p>
            <a:endParaRPr lang="fr-FR">
              <a:latin typeface="Georgia" pitchFamily="18" charset="0"/>
            </a:endParaRPr>
          </a:p>
        </p:txBody>
      </p:sp>
      <p:sp>
        <p:nvSpPr>
          <p:cNvPr id="37919" name="Line 1055"/>
          <p:cNvSpPr>
            <a:spLocks noChangeShapeType="1"/>
          </p:cNvSpPr>
          <p:nvPr/>
        </p:nvSpPr>
        <p:spPr bwMode="auto">
          <a:xfrm flipH="1">
            <a:off x="800100" y="1524000"/>
            <a:ext cx="88900" cy="0"/>
          </a:xfrm>
          <a:prstGeom prst="line">
            <a:avLst/>
          </a:prstGeom>
          <a:noFill/>
          <a:ln w="28575">
            <a:solidFill>
              <a:schemeClr val="tx1"/>
            </a:solidFill>
            <a:round/>
            <a:headEnd/>
            <a:tailEnd/>
          </a:ln>
        </p:spPr>
        <p:txBody>
          <a:bodyPr/>
          <a:lstStyle/>
          <a:p>
            <a:endParaRPr lang="fr-FR"/>
          </a:p>
        </p:txBody>
      </p:sp>
      <p:sp>
        <p:nvSpPr>
          <p:cNvPr id="37920" name="Text Box 1056"/>
          <p:cNvSpPr txBox="1">
            <a:spLocks noChangeArrowheads="1"/>
          </p:cNvSpPr>
          <p:nvPr/>
        </p:nvSpPr>
        <p:spPr bwMode="auto">
          <a:xfrm>
            <a:off x="290513" y="1255713"/>
            <a:ext cx="508000" cy="366712"/>
          </a:xfrm>
          <a:prstGeom prst="rect">
            <a:avLst/>
          </a:prstGeom>
          <a:noFill/>
          <a:ln w="9525">
            <a:noFill/>
            <a:miter lim="800000"/>
            <a:headEnd/>
            <a:tailEnd/>
          </a:ln>
        </p:spPr>
        <p:txBody>
          <a:bodyPr wrap="none">
            <a:spAutoFit/>
          </a:bodyPr>
          <a:lstStyle/>
          <a:p>
            <a:r>
              <a:rPr lang="fr-FR" dirty="0">
                <a:latin typeface="Trebuchet MS" pitchFamily="34" charset="0"/>
              </a:rPr>
              <a:t>2,0</a:t>
            </a:r>
          </a:p>
        </p:txBody>
      </p:sp>
      <p:sp>
        <p:nvSpPr>
          <p:cNvPr id="37921" name="Oval 1057"/>
          <p:cNvSpPr>
            <a:spLocks noChangeArrowheads="1"/>
          </p:cNvSpPr>
          <p:nvPr/>
        </p:nvSpPr>
        <p:spPr bwMode="auto">
          <a:xfrm>
            <a:off x="2603500" y="3683000"/>
            <a:ext cx="114300" cy="114300"/>
          </a:xfrm>
          <a:prstGeom prst="ellipse">
            <a:avLst/>
          </a:prstGeom>
          <a:solidFill>
            <a:srgbClr val="009900"/>
          </a:solidFill>
          <a:ln w="9525">
            <a:noFill/>
            <a:round/>
            <a:headEnd/>
            <a:tailEnd/>
          </a:ln>
        </p:spPr>
        <p:txBody>
          <a:bodyPr wrap="none" anchor="ctr"/>
          <a:lstStyle/>
          <a:p>
            <a:endParaRPr lang="fr-FR">
              <a:latin typeface="Georgia" pitchFamily="18" charset="0"/>
            </a:endParaRPr>
          </a:p>
        </p:txBody>
      </p:sp>
      <p:sp>
        <p:nvSpPr>
          <p:cNvPr id="37922" name="Oval 1058"/>
          <p:cNvSpPr>
            <a:spLocks noChangeArrowheads="1"/>
          </p:cNvSpPr>
          <p:nvPr/>
        </p:nvSpPr>
        <p:spPr bwMode="auto">
          <a:xfrm>
            <a:off x="3873500" y="5118100"/>
            <a:ext cx="114300" cy="114300"/>
          </a:xfrm>
          <a:prstGeom prst="ellipse">
            <a:avLst/>
          </a:prstGeom>
          <a:solidFill>
            <a:srgbClr val="009900"/>
          </a:solidFill>
          <a:ln w="9525">
            <a:noFill/>
            <a:round/>
            <a:headEnd/>
            <a:tailEnd/>
          </a:ln>
        </p:spPr>
        <p:txBody>
          <a:bodyPr wrap="none" anchor="ctr"/>
          <a:lstStyle/>
          <a:p>
            <a:endParaRPr lang="fr-FR">
              <a:latin typeface="Georgia" pitchFamily="18" charset="0"/>
            </a:endParaRPr>
          </a:p>
        </p:txBody>
      </p:sp>
      <p:sp>
        <p:nvSpPr>
          <p:cNvPr id="37923" name="Oval 1059"/>
          <p:cNvSpPr>
            <a:spLocks noChangeArrowheads="1"/>
          </p:cNvSpPr>
          <p:nvPr/>
        </p:nvSpPr>
        <p:spPr bwMode="auto">
          <a:xfrm>
            <a:off x="4419600" y="5727700"/>
            <a:ext cx="114300" cy="114300"/>
          </a:xfrm>
          <a:prstGeom prst="ellipse">
            <a:avLst/>
          </a:prstGeom>
          <a:solidFill>
            <a:srgbClr val="009900"/>
          </a:solidFill>
          <a:ln w="9525">
            <a:noFill/>
            <a:round/>
            <a:headEnd/>
            <a:tailEnd/>
          </a:ln>
        </p:spPr>
        <p:txBody>
          <a:bodyPr wrap="none" anchor="ctr"/>
          <a:lstStyle/>
          <a:p>
            <a:endParaRPr lang="fr-FR">
              <a:latin typeface="Georgia" pitchFamily="18" charset="0"/>
            </a:endParaRPr>
          </a:p>
        </p:txBody>
      </p:sp>
      <p:sp>
        <p:nvSpPr>
          <p:cNvPr id="37924" name="Text Box 1060"/>
          <p:cNvSpPr txBox="1">
            <a:spLocks noChangeArrowheads="1"/>
          </p:cNvSpPr>
          <p:nvPr/>
        </p:nvSpPr>
        <p:spPr bwMode="auto">
          <a:xfrm>
            <a:off x="938213" y="1941513"/>
            <a:ext cx="796925" cy="366712"/>
          </a:xfrm>
          <a:prstGeom prst="rect">
            <a:avLst/>
          </a:prstGeom>
          <a:noFill/>
          <a:ln w="9525">
            <a:noFill/>
            <a:miter lim="800000"/>
            <a:headEnd/>
            <a:tailEnd/>
          </a:ln>
        </p:spPr>
        <p:txBody>
          <a:bodyPr wrap="none">
            <a:spAutoFit/>
          </a:bodyPr>
          <a:lstStyle/>
          <a:p>
            <a:r>
              <a:rPr lang="fr-FR">
                <a:solidFill>
                  <a:srgbClr val="009900"/>
                </a:solidFill>
                <a:latin typeface="Trebuchet MS" pitchFamily="34" charset="0"/>
              </a:rPr>
              <a:t>(70 %)</a:t>
            </a:r>
          </a:p>
        </p:txBody>
      </p:sp>
      <p:sp>
        <p:nvSpPr>
          <p:cNvPr id="37925" name="Oval 1061"/>
          <p:cNvSpPr>
            <a:spLocks noChangeArrowheads="1"/>
          </p:cNvSpPr>
          <p:nvPr/>
        </p:nvSpPr>
        <p:spPr bwMode="auto">
          <a:xfrm>
            <a:off x="876300" y="2184400"/>
            <a:ext cx="114300" cy="114300"/>
          </a:xfrm>
          <a:prstGeom prst="ellipse">
            <a:avLst/>
          </a:prstGeom>
          <a:solidFill>
            <a:srgbClr val="009900"/>
          </a:solidFill>
          <a:ln w="9525">
            <a:noFill/>
            <a:round/>
            <a:headEnd/>
            <a:tailEnd/>
          </a:ln>
        </p:spPr>
        <p:txBody>
          <a:bodyPr wrap="none" anchor="ctr"/>
          <a:lstStyle/>
          <a:p>
            <a:endParaRPr lang="fr-FR">
              <a:latin typeface="Georgia" pitchFamily="18" charset="0"/>
            </a:endParaRPr>
          </a:p>
        </p:txBody>
      </p:sp>
      <p:sp>
        <p:nvSpPr>
          <p:cNvPr id="37926" name="Text Box 1062"/>
          <p:cNvSpPr txBox="1">
            <a:spLocks noChangeArrowheads="1"/>
          </p:cNvSpPr>
          <p:nvPr/>
        </p:nvSpPr>
        <p:spPr bwMode="auto">
          <a:xfrm>
            <a:off x="3973513" y="4887913"/>
            <a:ext cx="796925" cy="366712"/>
          </a:xfrm>
          <a:prstGeom prst="rect">
            <a:avLst/>
          </a:prstGeom>
          <a:noFill/>
          <a:ln w="9525">
            <a:noFill/>
            <a:miter lim="800000"/>
            <a:headEnd/>
            <a:tailEnd/>
          </a:ln>
        </p:spPr>
        <p:txBody>
          <a:bodyPr wrap="none">
            <a:spAutoFit/>
          </a:bodyPr>
          <a:lstStyle/>
          <a:p>
            <a:r>
              <a:rPr lang="fr-FR">
                <a:solidFill>
                  <a:srgbClr val="009900"/>
                </a:solidFill>
                <a:latin typeface="Trebuchet MS" pitchFamily="34" charset="0"/>
              </a:rPr>
              <a:t>(17 %)</a:t>
            </a:r>
          </a:p>
        </p:txBody>
      </p:sp>
      <p:sp>
        <p:nvSpPr>
          <p:cNvPr id="37927" name="Text Box 1063"/>
          <p:cNvSpPr txBox="1">
            <a:spLocks noChangeArrowheads="1"/>
          </p:cNvSpPr>
          <p:nvPr/>
        </p:nvSpPr>
        <p:spPr bwMode="auto">
          <a:xfrm>
            <a:off x="4722813" y="5345113"/>
            <a:ext cx="2606675" cy="366712"/>
          </a:xfrm>
          <a:prstGeom prst="rect">
            <a:avLst/>
          </a:prstGeom>
          <a:noFill/>
          <a:ln w="9525">
            <a:noFill/>
            <a:miter lim="800000"/>
            <a:headEnd/>
            <a:tailEnd/>
          </a:ln>
        </p:spPr>
        <p:txBody>
          <a:bodyPr wrap="none">
            <a:spAutoFit/>
          </a:bodyPr>
          <a:lstStyle/>
          <a:p>
            <a:r>
              <a:rPr lang="fr-FR">
                <a:solidFill>
                  <a:srgbClr val="009900"/>
                </a:solidFill>
                <a:latin typeface="Trebuchet MS" pitchFamily="34" charset="0"/>
              </a:rPr>
              <a:t>prévision Keynes (1931)</a:t>
            </a:r>
          </a:p>
        </p:txBody>
      </p:sp>
      <p:sp>
        <p:nvSpPr>
          <p:cNvPr id="37928" name="Line 1064"/>
          <p:cNvSpPr>
            <a:spLocks noChangeShapeType="1"/>
          </p:cNvSpPr>
          <p:nvPr/>
        </p:nvSpPr>
        <p:spPr bwMode="auto">
          <a:xfrm flipH="1">
            <a:off x="4483100" y="5575300"/>
            <a:ext cx="304800" cy="177800"/>
          </a:xfrm>
          <a:prstGeom prst="line">
            <a:avLst/>
          </a:prstGeom>
          <a:noFill/>
          <a:ln w="9525">
            <a:solidFill>
              <a:schemeClr val="tx1"/>
            </a:solidFill>
            <a:round/>
            <a:headEnd/>
            <a:tailEnd type="triangle" w="med" len="med"/>
          </a:ln>
        </p:spPr>
        <p:txBody>
          <a:bodyPr/>
          <a:lstStyle/>
          <a:p>
            <a:endParaRPr lang="fr-FR"/>
          </a:p>
        </p:txBody>
      </p:sp>
      <p:sp>
        <p:nvSpPr>
          <p:cNvPr id="37929" name="Text Box 1065"/>
          <p:cNvSpPr txBox="1">
            <a:spLocks noChangeArrowheads="1"/>
          </p:cNvSpPr>
          <p:nvPr/>
        </p:nvSpPr>
        <p:spPr bwMode="auto">
          <a:xfrm>
            <a:off x="950913" y="1293813"/>
            <a:ext cx="2549525" cy="366712"/>
          </a:xfrm>
          <a:prstGeom prst="rect">
            <a:avLst/>
          </a:prstGeom>
          <a:noFill/>
          <a:ln w="9525">
            <a:noFill/>
            <a:miter lim="800000"/>
            <a:headEnd/>
            <a:tailEnd/>
          </a:ln>
        </p:spPr>
        <p:txBody>
          <a:bodyPr wrap="none">
            <a:spAutoFit/>
          </a:bodyPr>
          <a:lstStyle/>
          <a:p>
            <a:r>
              <a:rPr lang="fr-FR" dirty="0">
                <a:latin typeface="Palatino Linotype" pitchFamily="18" charset="0"/>
              </a:rPr>
              <a:t>log10 % (temps éveillé)</a:t>
            </a:r>
          </a:p>
        </p:txBody>
      </p:sp>
      <p:sp>
        <p:nvSpPr>
          <p:cNvPr id="37930" name="Oval 1066"/>
          <p:cNvSpPr>
            <a:spLocks noChangeArrowheads="1"/>
          </p:cNvSpPr>
          <p:nvPr/>
        </p:nvSpPr>
        <p:spPr bwMode="auto">
          <a:xfrm>
            <a:off x="3873500" y="4102100"/>
            <a:ext cx="114300" cy="114300"/>
          </a:xfrm>
          <a:prstGeom prst="ellipse">
            <a:avLst/>
          </a:prstGeom>
          <a:solidFill>
            <a:schemeClr val="accent2"/>
          </a:solidFill>
          <a:ln w="9525">
            <a:noFill/>
            <a:round/>
            <a:headEnd/>
            <a:tailEnd/>
          </a:ln>
        </p:spPr>
        <p:txBody>
          <a:bodyPr wrap="none" anchor="ctr"/>
          <a:lstStyle/>
          <a:p>
            <a:endParaRPr lang="fr-FR">
              <a:latin typeface="Georgia" pitchFamily="18" charset="0"/>
            </a:endParaRPr>
          </a:p>
        </p:txBody>
      </p:sp>
      <p:sp>
        <p:nvSpPr>
          <p:cNvPr id="37931" name="Text Box 1067"/>
          <p:cNvSpPr txBox="1">
            <a:spLocks noChangeArrowheads="1"/>
          </p:cNvSpPr>
          <p:nvPr/>
        </p:nvSpPr>
        <p:spPr bwMode="auto">
          <a:xfrm>
            <a:off x="3986213" y="3935413"/>
            <a:ext cx="1257300" cy="366712"/>
          </a:xfrm>
          <a:prstGeom prst="rect">
            <a:avLst/>
          </a:prstGeom>
          <a:noFill/>
          <a:ln w="9525">
            <a:noFill/>
            <a:miter lim="800000"/>
            <a:headEnd/>
            <a:tailEnd/>
          </a:ln>
        </p:spPr>
        <p:txBody>
          <a:bodyPr wrap="none">
            <a:spAutoFit/>
          </a:bodyPr>
          <a:lstStyle/>
          <a:p>
            <a:r>
              <a:rPr lang="fr-FR">
                <a:solidFill>
                  <a:schemeClr val="accent2"/>
                </a:solidFill>
                <a:latin typeface="Trebuchet MS" pitchFamily="34" charset="0"/>
              </a:rPr>
              <a:t>Hong Kong</a:t>
            </a:r>
          </a:p>
        </p:txBody>
      </p:sp>
      <p:sp>
        <p:nvSpPr>
          <p:cNvPr id="37932" name="Titre 43"/>
          <p:cNvSpPr>
            <a:spLocks noGrp="1"/>
          </p:cNvSpPr>
          <p:nvPr>
            <p:ph type="title"/>
          </p:nvPr>
        </p:nvSpPr>
        <p:spPr/>
        <p:txBody>
          <a:bodyPr/>
          <a:lstStyle/>
          <a:p>
            <a:pPr eaLnBrk="1" hangingPunct="1"/>
            <a:r>
              <a:rPr lang="fr-FR" smtClean="0">
                <a:latin typeface="Palatino Linotype" pitchFamily="18" charset="0"/>
              </a:rPr>
              <a:t>Et en même temps…</a:t>
            </a: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Palatino Linotype" pitchFamily="18" charset="0"/>
              </a:rPr>
              <a:t>Un ensemble d’incompréhensions</a:t>
            </a:r>
            <a:endParaRPr lang="fr-FR" dirty="0">
              <a:latin typeface="Palatino Linotype" pitchFamily="18" charset="0"/>
            </a:endParaRPr>
          </a:p>
        </p:txBody>
      </p:sp>
      <p:pic>
        <p:nvPicPr>
          <p:cNvPr id="87042" name="Picture 2" descr="http://img.over-blog.com/300x231/1/28/85/88/Images/pensee-unique.jpg"/>
          <p:cNvPicPr>
            <a:picLocks noChangeAspect="1" noChangeArrowheads="1"/>
          </p:cNvPicPr>
          <p:nvPr/>
        </p:nvPicPr>
        <p:blipFill>
          <a:blip r:embed="rId2" cstate="print"/>
          <a:srcRect/>
          <a:stretch>
            <a:fillRect/>
          </a:stretch>
        </p:blipFill>
        <p:spPr bwMode="auto">
          <a:xfrm>
            <a:off x="179512" y="4437112"/>
            <a:ext cx="2847975" cy="2200275"/>
          </a:xfrm>
          <a:prstGeom prst="rect">
            <a:avLst/>
          </a:prstGeom>
          <a:noFill/>
        </p:spPr>
      </p:pic>
      <p:pic>
        <p:nvPicPr>
          <p:cNvPr id="87044" name="Picture 4" descr="http://ludovicbu.typepad.com/.a/6a00e54f76c54588330147e0240581970b-800wi"/>
          <p:cNvPicPr>
            <a:picLocks noChangeAspect="1" noChangeArrowheads="1"/>
          </p:cNvPicPr>
          <p:nvPr/>
        </p:nvPicPr>
        <p:blipFill>
          <a:blip r:embed="rId3" cstate="print"/>
          <a:srcRect/>
          <a:stretch>
            <a:fillRect/>
          </a:stretch>
        </p:blipFill>
        <p:spPr bwMode="auto">
          <a:xfrm>
            <a:off x="3057972" y="1772815"/>
            <a:ext cx="5549240" cy="40324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revention.sham.fr/sham/content/download/2733/13463/version/1/file/grille+criticit%C3%A9+-+diagramme+de+prouty+2.jpg"/>
          <p:cNvPicPr>
            <a:picLocks noChangeAspect="1" noChangeArrowheads="1"/>
          </p:cNvPicPr>
          <p:nvPr/>
        </p:nvPicPr>
        <p:blipFill>
          <a:blip r:embed="rId2" cstate="print"/>
          <a:srcRect/>
          <a:stretch>
            <a:fillRect/>
          </a:stretch>
        </p:blipFill>
        <p:spPr bwMode="auto">
          <a:xfrm>
            <a:off x="1691680" y="1638258"/>
            <a:ext cx="7136315" cy="4932081"/>
          </a:xfrm>
          <a:prstGeom prst="rect">
            <a:avLst/>
          </a:prstGeom>
          <a:noFill/>
          <a:ln w="9525">
            <a:noFill/>
            <a:miter lim="800000"/>
            <a:headEnd/>
            <a:tailEnd/>
          </a:ln>
        </p:spPr>
      </p:pic>
      <p:sp>
        <p:nvSpPr>
          <p:cNvPr id="4" name="Titre 3"/>
          <p:cNvSpPr>
            <a:spLocks noGrp="1"/>
          </p:cNvSpPr>
          <p:nvPr>
            <p:ph type="title"/>
          </p:nvPr>
        </p:nvSpPr>
        <p:spPr/>
        <p:txBody>
          <a:bodyPr/>
          <a:lstStyle/>
          <a:p>
            <a:r>
              <a:rPr lang="fr-FR" dirty="0" smtClean="0">
                <a:latin typeface="Palatino Linotype" pitchFamily="18" charset="0"/>
              </a:rPr>
              <a:t>Facteurs de criticité</a:t>
            </a:r>
            <a:endParaRPr lang="fr-FR"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323528" y="1628800"/>
            <a:ext cx="8640960" cy="461665"/>
          </a:xfrm>
          <a:prstGeom prst="rect">
            <a:avLst/>
          </a:prstGeom>
          <a:solidFill>
            <a:schemeClr val="bg2"/>
          </a:solidFill>
          <a:ln w="9525">
            <a:noFill/>
            <a:miter lim="800000"/>
            <a:headEnd/>
            <a:tailEnd/>
          </a:ln>
        </p:spPr>
        <p:txBody>
          <a:bodyPr wrap="square">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3" name="Titre 2"/>
          <p:cNvSpPr>
            <a:spLocks noGrp="1"/>
          </p:cNvSpPr>
          <p:nvPr>
            <p:ph type="title"/>
          </p:nvPr>
        </p:nvSpPr>
        <p:spPr>
          <a:xfrm>
            <a:off x="323528" y="1484784"/>
            <a:ext cx="8640960" cy="5256584"/>
          </a:xfrm>
          <a:solidFill>
            <a:schemeClr val="accent1">
              <a:lumMod val="20000"/>
              <a:lumOff val="80000"/>
            </a:schemeClr>
          </a:solidFill>
          <a:ln>
            <a:solidFill>
              <a:schemeClr val="accent1"/>
            </a:solidFill>
          </a:ln>
        </p:spPr>
        <p:txBody>
          <a:bodyPr>
            <a:normAutofit fontScale="90000"/>
          </a:bodyPr>
          <a:lstStyle/>
          <a:p>
            <a:pPr algn="l"/>
            <a:r>
              <a:rPr lang="fr-FR" dirty="0" smtClean="0">
                <a:solidFill>
                  <a:srgbClr val="FF0000"/>
                </a:solidFill>
                <a:latin typeface="Palatino Linotype" pitchFamily="18" charset="0"/>
              </a:rPr>
              <a:t>Facteurs de criticité</a:t>
            </a:r>
            <a:r>
              <a:rPr lang="fr-FR" b="1" dirty="0" smtClean="0">
                <a:solidFill>
                  <a:srgbClr val="FF0000"/>
                </a:solidFill>
                <a:latin typeface="Palatino Linotype" pitchFamily="18" charset="0"/>
              </a:rPr>
              <a:t/>
            </a:r>
            <a:br>
              <a:rPr lang="fr-FR" b="1" dirty="0" smtClean="0">
                <a:solidFill>
                  <a:srgbClr val="FF0000"/>
                </a:solidFill>
                <a:latin typeface="Palatino Linotype" pitchFamily="18" charset="0"/>
              </a:rPr>
            </a:br>
            <a:r>
              <a:rPr lang="fr-FR" sz="3100" dirty="0" smtClean="0">
                <a:latin typeface="Palatino Linotype" pitchFamily="18" charset="0"/>
              </a:rPr>
              <a:t>- Epuisement des ressources</a:t>
            </a:r>
            <a:br>
              <a:rPr lang="fr-FR" sz="3100" dirty="0" smtClean="0">
                <a:latin typeface="Palatino Linotype" pitchFamily="18" charset="0"/>
              </a:rPr>
            </a:br>
            <a:r>
              <a:rPr lang="fr-FR" sz="3100" dirty="0" smtClean="0">
                <a:latin typeface="Palatino Linotype" pitchFamily="18" charset="0"/>
              </a:rPr>
              <a:t>- Pollutions ; effets sur la santé</a:t>
            </a:r>
            <a:br>
              <a:rPr lang="fr-FR" sz="3100" dirty="0" smtClean="0">
                <a:latin typeface="Palatino Linotype" pitchFamily="18" charset="0"/>
              </a:rPr>
            </a:br>
            <a:r>
              <a:rPr lang="fr-FR" sz="3100" dirty="0" smtClean="0">
                <a:latin typeface="Palatino Linotype" pitchFamily="18" charset="0"/>
              </a:rPr>
              <a:t>- Risques géopolitiques (nationalisme des ressources, mauvaise gouvernance, guerres civiles …)</a:t>
            </a:r>
            <a:br>
              <a:rPr lang="fr-FR" sz="3100" dirty="0" smtClean="0">
                <a:latin typeface="Palatino Linotype" pitchFamily="18" charset="0"/>
              </a:rPr>
            </a:br>
            <a:r>
              <a:rPr lang="fr-FR" sz="3100" dirty="0" smtClean="0">
                <a:latin typeface="Palatino Linotype" pitchFamily="18" charset="0"/>
              </a:rPr>
              <a:t>- Mauvaise acceptabilité sociale vis-à-vis de la technologie (NIMBY); injonction paradoxale…</a:t>
            </a:r>
            <a:br>
              <a:rPr lang="fr-FR" sz="3100" dirty="0" smtClean="0">
                <a:latin typeface="Palatino Linotype" pitchFamily="18" charset="0"/>
              </a:rPr>
            </a:br>
            <a:r>
              <a:rPr lang="fr-FR" sz="3100" dirty="0" smtClean="0">
                <a:latin typeface="Palatino Linotype" pitchFamily="18" charset="0"/>
              </a:rPr>
              <a:t>- Mauvais cadre réglementaire (capacité de négociation de la part de l’Etat, faiblesse et lenteur de la capacité administrative, délais…)</a:t>
            </a:r>
            <a:br>
              <a:rPr lang="fr-FR" sz="3100" dirty="0" smtClean="0">
                <a:latin typeface="Palatino Linotype" pitchFamily="18" charset="0"/>
              </a:rPr>
            </a:br>
            <a:r>
              <a:rPr lang="fr-FR" sz="3100" dirty="0" smtClean="0">
                <a:latin typeface="Palatino Linotype" pitchFamily="18" charset="0"/>
              </a:rPr>
              <a:t>- Manque de ressources humaines </a:t>
            </a:r>
            <a:br>
              <a:rPr lang="fr-FR" sz="3100" dirty="0" smtClean="0">
                <a:latin typeface="Palatino Linotype" pitchFamily="18" charset="0"/>
              </a:rPr>
            </a:br>
            <a:r>
              <a:rPr lang="fr-FR" sz="3100" dirty="0" smtClean="0">
                <a:latin typeface="Palatino Linotype" pitchFamily="18" charset="0"/>
              </a:rPr>
              <a:t>- Gestion/anticipation des risques</a:t>
            </a:r>
            <a:br>
              <a:rPr lang="fr-FR" sz="3100" dirty="0" smtClean="0">
                <a:latin typeface="Palatino Linotype" pitchFamily="18" charset="0"/>
              </a:rPr>
            </a:br>
            <a:r>
              <a:rPr lang="fr-FR" sz="3100" dirty="0" smtClean="0">
                <a:latin typeface="Palatino Linotype" pitchFamily="18" charset="0"/>
              </a:rPr>
              <a:t>- Fonctionnement en mode dégradé/résilience </a:t>
            </a:r>
            <a:br>
              <a:rPr lang="fr-FR" sz="3100" dirty="0" smtClean="0">
                <a:latin typeface="Palatino Linotype" pitchFamily="18" charset="0"/>
              </a:rPr>
            </a:br>
            <a:r>
              <a:rPr lang="fr-FR" sz="3100" dirty="0" smtClean="0">
                <a:latin typeface="Palatino Linotype" pitchFamily="18" charset="0"/>
              </a:rPr>
              <a:t/>
            </a:r>
            <a:br>
              <a:rPr lang="fr-FR" sz="3100" dirty="0" smtClean="0">
                <a:latin typeface="Palatino Linotype" pitchFamily="18" charset="0"/>
              </a:rPr>
            </a:br>
            <a:endParaRPr lang="fr-FR" sz="31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95536" y="1124744"/>
            <a:ext cx="8425184" cy="483209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r>
              <a:rPr lang="fr-FR" b="1" dirty="0" smtClean="0">
                <a:latin typeface="Palatino Linotype" pitchFamily="18" charset="0"/>
              </a:rPr>
              <a:t>- </a:t>
            </a:r>
            <a:r>
              <a:rPr lang="fr-FR" sz="2800" dirty="0">
                <a:latin typeface="Palatino Linotype" pitchFamily="18" charset="0"/>
              </a:rPr>
              <a:t>Accès à l’énergie, à </a:t>
            </a:r>
            <a:r>
              <a:rPr lang="fr-FR" sz="2800" dirty="0" smtClean="0">
                <a:latin typeface="Palatino Linotype" pitchFamily="18" charset="0"/>
              </a:rPr>
              <a:t>l’eau, à la nourriture</a:t>
            </a:r>
            <a:endParaRPr lang="fr-FR" sz="2800" dirty="0">
              <a:latin typeface="Palatino Linotype" pitchFamily="18" charset="0"/>
            </a:endParaRPr>
          </a:p>
          <a:p>
            <a:r>
              <a:rPr lang="fr-FR" sz="2800" dirty="0">
                <a:latin typeface="Palatino Linotype" pitchFamily="18" charset="0"/>
              </a:rPr>
              <a:t>- Impacts environnementaux et sociaux</a:t>
            </a:r>
          </a:p>
          <a:p>
            <a:r>
              <a:rPr lang="fr-FR" sz="2800" dirty="0">
                <a:latin typeface="Palatino Linotype" pitchFamily="18" charset="0"/>
              </a:rPr>
              <a:t>- </a:t>
            </a:r>
            <a:r>
              <a:rPr lang="fr-FR" sz="2800" dirty="0" smtClean="0">
                <a:latin typeface="Palatino Linotype" pitchFamily="18" charset="0"/>
              </a:rPr>
              <a:t>Sous-investissement pour les matières sensibles</a:t>
            </a:r>
            <a:endParaRPr lang="fr-FR" sz="2800" dirty="0">
              <a:latin typeface="Palatino Linotype" pitchFamily="18" charset="0"/>
            </a:endParaRPr>
          </a:p>
          <a:p>
            <a:r>
              <a:rPr lang="fr-FR" sz="2800" dirty="0">
                <a:latin typeface="Palatino Linotype" pitchFamily="18" charset="0"/>
              </a:rPr>
              <a:t>- Sous-financement de la </a:t>
            </a:r>
            <a:r>
              <a:rPr lang="fr-FR" sz="2800" dirty="0" smtClean="0">
                <a:latin typeface="Palatino Linotype" pitchFamily="18" charset="0"/>
              </a:rPr>
              <a:t>recherche « utile »…</a:t>
            </a:r>
            <a:endParaRPr lang="fr-FR" sz="2800" dirty="0">
              <a:latin typeface="Palatino Linotype" pitchFamily="18" charset="0"/>
            </a:endParaRPr>
          </a:p>
          <a:p>
            <a:r>
              <a:rPr lang="fr-FR" sz="2800" dirty="0">
                <a:latin typeface="Palatino Linotype" pitchFamily="18" charset="0"/>
              </a:rPr>
              <a:t>- Oligopoles, monopoles (surtout s’ils se combinent aux nationalismes des ressources)</a:t>
            </a:r>
          </a:p>
          <a:p>
            <a:r>
              <a:rPr lang="fr-FR" sz="2800" dirty="0">
                <a:latin typeface="Palatino Linotype" pitchFamily="18" charset="0"/>
              </a:rPr>
              <a:t>- Opacité de certaines filières (métaux </a:t>
            </a:r>
            <a:r>
              <a:rPr lang="fr-FR" sz="2800" dirty="0" smtClean="0">
                <a:latin typeface="Palatino Linotype" pitchFamily="18" charset="0"/>
              </a:rPr>
              <a:t>rares par exemple)</a:t>
            </a:r>
            <a:endParaRPr lang="fr-FR" sz="2800" dirty="0">
              <a:latin typeface="Palatino Linotype" pitchFamily="18" charset="0"/>
            </a:endParaRPr>
          </a:p>
          <a:p>
            <a:r>
              <a:rPr lang="fr-FR" sz="2800" dirty="0">
                <a:latin typeface="Palatino Linotype" pitchFamily="18" charset="0"/>
              </a:rPr>
              <a:t>- Culture du court-terme, du «</a:t>
            </a:r>
            <a:r>
              <a:rPr lang="fr-FR" sz="2800" dirty="0" err="1">
                <a:latin typeface="Palatino Linotype" pitchFamily="18" charset="0"/>
              </a:rPr>
              <a:t>just</a:t>
            </a:r>
            <a:r>
              <a:rPr lang="fr-FR" sz="2800" dirty="0">
                <a:latin typeface="Palatino Linotype" pitchFamily="18" charset="0"/>
              </a:rPr>
              <a:t>-</a:t>
            </a:r>
            <a:r>
              <a:rPr lang="fr-FR" sz="2800" dirty="0" err="1">
                <a:latin typeface="Palatino Linotype" pitchFamily="18" charset="0"/>
              </a:rPr>
              <a:t>in-time</a:t>
            </a:r>
            <a:r>
              <a:rPr lang="fr-FR" sz="2800" dirty="0">
                <a:latin typeface="Palatino Linotype" pitchFamily="18" charset="0"/>
              </a:rPr>
              <a:t>»</a:t>
            </a:r>
          </a:p>
          <a:p>
            <a:r>
              <a:rPr lang="fr-FR" sz="2800" dirty="0">
                <a:latin typeface="Palatino Linotype" pitchFamily="18" charset="0"/>
              </a:rPr>
              <a:t>- Problèmes </a:t>
            </a:r>
            <a:r>
              <a:rPr lang="fr-FR" sz="2800" dirty="0" smtClean="0">
                <a:latin typeface="Palatino Linotype" pitchFamily="18" charset="0"/>
              </a:rPr>
              <a:t>statistiques et d’information pour la décision</a:t>
            </a:r>
            <a:endParaRPr lang="fr-FR" sz="2800" dirty="0">
              <a:latin typeface="Palatino Linotype" pitchFamily="18" charset="0"/>
            </a:endParaRPr>
          </a:p>
        </p:txBody>
      </p:sp>
      <p:sp>
        <p:nvSpPr>
          <p:cNvPr id="4" name="Titre 3"/>
          <p:cNvSpPr>
            <a:spLocks noGrp="1"/>
          </p:cNvSpPr>
          <p:nvPr>
            <p:ph type="title"/>
          </p:nvPr>
        </p:nvSpPr>
        <p:spPr>
          <a:xfrm>
            <a:off x="457200" y="274638"/>
            <a:ext cx="8229600" cy="850106"/>
          </a:xfrm>
        </p:spPr>
        <p:txBody>
          <a:bodyPr>
            <a:normAutofit fontScale="90000"/>
          </a:bodyPr>
          <a:lstStyle/>
          <a:p>
            <a:r>
              <a:rPr lang="fr-FR" b="1" dirty="0" smtClean="0">
                <a:solidFill>
                  <a:srgbClr val="FF0000"/>
                </a:solidFill>
                <a:latin typeface="Palatino Linotype" pitchFamily="18" charset="0"/>
              </a:rPr>
              <a:t>Facteurs de criticité (2)</a:t>
            </a:r>
            <a:br>
              <a:rPr lang="fr-FR" b="1" dirty="0" smtClean="0">
                <a:solidFill>
                  <a:srgbClr val="FF0000"/>
                </a:solidFill>
                <a:latin typeface="Palatino Linotype" pitchFamily="18" charset="0"/>
              </a:rPr>
            </a:b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323850" y="2009775"/>
            <a:ext cx="6264275" cy="4202113"/>
          </a:xfrm>
          <a:prstGeom prst="rect">
            <a:avLst/>
          </a:prstGeom>
          <a:noFill/>
          <a:ln w="9525">
            <a:noFill/>
            <a:miter lim="800000"/>
            <a:headEnd/>
            <a:tailEnd/>
          </a:ln>
        </p:spPr>
      </p:pic>
      <p:sp>
        <p:nvSpPr>
          <p:cNvPr id="74755" name="Titre 2"/>
          <p:cNvSpPr>
            <a:spLocks noGrp="1"/>
          </p:cNvSpPr>
          <p:nvPr>
            <p:ph type="title"/>
          </p:nvPr>
        </p:nvSpPr>
        <p:spPr/>
        <p:txBody>
          <a:bodyPr>
            <a:normAutofit fontScale="90000"/>
          </a:bodyPr>
          <a:lstStyle/>
          <a:p>
            <a:pPr eaLnBrk="1" hangingPunct="1"/>
            <a:r>
              <a:rPr lang="fr-FR" smtClean="0">
                <a:latin typeface="Palatino Linotype" pitchFamily="18" charset="0"/>
              </a:rPr>
              <a:t>Pourra-t-on s’offrir de nouvelles énergies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4500563" y="188913"/>
            <a:ext cx="4214812" cy="1800225"/>
          </a:xfrm>
          <a:prstGeom prst="rect">
            <a:avLst/>
          </a:prstGeom>
          <a:noFill/>
          <a:ln w="9525">
            <a:noFill/>
            <a:miter lim="800000"/>
            <a:headEnd/>
            <a:tailEnd/>
          </a:ln>
        </p:spPr>
      </p:pic>
      <p:pic>
        <p:nvPicPr>
          <p:cNvPr id="75779" name="Picture 3"/>
          <p:cNvPicPr>
            <a:picLocks noChangeAspect="1" noChangeArrowheads="1"/>
          </p:cNvPicPr>
          <p:nvPr/>
        </p:nvPicPr>
        <p:blipFill>
          <a:blip r:embed="rId3" cstate="print"/>
          <a:srcRect/>
          <a:stretch>
            <a:fillRect/>
          </a:stretch>
        </p:blipFill>
        <p:spPr bwMode="auto">
          <a:xfrm>
            <a:off x="4500563" y="1989138"/>
            <a:ext cx="4248150" cy="1584325"/>
          </a:xfrm>
          <a:prstGeom prst="rect">
            <a:avLst/>
          </a:prstGeom>
          <a:noFill/>
          <a:ln w="9525">
            <a:noFill/>
            <a:miter lim="800000"/>
            <a:headEnd/>
            <a:tailEnd/>
          </a:ln>
        </p:spPr>
      </p:pic>
      <p:pic>
        <p:nvPicPr>
          <p:cNvPr id="75780" name="Picture 5"/>
          <p:cNvPicPr>
            <a:picLocks noChangeAspect="1" noChangeArrowheads="1"/>
          </p:cNvPicPr>
          <p:nvPr/>
        </p:nvPicPr>
        <p:blipFill>
          <a:blip r:embed="rId4" cstate="print"/>
          <a:srcRect/>
          <a:stretch>
            <a:fillRect/>
          </a:stretch>
        </p:blipFill>
        <p:spPr bwMode="auto">
          <a:xfrm>
            <a:off x="4572000" y="4868863"/>
            <a:ext cx="4032250" cy="1152525"/>
          </a:xfrm>
          <a:prstGeom prst="rect">
            <a:avLst/>
          </a:prstGeom>
          <a:noFill/>
          <a:ln w="9525">
            <a:noFill/>
            <a:miter lim="800000"/>
            <a:headEnd/>
            <a:tailEnd/>
          </a:ln>
        </p:spPr>
      </p:pic>
      <p:pic>
        <p:nvPicPr>
          <p:cNvPr id="75781" name="Picture 4"/>
          <p:cNvPicPr>
            <a:picLocks noChangeAspect="1" noChangeArrowheads="1"/>
          </p:cNvPicPr>
          <p:nvPr/>
        </p:nvPicPr>
        <p:blipFill>
          <a:blip r:embed="rId5" cstate="print"/>
          <a:srcRect/>
          <a:stretch>
            <a:fillRect/>
          </a:stretch>
        </p:blipFill>
        <p:spPr bwMode="auto">
          <a:xfrm>
            <a:off x="4500563" y="3573463"/>
            <a:ext cx="4248150" cy="1295400"/>
          </a:xfrm>
          <a:prstGeom prst="rect">
            <a:avLst/>
          </a:prstGeom>
          <a:noFill/>
          <a:ln w="9525">
            <a:noFill/>
            <a:miter lim="800000"/>
            <a:headEnd/>
            <a:tailEnd/>
          </a:ln>
        </p:spPr>
      </p:pic>
      <p:pic>
        <p:nvPicPr>
          <p:cNvPr id="75782" name="Picture 6"/>
          <p:cNvPicPr>
            <a:picLocks noChangeAspect="1" noChangeArrowheads="1"/>
          </p:cNvPicPr>
          <p:nvPr/>
        </p:nvPicPr>
        <p:blipFill>
          <a:blip r:embed="rId6" cstate="print"/>
          <a:srcRect/>
          <a:stretch>
            <a:fillRect/>
          </a:stretch>
        </p:blipFill>
        <p:spPr bwMode="auto">
          <a:xfrm>
            <a:off x="395288" y="333375"/>
            <a:ext cx="3790950" cy="3076575"/>
          </a:xfrm>
          <a:prstGeom prst="rect">
            <a:avLst/>
          </a:prstGeom>
          <a:noFill/>
          <a:ln w="9525">
            <a:noFill/>
            <a:miter lim="800000"/>
            <a:headEnd/>
            <a:tailEnd/>
          </a:ln>
        </p:spPr>
      </p:pic>
      <p:pic>
        <p:nvPicPr>
          <p:cNvPr id="92161" name="Image 4"/>
          <p:cNvPicPr>
            <a:picLocks noChangeAspect="1" noChangeArrowheads="1"/>
          </p:cNvPicPr>
          <p:nvPr/>
        </p:nvPicPr>
        <p:blipFill>
          <a:blip r:embed="rId7" cstate="print"/>
          <a:srcRect/>
          <a:stretch>
            <a:fillRect/>
          </a:stretch>
        </p:blipFill>
        <p:spPr bwMode="auto">
          <a:xfrm>
            <a:off x="323528" y="3645024"/>
            <a:ext cx="4417650" cy="305028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Palatino Linotype" pitchFamily="18" charset="0"/>
              </a:rPr>
              <a:t>Les espoirs paradoxaux (?) de la société…</a:t>
            </a:r>
            <a:endParaRPr lang="fr-FR" dirty="0">
              <a:latin typeface="Palatino Linotype" pitchFamily="18" charset="0"/>
            </a:endParaRPr>
          </a:p>
        </p:txBody>
      </p:sp>
      <p:pic>
        <p:nvPicPr>
          <p:cNvPr id="76802" name="Picture 2" descr="http://www.irstea.fr/sites/default/files/imagecache/vignette_full_230/banniere_forum-srs_web_2.jpg"/>
          <p:cNvPicPr>
            <a:picLocks noChangeAspect="1" noChangeArrowheads="1"/>
          </p:cNvPicPr>
          <p:nvPr/>
        </p:nvPicPr>
        <p:blipFill>
          <a:blip r:embed="rId2" cstate="print"/>
          <a:srcRect/>
          <a:stretch>
            <a:fillRect/>
          </a:stretch>
        </p:blipFill>
        <p:spPr bwMode="auto">
          <a:xfrm>
            <a:off x="251520" y="1412776"/>
            <a:ext cx="3888432" cy="2688090"/>
          </a:xfrm>
          <a:prstGeom prst="rect">
            <a:avLst/>
          </a:prstGeom>
          <a:noFill/>
        </p:spPr>
      </p:pic>
      <p:pic>
        <p:nvPicPr>
          <p:cNvPr id="76804" name="Picture 4" descr="http://aucoinducomptoir.files.wordpress.com/2011/02/internet_futur_accroche.jpg"/>
          <p:cNvPicPr>
            <a:picLocks noChangeAspect="1" noChangeArrowheads="1"/>
          </p:cNvPicPr>
          <p:nvPr/>
        </p:nvPicPr>
        <p:blipFill>
          <a:blip r:embed="rId3" cstate="print"/>
          <a:srcRect/>
          <a:stretch>
            <a:fillRect/>
          </a:stretch>
        </p:blipFill>
        <p:spPr bwMode="auto">
          <a:xfrm>
            <a:off x="251521" y="3862190"/>
            <a:ext cx="3888432" cy="2916324"/>
          </a:xfrm>
          <a:prstGeom prst="rect">
            <a:avLst/>
          </a:prstGeom>
          <a:noFill/>
        </p:spPr>
      </p:pic>
      <p:pic>
        <p:nvPicPr>
          <p:cNvPr id="76806" name="Picture 6" descr="http://upload.wikimedia.org/wikipedia/commons/6/6b/1984-Big-Brother.jpg"/>
          <p:cNvPicPr>
            <a:picLocks noChangeAspect="1" noChangeArrowheads="1"/>
          </p:cNvPicPr>
          <p:nvPr/>
        </p:nvPicPr>
        <p:blipFill>
          <a:blip r:embed="rId4" cstate="print"/>
          <a:srcRect/>
          <a:stretch>
            <a:fillRect/>
          </a:stretch>
        </p:blipFill>
        <p:spPr bwMode="auto">
          <a:xfrm>
            <a:off x="6804248" y="3707031"/>
            <a:ext cx="2074540" cy="2961983"/>
          </a:xfrm>
          <a:prstGeom prst="rect">
            <a:avLst/>
          </a:prstGeom>
          <a:noFill/>
        </p:spPr>
      </p:pic>
      <p:pic>
        <p:nvPicPr>
          <p:cNvPr id="76808" name="Picture 8" descr="http://2.bp.blogspot.com/_jn9vb7_ZH5A/TKmtlSrJ-LI/AAAAAAAAA0U/CC9uERNVc7M/s1600/Cyber_Girl.jpg"/>
          <p:cNvPicPr>
            <a:picLocks noChangeAspect="1" noChangeArrowheads="1"/>
          </p:cNvPicPr>
          <p:nvPr/>
        </p:nvPicPr>
        <p:blipFill>
          <a:blip r:embed="rId5" cstate="print"/>
          <a:srcRect/>
          <a:stretch>
            <a:fillRect/>
          </a:stretch>
        </p:blipFill>
        <p:spPr bwMode="auto">
          <a:xfrm>
            <a:off x="3131840" y="4221088"/>
            <a:ext cx="2511632" cy="2232248"/>
          </a:xfrm>
          <a:prstGeom prst="rect">
            <a:avLst/>
          </a:prstGeom>
          <a:noFill/>
        </p:spPr>
      </p:pic>
      <p:pic>
        <p:nvPicPr>
          <p:cNvPr id="76810" name="Picture 10" descr="http://www.kolibrius.com/images/webzine/webzine/societe/evolution-cyborg.jpg"/>
          <p:cNvPicPr>
            <a:picLocks noChangeAspect="1" noChangeArrowheads="1"/>
          </p:cNvPicPr>
          <p:nvPr/>
        </p:nvPicPr>
        <p:blipFill>
          <a:blip r:embed="rId6" cstate="print"/>
          <a:srcRect/>
          <a:stretch>
            <a:fillRect/>
          </a:stretch>
        </p:blipFill>
        <p:spPr bwMode="auto">
          <a:xfrm>
            <a:off x="4283968" y="1484784"/>
            <a:ext cx="4286250" cy="21717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H2020</a:t>
            </a:r>
            <a:endParaRPr lang="fr-FR" dirty="0">
              <a:latin typeface="Palatino Linotype" pitchFamily="18" charset="0"/>
            </a:endParaRPr>
          </a:p>
        </p:txBody>
      </p:sp>
      <p:sp>
        <p:nvSpPr>
          <p:cNvPr id="167937" name="Rectangle 1"/>
          <p:cNvSpPr>
            <a:spLocks noChangeArrowheads="1"/>
          </p:cNvSpPr>
          <p:nvPr/>
        </p:nvSpPr>
        <p:spPr bwMode="auto">
          <a:xfrm>
            <a:off x="179512" y="1487322"/>
            <a:ext cx="8784976" cy="3539430"/>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L’innovation doit devenir le dénominateur commun des politiques de l’Union et celle-ci doit exploiter le potentiel considérable de son secteur public dans certains domaines tels que l’énergie et l’eau, la santé, les transports publics et l’éducation, pour mettre sur le marché de nouvelles solutions » (Stratégie Europe 2020).</a:t>
            </a:r>
            <a:endParaRPr kumimoji="0" lang="fr-FR" sz="3200" b="0" i="0" u="none" strike="noStrike" cap="none" normalizeH="0" baseline="0" dirty="0" smtClean="0">
              <a:ln>
                <a:noFill/>
              </a:ln>
              <a:solidFill>
                <a:schemeClr val="tx1"/>
              </a:solidFill>
              <a:effectLst/>
              <a:latin typeface="Arial" pitchFamily="34" charset="0"/>
            </a:endParaRPr>
          </a:p>
        </p:txBody>
      </p:sp>
      <p:pic>
        <p:nvPicPr>
          <p:cNvPr id="167939" name="Picture 3" descr="http://www.larousse.fr/encyclopedie/data/images/1009490-Drapeau_de_lUnion_europ%C3%A9enne.jpg"/>
          <p:cNvPicPr>
            <a:picLocks noChangeAspect="1" noChangeArrowheads="1"/>
          </p:cNvPicPr>
          <p:nvPr/>
        </p:nvPicPr>
        <p:blipFill>
          <a:blip r:embed="rId2" cstate="print"/>
          <a:srcRect/>
          <a:stretch>
            <a:fillRect/>
          </a:stretch>
        </p:blipFill>
        <p:spPr bwMode="auto">
          <a:xfrm>
            <a:off x="6588224" y="5138709"/>
            <a:ext cx="2402632" cy="160575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548680"/>
            <a:ext cx="5112568" cy="6001643"/>
          </a:xfrm>
          <a:prstGeom prst="rect">
            <a:avLst/>
          </a:prstGeom>
          <a:solidFill>
            <a:schemeClr val="accent5">
              <a:lumMod val="20000"/>
              <a:lumOff val="80000"/>
            </a:schemeClr>
          </a:solidFill>
          <a:ln>
            <a:solidFill>
              <a:schemeClr val="tx1"/>
            </a:solidFill>
          </a:ln>
        </p:spPr>
        <p:txBody>
          <a:bodyPr wrap="square">
            <a:spAutoFit/>
          </a:bodyPr>
          <a:lstStyle/>
          <a:p>
            <a:r>
              <a:rPr lang="fr-FR" dirty="0" smtClean="0"/>
              <a:t> </a:t>
            </a:r>
            <a:r>
              <a:rPr lang="fr-FR" sz="3200" dirty="0" smtClean="0">
                <a:latin typeface="Palatino Linotype" pitchFamily="18" charset="0"/>
              </a:rPr>
              <a:t>Une innovation — c'est quelque chose qui, produit ou reproduit en grand nombre et commercialisé ou déployé pour la première fois avec succès, a amélioré, changé, modifié, transformé ou révolutionné un secteur d'activité, une pratique sociale ou la vie d'un grand nombre d'individus.</a:t>
            </a:r>
            <a:endParaRPr lang="fr-FR" sz="3200" dirty="0">
              <a:latin typeface="Palatino Linotype" pitchFamily="18" charset="0"/>
            </a:endParaRPr>
          </a:p>
        </p:txBody>
      </p:sp>
      <p:pic>
        <p:nvPicPr>
          <p:cNvPr id="122882" name="Picture 2" descr="http://www.uneca.org/sites/default/files/styles/featured_image/public/focus_featured_images/slide37investment22681_0.jpg?itok=WULVYdIr"/>
          <p:cNvPicPr>
            <a:picLocks noChangeAspect="1" noChangeArrowheads="1"/>
          </p:cNvPicPr>
          <p:nvPr/>
        </p:nvPicPr>
        <p:blipFill>
          <a:blip r:embed="rId2" cstate="print"/>
          <a:srcRect/>
          <a:stretch>
            <a:fillRect/>
          </a:stretch>
        </p:blipFill>
        <p:spPr bwMode="auto">
          <a:xfrm>
            <a:off x="5311184" y="3573016"/>
            <a:ext cx="3628201" cy="269366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922114"/>
          </a:xfrm>
          <a:solidFill>
            <a:schemeClr val="accent2">
              <a:lumMod val="75000"/>
            </a:schemeClr>
          </a:solidFill>
          <a:ln>
            <a:solidFill>
              <a:schemeClr val="accent1"/>
            </a:solidFill>
          </a:ln>
        </p:spPr>
        <p:txBody>
          <a:bodyPr/>
          <a:lstStyle/>
          <a:p>
            <a:r>
              <a:rPr lang="fr-FR" dirty="0" smtClean="0">
                <a:solidFill>
                  <a:schemeClr val="bg1"/>
                </a:solidFill>
                <a:latin typeface="Palatino Linotype" pitchFamily="18" charset="0"/>
              </a:rPr>
              <a:t>Un premier constat</a:t>
            </a:r>
            <a:endParaRPr lang="fr-FR" dirty="0">
              <a:solidFill>
                <a:schemeClr val="bg1"/>
              </a:solidFill>
              <a:latin typeface="Palatino Linotype" pitchFamily="18" charset="0"/>
            </a:endParaRPr>
          </a:p>
        </p:txBody>
      </p:sp>
      <p:sp>
        <p:nvSpPr>
          <p:cNvPr id="3" name="Espace réservé du contenu 2"/>
          <p:cNvSpPr>
            <a:spLocks noGrp="1"/>
          </p:cNvSpPr>
          <p:nvPr>
            <p:ph idx="4294967295"/>
          </p:nvPr>
        </p:nvSpPr>
        <p:spPr>
          <a:xfrm>
            <a:off x="107504" y="1340768"/>
            <a:ext cx="8856984" cy="5112568"/>
          </a:xfrm>
          <a:solidFill>
            <a:schemeClr val="accent6">
              <a:lumMod val="20000"/>
              <a:lumOff val="80000"/>
            </a:schemeClr>
          </a:solidFill>
          <a:ln>
            <a:solidFill>
              <a:schemeClr val="accent1"/>
            </a:solidFill>
          </a:ln>
        </p:spPr>
        <p:txBody>
          <a:bodyPr>
            <a:noAutofit/>
          </a:bodyPr>
          <a:lstStyle/>
          <a:p>
            <a:pPr algn="just"/>
            <a:r>
              <a:rPr lang="fr-FR" sz="2400" dirty="0" smtClean="0">
                <a:latin typeface="Palatino Linotype" pitchFamily="18" charset="0"/>
              </a:rPr>
              <a:t>On constate aujourd’hui, </a:t>
            </a:r>
            <a:r>
              <a:rPr lang="fr-FR" sz="2400" b="1" dirty="0" smtClean="0">
                <a:latin typeface="Palatino Linotype" pitchFamily="18" charset="0"/>
              </a:rPr>
              <a:t>l’absence de pilotage effectif des choix techniques, </a:t>
            </a:r>
            <a:r>
              <a:rPr lang="fr-FR" sz="2400" dirty="0" smtClean="0">
                <a:latin typeface="Palatino Linotype" pitchFamily="18" charset="0"/>
              </a:rPr>
              <a:t>la difficulté pour le politique à poser les conditions d’un dialogue durable sur les options et la polarisation « aigrie » de certaines parties prenantes qui savent se faire entendre. </a:t>
            </a:r>
          </a:p>
          <a:p>
            <a:pPr algn="just"/>
            <a:r>
              <a:rPr lang="fr-FR" sz="2400" dirty="0" smtClean="0">
                <a:latin typeface="Palatino Linotype" pitchFamily="18" charset="0"/>
              </a:rPr>
              <a:t>C’est de plus en plus au </a:t>
            </a:r>
            <a:r>
              <a:rPr lang="fr-FR" sz="2400" b="1" dirty="0" smtClean="0">
                <a:latin typeface="Palatino Linotype" pitchFamily="18" charset="0"/>
              </a:rPr>
              <a:t>marché</a:t>
            </a:r>
            <a:r>
              <a:rPr lang="fr-FR" sz="2400" dirty="0" smtClean="0">
                <a:latin typeface="Palatino Linotype" pitchFamily="18" charset="0"/>
              </a:rPr>
              <a:t> (rencontre entre les besoins solvables des consommateurs et les capacités d’offre de la part des producteurs) de guider le </a:t>
            </a:r>
            <a:r>
              <a:rPr lang="fr-FR" sz="2400" b="1" dirty="0" smtClean="0">
                <a:latin typeface="Palatino Linotype" pitchFamily="18" charset="0"/>
              </a:rPr>
              <a:t>changement économique </a:t>
            </a:r>
            <a:r>
              <a:rPr lang="fr-FR" sz="2400" dirty="0" smtClean="0">
                <a:latin typeface="Palatino Linotype" pitchFamily="18" charset="0"/>
              </a:rPr>
              <a:t>et de faire évoluer la société.</a:t>
            </a:r>
          </a:p>
          <a:p>
            <a:pPr algn="just"/>
            <a:r>
              <a:rPr lang="fr-FR" sz="2400" dirty="0" smtClean="0">
                <a:latin typeface="Palatino Linotype" pitchFamily="18" charset="0"/>
              </a:rPr>
              <a:t> Les politiques se trouvent dans une situation inconfortable </a:t>
            </a:r>
            <a:r>
              <a:rPr lang="fr-FR" sz="2400" b="1" dirty="0" smtClean="0">
                <a:latin typeface="Palatino Linotype" pitchFamily="18" charset="0"/>
              </a:rPr>
              <a:t>d’adaptation des politiques publiques </a:t>
            </a:r>
            <a:r>
              <a:rPr lang="fr-FR" sz="2400" dirty="0" smtClean="0">
                <a:latin typeface="Palatino Linotype" pitchFamily="18" charset="0"/>
              </a:rPr>
              <a:t>à la réalité socio-économique, de plus en plus mondialisée, visant essentiellement l’emploi et le PIB.</a:t>
            </a:r>
            <a:endParaRPr lang="fr-FR" sz="2400"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latin typeface="Palatino Linotype" pitchFamily="18" charset="0"/>
              </a:rPr>
              <a:t>« Business as </a:t>
            </a:r>
            <a:r>
              <a:rPr lang="fr-FR" dirty="0" err="1" smtClean="0">
                <a:latin typeface="Palatino Linotype" pitchFamily="18" charset="0"/>
              </a:rPr>
              <a:t>usual</a:t>
            </a:r>
            <a:r>
              <a:rPr lang="fr-FR" dirty="0" smtClean="0">
                <a:latin typeface="Palatino Linotype" pitchFamily="18" charset="0"/>
              </a:rPr>
              <a:t> »</a:t>
            </a:r>
            <a:endParaRPr lang="fr-FR" dirty="0">
              <a:latin typeface="Palatino Linotype" pitchFamily="18" charset="0"/>
            </a:endParaRPr>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8065" name="Object 1"/>
          <p:cNvGraphicFramePr>
            <a:graphicFrameLocks noChangeAspect="1"/>
          </p:cNvGraphicFramePr>
          <p:nvPr/>
        </p:nvGraphicFramePr>
        <p:xfrm>
          <a:off x="395536" y="1224620"/>
          <a:ext cx="6912768" cy="5191807"/>
        </p:xfrm>
        <a:graphic>
          <a:graphicData uri="http://schemas.openxmlformats.org/presentationml/2006/ole">
            <mc:AlternateContent xmlns:mc="http://schemas.openxmlformats.org/markup-compatibility/2006">
              <mc:Choice xmlns:v="urn:schemas-microsoft-com:vml" Requires="v">
                <p:oleObj spid="_x0000_s88068" name="Diapositive" r:id="rId3" imgW="4570507" imgH="3427542" progId="PowerPoint.Slide.12">
                  <p:embed/>
                </p:oleObj>
              </mc:Choice>
              <mc:Fallback>
                <p:oleObj name="Diapositive" r:id="rId3" imgW="4570507" imgH="3427542"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24620"/>
                        <a:ext cx="6912768" cy="5191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068" name="Picture 4" descr="http://controverses.sciences-po.fr/archive/decroissance/Images/PLANTU2.jpg"/>
          <p:cNvPicPr>
            <a:picLocks noChangeAspect="1" noChangeArrowheads="1"/>
          </p:cNvPicPr>
          <p:nvPr/>
        </p:nvPicPr>
        <p:blipFill>
          <a:blip r:embed="rId5" cstate="print"/>
          <a:srcRect/>
          <a:stretch>
            <a:fillRect/>
          </a:stretch>
        </p:blipFill>
        <p:spPr bwMode="auto">
          <a:xfrm>
            <a:off x="5940152" y="3861048"/>
            <a:ext cx="3037796" cy="283274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Jean claude\Mes documents\prospective insis avril 14\usine du futur_fichiers\image002.jpg"/>
          <p:cNvPicPr>
            <a:picLocks noChangeAspect="1" noChangeArrowheads="1"/>
          </p:cNvPicPr>
          <p:nvPr/>
        </p:nvPicPr>
        <p:blipFill>
          <a:blip r:embed="rId2" cstate="print"/>
          <a:srcRect/>
          <a:stretch>
            <a:fillRect/>
          </a:stretch>
        </p:blipFill>
        <p:spPr bwMode="auto">
          <a:xfrm>
            <a:off x="2987824" y="3140968"/>
            <a:ext cx="5400600" cy="3476249"/>
          </a:xfrm>
          <a:prstGeom prst="rect">
            <a:avLst/>
          </a:prstGeom>
          <a:noFill/>
        </p:spPr>
      </p:pic>
      <p:pic>
        <p:nvPicPr>
          <p:cNvPr id="30724" name="Picture 4" descr="http://www.rtflash.fr/sites/default/files/imagecache/format_edito_newsletter/edito_avons-nous_conscience_des_ruptures_technologiques_qui_sous_nos_yeux_transforment_le_monde.jpg"/>
          <p:cNvPicPr>
            <a:picLocks noChangeAspect="1" noChangeArrowheads="1"/>
          </p:cNvPicPr>
          <p:nvPr/>
        </p:nvPicPr>
        <p:blipFill>
          <a:blip r:embed="rId3" cstate="print"/>
          <a:srcRect/>
          <a:stretch>
            <a:fillRect/>
          </a:stretch>
        </p:blipFill>
        <p:spPr bwMode="auto">
          <a:xfrm>
            <a:off x="179512" y="1124744"/>
            <a:ext cx="3714750" cy="2381250"/>
          </a:xfrm>
          <a:prstGeom prst="rect">
            <a:avLst/>
          </a:prstGeom>
          <a:noFill/>
        </p:spPr>
      </p:pic>
      <p:pic>
        <p:nvPicPr>
          <p:cNvPr id="30726" name="Picture 6" descr="http://www.3dnatives.com/wp-content/uploads/water_pump_1.jpg"/>
          <p:cNvPicPr>
            <a:picLocks noChangeAspect="1" noChangeArrowheads="1"/>
          </p:cNvPicPr>
          <p:nvPr/>
        </p:nvPicPr>
        <p:blipFill>
          <a:blip r:embed="rId4" cstate="print"/>
          <a:srcRect/>
          <a:stretch>
            <a:fillRect/>
          </a:stretch>
        </p:blipFill>
        <p:spPr bwMode="auto">
          <a:xfrm>
            <a:off x="6228184" y="1124744"/>
            <a:ext cx="2813522" cy="2708920"/>
          </a:xfrm>
          <a:prstGeom prst="rect">
            <a:avLst/>
          </a:prstGeom>
          <a:noFill/>
        </p:spPr>
      </p:pic>
      <p:pic>
        <p:nvPicPr>
          <p:cNvPr id="30728" name="Picture 8" descr="http://nanogloss.com/wp-content/uploads/2009/07/nanorobot1.jpg"/>
          <p:cNvPicPr>
            <a:picLocks noChangeAspect="1" noChangeArrowheads="1"/>
          </p:cNvPicPr>
          <p:nvPr/>
        </p:nvPicPr>
        <p:blipFill>
          <a:blip r:embed="rId5" cstate="print"/>
          <a:srcRect/>
          <a:stretch>
            <a:fillRect/>
          </a:stretch>
        </p:blipFill>
        <p:spPr bwMode="auto">
          <a:xfrm>
            <a:off x="323528" y="5013176"/>
            <a:ext cx="2699792" cy="1615054"/>
          </a:xfrm>
          <a:prstGeom prst="rect">
            <a:avLst/>
          </a:prstGeom>
          <a:noFill/>
        </p:spPr>
      </p:pic>
      <p:pic>
        <p:nvPicPr>
          <p:cNvPr id="30730" name="Picture 10" descr="http://terresacree.org/images/nanaotubes.jpg"/>
          <p:cNvPicPr>
            <a:picLocks noChangeAspect="1" noChangeArrowheads="1"/>
          </p:cNvPicPr>
          <p:nvPr/>
        </p:nvPicPr>
        <p:blipFill>
          <a:blip r:embed="rId6" cstate="print"/>
          <a:srcRect/>
          <a:stretch>
            <a:fillRect/>
          </a:stretch>
        </p:blipFill>
        <p:spPr bwMode="auto">
          <a:xfrm>
            <a:off x="3923928" y="1916832"/>
            <a:ext cx="2137420" cy="1339451"/>
          </a:xfrm>
          <a:prstGeom prst="rect">
            <a:avLst/>
          </a:prstGeom>
          <a:noFill/>
        </p:spPr>
      </p:pic>
      <p:pic>
        <p:nvPicPr>
          <p:cNvPr id="12290" name="Picture 2" descr="Drone"/>
          <p:cNvPicPr>
            <a:picLocks noChangeAspect="1" noChangeArrowheads="1"/>
          </p:cNvPicPr>
          <p:nvPr/>
        </p:nvPicPr>
        <p:blipFill>
          <a:blip r:embed="rId7" cstate="print"/>
          <a:srcRect/>
          <a:stretch>
            <a:fillRect/>
          </a:stretch>
        </p:blipFill>
        <p:spPr bwMode="auto">
          <a:xfrm>
            <a:off x="179512" y="2924944"/>
            <a:ext cx="3810000" cy="2571751"/>
          </a:xfrm>
          <a:prstGeom prst="rect">
            <a:avLst/>
          </a:prstGeom>
          <a:noFill/>
        </p:spPr>
      </p:pic>
      <p:sp>
        <p:nvSpPr>
          <p:cNvPr id="8" name="Titre 7"/>
          <p:cNvSpPr>
            <a:spLocks noGrp="1"/>
          </p:cNvSpPr>
          <p:nvPr>
            <p:ph type="title"/>
          </p:nvPr>
        </p:nvSpPr>
        <p:spPr/>
        <p:txBody>
          <a:bodyPr/>
          <a:lstStyle/>
          <a:p>
            <a:r>
              <a:rPr lang="fr-FR" dirty="0" smtClean="0">
                <a:latin typeface="Palatino Linotype" pitchFamily="18" charset="0"/>
              </a:rPr>
              <a:t>Une aventure technologique ?</a:t>
            </a:r>
            <a:endParaRPr lang="fr-FR" dirty="0">
              <a:latin typeface="Palatino Linotyp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15218" y="404663"/>
            <a:ext cx="8017222" cy="597684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495736" y="332656"/>
            <a:ext cx="8057731" cy="61206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festo.com/rep/fr_corp/assets/pyramide_kombi_f_700px.jpg"/>
          <p:cNvPicPr>
            <a:picLocks noChangeAspect="1" noChangeArrowheads="1"/>
          </p:cNvPicPr>
          <p:nvPr/>
        </p:nvPicPr>
        <p:blipFill>
          <a:blip r:embed="rId2" cstate="print"/>
          <a:srcRect/>
          <a:stretch>
            <a:fillRect/>
          </a:stretch>
        </p:blipFill>
        <p:spPr bwMode="auto">
          <a:xfrm>
            <a:off x="611560" y="1412776"/>
            <a:ext cx="7720053" cy="4753347"/>
          </a:xfrm>
          <a:prstGeom prst="rect">
            <a:avLst/>
          </a:prstGeom>
          <a:noFill/>
        </p:spPr>
      </p:pic>
      <p:pic>
        <p:nvPicPr>
          <p:cNvPr id="60420" name="Picture 4" descr="http://www.weidmuller.fr/bausteine.net/i/65473/Industrie40_2.jpg"/>
          <p:cNvPicPr>
            <a:picLocks noChangeAspect="1" noChangeArrowheads="1"/>
          </p:cNvPicPr>
          <p:nvPr/>
        </p:nvPicPr>
        <p:blipFill>
          <a:blip r:embed="rId3" cstate="print"/>
          <a:srcRect/>
          <a:stretch>
            <a:fillRect/>
          </a:stretch>
        </p:blipFill>
        <p:spPr bwMode="auto">
          <a:xfrm>
            <a:off x="179512" y="188641"/>
            <a:ext cx="3511907" cy="16561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979712" y="188640"/>
            <a:ext cx="5184576" cy="63367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80800" y="816566"/>
            <a:ext cx="8582400" cy="522486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179512" y="416431"/>
            <a:ext cx="8784976" cy="3539430"/>
          </a:xfrm>
          <a:prstGeom prst="rect">
            <a:avLst/>
          </a:prstGeom>
          <a:solidFill>
            <a:schemeClr val="accent6">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Dans les faits, en rendant les « objets » toujours  plus faciles à acquérir, en diminuant leur durée d’usage, en exploitant trop rapidement les réserves disponibles à faible coût, la Société de consommation sait qu’elle court à sa perte ; </a:t>
            </a:r>
            <a:r>
              <a:rPr kumimoji="0" lang="fr-FR" sz="2800" b="0" i="0" u="sng" strike="noStrike" cap="none" normalizeH="0" baseline="0" dirty="0" smtClean="0">
                <a:ln>
                  <a:noFill/>
                </a:ln>
                <a:solidFill>
                  <a:schemeClr val="accent2">
                    <a:lumMod val="75000"/>
                  </a:schemeClr>
                </a:solidFill>
                <a:effectLst/>
                <a:latin typeface="Palatino Linotype" pitchFamily="18" charset="0"/>
                <a:ea typeface="Calibri" pitchFamily="34" charset="0"/>
                <a:cs typeface="Times New Roman" pitchFamily="18" charset="0"/>
              </a:rPr>
              <a:t>il y a donc en présence, désir du nouveau et des formes de repentir conscient</a:t>
            </a:r>
            <a:r>
              <a:rPr kumimoji="0" lang="fr-FR" sz="2800"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endormi par l’expression floue de « développement durable »….</a:t>
            </a:r>
            <a:endParaRPr kumimoji="0" lang="fr-FR" sz="2800" b="0" i="0" u="none" strike="noStrike" cap="none" normalizeH="0" baseline="0" dirty="0" smtClean="0">
              <a:ln>
                <a:noFill/>
              </a:ln>
              <a:solidFill>
                <a:schemeClr val="tx1"/>
              </a:solidFill>
              <a:effectLst/>
              <a:latin typeface="Arial" pitchFamily="34" charset="0"/>
            </a:endParaRPr>
          </a:p>
        </p:txBody>
      </p:sp>
      <p:pic>
        <p:nvPicPr>
          <p:cNvPr id="89091" name="Picture 3" descr="http://p5.storage.canalblog.com/56/82/840287/64341248.jpg"/>
          <p:cNvPicPr>
            <a:picLocks noChangeAspect="1" noChangeArrowheads="1"/>
          </p:cNvPicPr>
          <p:nvPr/>
        </p:nvPicPr>
        <p:blipFill>
          <a:blip r:embed="rId2" cstate="print"/>
          <a:srcRect/>
          <a:stretch>
            <a:fillRect/>
          </a:stretch>
        </p:blipFill>
        <p:spPr bwMode="auto">
          <a:xfrm>
            <a:off x="179512" y="4024531"/>
            <a:ext cx="4896544" cy="27012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98500" y="1079500"/>
            <a:ext cx="7924800" cy="4495800"/>
          </a:xfrm>
          <a:prstGeom prst="rect">
            <a:avLst/>
          </a:prstGeom>
          <a:noFill/>
          <a:ln w="38100">
            <a:solidFill>
              <a:srgbClr val="C7471C"/>
            </a:solidFill>
            <a:miter lim="800000"/>
            <a:headEnd/>
            <a:tailEnd/>
          </a:ln>
        </p:spPr>
        <p:txBody>
          <a:bodyPr wrap="none" anchor="ctr"/>
          <a:lstStyle/>
          <a:p>
            <a:endParaRPr lang="fr-FR">
              <a:latin typeface="Georgia" pitchFamily="18" charset="0"/>
            </a:endParaRPr>
          </a:p>
        </p:txBody>
      </p:sp>
      <p:sp>
        <p:nvSpPr>
          <p:cNvPr id="48131" name="Text Box 3"/>
          <p:cNvSpPr txBox="1">
            <a:spLocks noChangeArrowheads="1"/>
          </p:cNvSpPr>
          <p:nvPr/>
        </p:nvSpPr>
        <p:spPr bwMode="auto">
          <a:xfrm>
            <a:off x="804863" y="3822700"/>
            <a:ext cx="7696200" cy="1616075"/>
          </a:xfrm>
          <a:prstGeom prst="rect">
            <a:avLst/>
          </a:prstGeom>
          <a:noFill/>
          <a:ln w="9525">
            <a:noFill/>
            <a:miter lim="800000"/>
            <a:headEnd/>
            <a:tailEnd/>
          </a:ln>
        </p:spPr>
        <p:txBody>
          <a:bodyPr wrap="none">
            <a:spAutoFit/>
          </a:bodyPr>
          <a:lstStyle/>
          <a:p>
            <a:pPr algn="ctr"/>
            <a:r>
              <a:rPr lang="fr-FR" sz="2000">
                <a:latin typeface="Trebuchet MS" pitchFamily="34" charset="0"/>
              </a:rPr>
              <a:t>Le triangle figure les quatre "P" qui guident</a:t>
            </a:r>
          </a:p>
          <a:p>
            <a:pPr algn="ctr"/>
            <a:r>
              <a:rPr lang="fr-FR" sz="2000">
                <a:latin typeface="Trebuchet MS" pitchFamily="34" charset="0"/>
              </a:rPr>
              <a:t>les efforts des entreprises sur la voie du développement durable :</a:t>
            </a:r>
          </a:p>
          <a:p>
            <a:pPr algn="ctr"/>
            <a:r>
              <a:rPr lang="fr-FR" sz="2000">
                <a:latin typeface="Trebuchet MS" pitchFamily="34" charset="0"/>
              </a:rPr>
              <a:t>il s’agit non seulement de ne pas nuire aux personnes,</a:t>
            </a:r>
          </a:p>
          <a:p>
            <a:pPr algn="ctr"/>
            <a:r>
              <a:rPr lang="fr-FR" sz="2000">
                <a:latin typeface="Trebuchet MS" pitchFamily="34" charset="0"/>
              </a:rPr>
              <a:t>à la planète et aux profits, mais également de travailler</a:t>
            </a:r>
          </a:p>
          <a:p>
            <a:pPr algn="ctr"/>
            <a:r>
              <a:rPr lang="fr-FR" sz="2000">
                <a:latin typeface="Trebuchet MS" pitchFamily="34" charset="0"/>
              </a:rPr>
              <a:t>au progrès vers un monde meilleur.</a:t>
            </a:r>
          </a:p>
        </p:txBody>
      </p:sp>
      <p:sp>
        <p:nvSpPr>
          <p:cNvPr id="48132" name="Text Box 4"/>
          <p:cNvSpPr txBox="1">
            <a:spLocks noChangeArrowheads="1"/>
          </p:cNvSpPr>
          <p:nvPr/>
        </p:nvSpPr>
        <p:spPr bwMode="auto">
          <a:xfrm>
            <a:off x="3997325" y="1257300"/>
            <a:ext cx="1322388" cy="396875"/>
          </a:xfrm>
          <a:prstGeom prst="rect">
            <a:avLst/>
          </a:prstGeom>
          <a:noFill/>
          <a:ln w="9525">
            <a:noFill/>
            <a:miter lim="800000"/>
            <a:headEnd/>
            <a:tailEnd/>
          </a:ln>
        </p:spPr>
        <p:txBody>
          <a:bodyPr wrap="none">
            <a:spAutoFit/>
          </a:bodyPr>
          <a:lstStyle/>
          <a:p>
            <a:r>
              <a:rPr lang="fr-FR" sz="2000">
                <a:latin typeface="Trebuchet MS" pitchFamily="34" charset="0"/>
              </a:rPr>
              <a:t>les Profits</a:t>
            </a:r>
          </a:p>
        </p:txBody>
      </p:sp>
      <p:sp>
        <p:nvSpPr>
          <p:cNvPr id="48133" name="Text Box 5"/>
          <p:cNvSpPr txBox="1">
            <a:spLocks noChangeArrowheads="1"/>
          </p:cNvSpPr>
          <p:nvPr/>
        </p:nvSpPr>
        <p:spPr bwMode="auto">
          <a:xfrm>
            <a:off x="2574925" y="3187700"/>
            <a:ext cx="1711325" cy="396875"/>
          </a:xfrm>
          <a:prstGeom prst="rect">
            <a:avLst/>
          </a:prstGeom>
          <a:noFill/>
          <a:ln w="9525">
            <a:noFill/>
            <a:miter lim="800000"/>
            <a:headEnd/>
            <a:tailEnd/>
          </a:ln>
        </p:spPr>
        <p:txBody>
          <a:bodyPr wrap="none">
            <a:spAutoFit/>
          </a:bodyPr>
          <a:lstStyle/>
          <a:p>
            <a:r>
              <a:rPr lang="fr-FR" sz="2000">
                <a:latin typeface="Trebuchet MS" pitchFamily="34" charset="0"/>
              </a:rPr>
              <a:t>les Personnes</a:t>
            </a:r>
          </a:p>
        </p:txBody>
      </p:sp>
      <p:sp>
        <p:nvSpPr>
          <p:cNvPr id="48134" name="Text Box 6"/>
          <p:cNvSpPr txBox="1">
            <a:spLocks noChangeArrowheads="1"/>
          </p:cNvSpPr>
          <p:nvPr/>
        </p:nvSpPr>
        <p:spPr bwMode="auto">
          <a:xfrm>
            <a:off x="5381625" y="3187700"/>
            <a:ext cx="1331913" cy="396875"/>
          </a:xfrm>
          <a:prstGeom prst="rect">
            <a:avLst/>
          </a:prstGeom>
          <a:noFill/>
          <a:ln w="9525">
            <a:noFill/>
            <a:miter lim="800000"/>
            <a:headEnd/>
            <a:tailEnd/>
          </a:ln>
        </p:spPr>
        <p:txBody>
          <a:bodyPr wrap="none">
            <a:spAutoFit/>
          </a:bodyPr>
          <a:lstStyle/>
          <a:p>
            <a:r>
              <a:rPr lang="fr-FR" sz="2000">
                <a:latin typeface="Trebuchet MS" pitchFamily="34" charset="0"/>
              </a:rPr>
              <a:t>la Planète</a:t>
            </a:r>
          </a:p>
        </p:txBody>
      </p:sp>
      <p:sp>
        <p:nvSpPr>
          <p:cNvPr id="48135" name="Text Box 7"/>
          <p:cNvSpPr txBox="1">
            <a:spLocks noChangeArrowheads="1"/>
          </p:cNvSpPr>
          <p:nvPr/>
        </p:nvSpPr>
        <p:spPr bwMode="auto">
          <a:xfrm>
            <a:off x="2905125" y="5640388"/>
            <a:ext cx="3473450" cy="457200"/>
          </a:xfrm>
          <a:prstGeom prst="rect">
            <a:avLst/>
          </a:prstGeom>
          <a:noFill/>
          <a:ln w="9525">
            <a:noFill/>
            <a:miter lim="800000"/>
            <a:headEnd/>
            <a:tailEnd/>
          </a:ln>
        </p:spPr>
        <p:txBody>
          <a:bodyPr wrap="none">
            <a:spAutoFit/>
          </a:bodyPr>
          <a:lstStyle/>
          <a:p>
            <a:r>
              <a:rPr lang="fr-FR">
                <a:solidFill>
                  <a:srgbClr val="C7471C"/>
                </a:solidFill>
                <a:latin typeface="Trebuchet MS" pitchFamily="34" charset="0"/>
              </a:rPr>
              <a:t>Développement Durable</a:t>
            </a:r>
          </a:p>
        </p:txBody>
      </p:sp>
      <p:sp>
        <p:nvSpPr>
          <p:cNvPr id="48136" name="AutoShape 8"/>
          <p:cNvSpPr>
            <a:spLocks noChangeArrowheads="1"/>
          </p:cNvSpPr>
          <p:nvPr/>
        </p:nvSpPr>
        <p:spPr bwMode="auto">
          <a:xfrm>
            <a:off x="3340100" y="1612900"/>
            <a:ext cx="2568575" cy="1600200"/>
          </a:xfrm>
          <a:prstGeom prst="triangle">
            <a:avLst>
              <a:gd name="adj" fmla="val 50000"/>
            </a:avLst>
          </a:prstGeom>
          <a:noFill/>
          <a:ln w="38100">
            <a:solidFill>
              <a:srgbClr val="C7471C"/>
            </a:solidFill>
            <a:miter lim="800000"/>
            <a:headEnd/>
            <a:tailEnd/>
          </a:ln>
        </p:spPr>
        <p:txBody>
          <a:bodyPr wrap="none" anchor="ctr"/>
          <a:lstStyle/>
          <a:p>
            <a:endParaRPr lang="fr-FR">
              <a:latin typeface="Georgia" pitchFamily="18" charset="0"/>
            </a:endParaRPr>
          </a:p>
        </p:txBody>
      </p:sp>
      <p:sp>
        <p:nvSpPr>
          <p:cNvPr id="48137" name="AutoShape 9"/>
          <p:cNvSpPr>
            <a:spLocks noChangeArrowheads="1"/>
          </p:cNvSpPr>
          <p:nvPr/>
        </p:nvSpPr>
        <p:spPr bwMode="auto">
          <a:xfrm>
            <a:off x="3149600" y="2044700"/>
            <a:ext cx="3467100" cy="749300"/>
          </a:xfrm>
          <a:prstGeom prst="rightArrow">
            <a:avLst>
              <a:gd name="adj1" fmla="val 50000"/>
              <a:gd name="adj2" fmla="val 115678"/>
            </a:avLst>
          </a:prstGeom>
          <a:solidFill>
            <a:schemeClr val="bg1"/>
          </a:solidFill>
          <a:ln w="38100">
            <a:solidFill>
              <a:srgbClr val="C7471C"/>
            </a:solidFill>
            <a:miter lim="800000"/>
            <a:headEnd/>
            <a:tailEnd/>
          </a:ln>
        </p:spPr>
        <p:txBody>
          <a:bodyPr wrap="none" anchor="ctr"/>
          <a:lstStyle/>
          <a:p>
            <a:pPr algn="ctr"/>
            <a:r>
              <a:rPr lang="fr-FR" sz="2000">
                <a:latin typeface="Trebuchet MS" pitchFamily="34" charset="0"/>
              </a:rPr>
              <a:t>le Progrès</a:t>
            </a: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6" name="Picture 4" descr="http://auto.img.v4.skyrock.net/2689/3002689/pics/85579967_small.jpg"/>
          <p:cNvPicPr>
            <a:picLocks noChangeAspect="1" noChangeArrowheads="1"/>
          </p:cNvPicPr>
          <p:nvPr/>
        </p:nvPicPr>
        <p:blipFill>
          <a:blip r:embed="rId2" cstate="print"/>
          <a:srcRect/>
          <a:stretch>
            <a:fillRect/>
          </a:stretch>
        </p:blipFill>
        <p:spPr bwMode="auto">
          <a:xfrm>
            <a:off x="1187624" y="0"/>
            <a:ext cx="6768752" cy="5076564"/>
          </a:xfrm>
          <a:prstGeom prst="rect">
            <a:avLst/>
          </a:prstGeom>
          <a:noFill/>
        </p:spPr>
      </p:pic>
      <p:pic>
        <p:nvPicPr>
          <p:cNvPr id="346118" name="Picture 6" descr="http://sornettes.free.fr/IMG/jpg/evolution.jpg"/>
          <p:cNvPicPr>
            <a:picLocks noChangeAspect="1" noChangeArrowheads="1"/>
          </p:cNvPicPr>
          <p:nvPr/>
        </p:nvPicPr>
        <p:blipFill>
          <a:blip r:embed="rId3" cstate="print"/>
          <a:srcRect/>
          <a:stretch>
            <a:fillRect/>
          </a:stretch>
        </p:blipFill>
        <p:spPr bwMode="auto">
          <a:xfrm>
            <a:off x="1187624" y="2420888"/>
            <a:ext cx="6768752" cy="3990600"/>
          </a:xfrm>
          <a:prstGeom prst="rect">
            <a:avLst/>
          </a:prstGeom>
          <a:noFill/>
        </p:spPr>
      </p:pic>
      <p:pic>
        <p:nvPicPr>
          <p:cNvPr id="346120" name="Picture 8" descr="http://1.bp.blogspot.com/-NGSPK8Dbm7k/T9b-jQ64RMI/AAAAAAAAAKw/D0hBqMWDAfg/s1600/art0_evol+full.jpg"/>
          <p:cNvPicPr>
            <a:picLocks noChangeAspect="1" noChangeArrowheads="1"/>
          </p:cNvPicPr>
          <p:nvPr/>
        </p:nvPicPr>
        <p:blipFill>
          <a:blip r:embed="rId4" cstate="print"/>
          <a:srcRect/>
          <a:stretch>
            <a:fillRect/>
          </a:stretch>
        </p:blipFill>
        <p:spPr bwMode="auto">
          <a:xfrm>
            <a:off x="1115616" y="4869160"/>
            <a:ext cx="6768752" cy="1848645"/>
          </a:xfrm>
          <a:prstGeom prst="rect">
            <a:avLst/>
          </a:prstGeom>
          <a:noFill/>
        </p:spPr>
      </p:pic>
      <p:pic>
        <p:nvPicPr>
          <p:cNvPr id="5" name="Picture 7" descr="http://www.cybersudoe.eu/newsletter/cybermassif/images/artisanat_innovation.jpg"/>
          <p:cNvPicPr>
            <a:picLocks noChangeAspect="1" noChangeArrowheads="1"/>
          </p:cNvPicPr>
          <p:nvPr/>
        </p:nvPicPr>
        <p:blipFill>
          <a:blip r:embed="rId5" cstate="print"/>
          <a:srcRect/>
          <a:stretch>
            <a:fillRect/>
          </a:stretch>
        </p:blipFill>
        <p:spPr bwMode="auto">
          <a:xfrm>
            <a:off x="107504" y="1988840"/>
            <a:ext cx="2703215" cy="171514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850106"/>
          </a:xfrm>
          <a:solidFill>
            <a:schemeClr val="accent2">
              <a:lumMod val="75000"/>
            </a:schemeClr>
          </a:solidFill>
          <a:ln>
            <a:solidFill>
              <a:schemeClr val="accent1"/>
            </a:solidFill>
          </a:ln>
        </p:spPr>
        <p:txBody>
          <a:bodyPr>
            <a:normAutofit fontScale="90000"/>
          </a:bodyPr>
          <a:lstStyle/>
          <a:p>
            <a:r>
              <a:rPr lang="fr-FR" dirty="0" smtClean="0">
                <a:solidFill>
                  <a:schemeClr val="bg1"/>
                </a:solidFill>
                <a:latin typeface="Palatino Linotype" pitchFamily="18" charset="0"/>
              </a:rPr>
              <a:t>Deuxième constat : Immobilisme…</a:t>
            </a:r>
            <a:endParaRPr lang="fr-FR" dirty="0">
              <a:solidFill>
                <a:schemeClr val="bg1"/>
              </a:solidFill>
              <a:latin typeface="Palatino Linotype" pitchFamily="18" charset="0"/>
            </a:endParaRPr>
          </a:p>
        </p:txBody>
      </p:sp>
      <p:sp>
        <p:nvSpPr>
          <p:cNvPr id="166913" name="Rectangle 1"/>
          <p:cNvSpPr>
            <a:spLocks noChangeArrowheads="1"/>
          </p:cNvSpPr>
          <p:nvPr/>
        </p:nvSpPr>
        <p:spPr bwMode="auto">
          <a:xfrm>
            <a:off x="179512" y="1497234"/>
            <a:ext cx="4680520" cy="4832092"/>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Dès lors que les sociétés capitalistes subissent le tropisme dominant du profit et que les sociétés socialistes restent tributaires de la bureaucratie, on pouvait pressentir que les Français – allergiques à toute option – cumuleraient les deux tares. C’est bien ce qu’ils font » (</a:t>
            </a:r>
            <a:r>
              <a:rPr kumimoji="0" lang="fr-FR" sz="2800" b="0" i="0" u="none" strike="noStrike" cap="none" normalizeH="0" baseline="0" dirty="0" err="1" smtClean="0">
                <a:ln>
                  <a:noFill/>
                </a:ln>
                <a:solidFill>
                  <a:schemeClr val="tx1"/>
                </a:solidFill>
                <a:effectLst/>
                <a:latin typeface="Palatino Linotype" pitchFamily="18" charset="0"/>
                <a:ea typeface="Calibri" pitchFamily="34" charset="0"/>
                <a:cs typeface="Times New Roman" pitchFamily="18" charset="0"/>
              </a:rPr>
              <a:t>Elgozy</a:t>
            </a:r>
            <a:r>
              <a:rPr kumimoji="0" lang="fr-FR" sz="2800"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1970).</a:t>
            </a:r>
            <a:endParaRPr kumimoji="0" lang="fr-FR" sz="2800" b="0" i="0" u="none" strike="noStrike" cap="none" normalizeH="0" baseline="0" dirty="0" smtClean="0">
              <a:ln>
                <a:noFill/>
              </a:ln>
              <a:solidFill>
                <a:schemeClr val="tx1"/>
              </a:solidFill>
              <a:effectLst/>
              <a:latin typeface="Arial" pitchFamily="34" charset="0"/>
            </a:endParaRPr>
          </a:p>
        </p:txBody>
      </p:sp>
      <p:pic>
        <p:nvPicPr>
          <p:cNvPr id="166916" name="Picture 4" descr="http://breese.blogs.com/.a/6a00d8341c7daf53ef01a73da86f03970d-pi"/>
          <p:cNvPicPr>
            <a:picLocks noChangeAspect="1" noChangeArrowheads="1"/>
          </p:cNvPicPr>
          <p:nvPr/>
        </p:nvPicPr>
        <p:blipFill>
          <a:blip r:embed="rId2" cstate="print"/>
          <a:srcRect/>
          <a:stretch>
            <a:fillRect/>
          </a:stretch>
        </p:blipFill>
        <p:spPr bwMode="auto">
          <a:xfrm>
            <a:off x="4860032" y="3429000"/>
            <a:ext cx="4111022" cy="2877715"/>
          </a:xfrm>
          <a:prstGeom prst="rect">
            <a:avLst/>
          </a:prstGeom>
          <a:noFill/>
        </p:spPr>
      </p:pic>
      <p:pic>
        <p:nvPicPr>
          <p:cNvPr id="166918" name="Picture 6" descr="http://normandnantel.files.wordpress.com/2011/06/immobilisme.jpg"/>
          <p:cNvPicPr>
            <a:picLocks noChangeAspect="1" noChangeArrowheads="1"/>
          </p:cNvPicPr>
          <p:nvPr/>
        </p:nvPicPr>
        <p:blipFill>
          <a:blip r:embed="rId3" cstate="print"/>
          <a:srcRect/>
          <a:stretch>
            <a:fillRect/>
          </a:stretch>
        </p:blipFill>
        <p:spPr bwMode="auto">
          <a:xfrm>
            <a:off x="5940152" y="1340768"/>
            <a:ext cx="2094266" cy="208823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www.mavieauboulot.fr/blog/wp-content/uploads/2014/04/procedure_en_entreprise_ma_vie_au_boulot.jpg"/>
          <p:cNvPicPr>
            <a:picLocks noChangeAspect="1" noChangeArrowheads="1"/>
          </p:cNvPicPr>
          <p:nvPr/>
        </p:nvPicPr>
        <p:blipFill>
          <a:blip r:embed="rId2" cstate="print"/>
          <a:srcRect/>
          <a:stretch>
            <a:fillRect/>
          </a:stretch>
        </p:blipFill>
        <p:spPr bwMode="auto">
          <a:xfrm>
            <a:off x="179512" y="253189"/>
            <a:ext cx="8496944" cy="640669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Palatino Linotype" pitchFamily="18" charset="0"/>
              </a:rPr>
              <a:t>Des propositions de l’interne INSIS-CNRS…</a:t>
            </a:r>
            <a:endParaRPr lang="fr-FR" dirty="0">
              <a:latin typeface="Palatino Linotype" pitchFamily="18" charset="0"/>
            </a:endParaRPr>
          </a:p>
        </p:txBody>
      </p:sp>
      <p:pic>
        <p:nvPicPr>
          <p:cNvPr id="171010" name="Picture 2" descr="Numériser0003"/>
          <p:cNvPicPr>
            <a:picLocks noChangeAspect="1" noChangeArrowheads="1"/>
          </p:cNvPicPr>
          <p:nvPr/>
        </p:nvPicPr>
        <p:blipFill>
          <a:blip r:embed="rId2" cstate="print"/>
          <a:srcRect/>
          <a:stretch>
            <a:fillRect/>
          </a:stretch>
        </p:blipFill>
        <p:spPr bwMode="auto">
          <a:xfrm>
            <a:off x="1331640" y="1484784"/>
            <a:ext cx="6264696" cy="510708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79512" y="1314082"/>
            <a:ext cx="8784976" cy="168287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Missions Recherche et/ou Innovation : vision</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Administration abusive, seules les compétences en matière de recherche sont prises en compte dans le recrutement, l'évaluation et l'avancement.</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Gestion des temporalités et des moyens </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Prise de risques et interdisciplinarité</a:t>
            </a:r>
            <a:endParaRPr kumimoji="0" lang="fr-FR" sz="2000" i="0" u="none" strike="noStrike" cap="none" normalizeH="0" baseline="0" dirty="0" smtClean="0">
              <a:ln>
                <a:noFill/>
              </a:ln>
              <a:solidFill>
                <a:schemeClr val="tx1"/>
              </a:solidFill>
              <a:effectLst/>
              <a:latin typeface="Arial" pitchFamily="34" charset="0"/>
            </a:endParaRPr>
          </a:p>
        </p:txBody>
      </p:sp>
      <p:sp>
        <p:nvSpPr>
          <p:cNvPr id="172035" name="Rectangle 3"/>
          <p:cNvSpPr>
            <a:spLocks noChangeArrowheads="1"/>
          </p:cNvSpPr>
          <p:nvPr/>
        </p:nvSpPr>
        <p:spPr bwMode="auto">
          <a:xfrm>
            <a:off x="179512" y="2901612"/>
            <a:ext cx="8784976" cy="193899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Calibri,BoldItalic"/>
              </a:rPr>
              <a:t>Difficulté de c</a:t>
            </a: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oncevoir une recherche précompétitive </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Reconnaissances mutuelles entre public et privé </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Aspects individuels et embauche de « divergents » et leur soutien</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Faiblesse/déficit du soutien industriel </a:t>
            </a:r>
            <a:endParaRPr kumimoji="0" lang="fr-FR" sz="20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Times New Roman" pitchFamily="18" charset="0"/>
              </a:rPr>
              <a:t>Soutien aux « jeunes pousses » </a:t>
            </a:r>
            <a:endPar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Aspects financiers </a:t>
            </a:r>
            <a:r>
              <a:rPr kumimoji="0" lang="fr-FR" sz="2000" i="0" u="none" strike="noStrike" cap="none" normalizeH="0" baseline="0" dirty="0" smtClean="0">
                <a:ln>
                  <a:noFill/>
                </a:ln>
                <a:solidFill>
                  <a:schemeClr val="tx1"/>
                </a:solidFill>
                <a:effectLst/>
                <a:latin typeface="Arial" pitchFamily="34" charset="0"/>
              </a:rPr>
              <a:t> </a:t>
            </a:r>
          </a:p>
        </p:txBody>
      </p:sp>
      <p:sp>
        <p:nvSpPr>
          <p:cNvPr id="6" name="Titre 5"/>
          <p:cNvSpPr>
            <a:spLocks noGrp="1"/>
          </p:cNvSpPr>
          <p:nvPr>
            <p:ph type="title"/>
          </p:nvPr>
        </p:nvSpPr>
        <p:spPr/>
        <p:txBody>
          <a:bodyPr/>
          <a:lstStyle/>
          <a:p>
            <a:r>
              <a:rPr lang="fr-FR" dirty="0" smtClean="0">
                <a:latin typeface="Palatino Linotype" pitchFamily="18" charset="0"/>
              </a:rPr>
              <a:t>Avis des unités de recherche</a:t>
            </a:r>
            <a:endParaRPr lang="fr-FR" dirty="0">
              <a:latin typeface="Palatino Linotype" pitchFamily="18" charset="0"/>
            </a:endParaRPr>
          </a:p>
        </p:txBody>
      </p:sp>
      <p:pic>
        <p:nvPicPr>
          <p:cNvPr id="172036" name="Picture 4" descr="cid:1347037282.504a28629dca8@www.greenunivers.com"/>
          <p:cNvPicPr>
            <a:picLocks noChangeAspect="1" noChangeArrowheads="1"/>
          </p:cNvPicPr>
          <p:nvPr/>
        </p:nvPicPr>
        <p:blipFill>
          <a:blip r:embed="rId2" r:link="rId3" cstate="print"/>
          <a:srcRect/>
          <a:stretch>
            <a:fillRect/>
          </a:stretch>
        </p:blipFill>
        <p:spPr bwMode="auto">
          <a:xfrm>
            <a:off x="5148064" y="4437112"/>
            <a:ext cx="3219450"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FR" sz="3600" dirty="0" smtClean="0">
                <a:latin typeface="Palatino Linotype" pitchFamily="18" charset="0"/>
              </a:rPr>
              <a:t>Les 10 « commandements » d’INSIS - CNRS</a:t>
            </a:r>
            <a:endParaRPr lang="fr-FR" sz="3600" dirty="0">
              <a:latin typeface="Palatino Linotype" pitchFamily="18" charset="0"/>
            </a:endParaRPr>
          </a:p>
        </p:txBody>
      </p:sp>
      <p:pic>
        <p:nvPicPr>
          <p:cNvPr id="168962" name="il_fi" descr="10-commandments1"/>
          <p:cNvPicPr>
            <a:picLocks noChangeAspect="1" noChangeArrowheads="1"/>
          </p:cNvPicPr>
          <p:nvPr/>
        </p:nvPicPr>
        <p:blipFill>
          <a:blip r:embed="rId2" cstate="print"/>
          <a:srcRect/>
          <a:stretch>
            <a:fillRect/>
          </a:stretch>
        </p:blipFill>
        <p:spPr bwMode="auto">
          <a:xfrm>
            <a:off x="7164288" y="4941168"/>
            <a:ext cx="1714500" cy="1704975"/>
          </a:xfrm>
          <a:prstGeom prst="rect">
            <a:avLst/>
          </a:prstGeom>
          <a:noFill/>
          <a:ln w="9525">
            <a:noFill/>
            <a:miter lim="800000"/>
            <a:headEnd/>
            <a:tailEnd/>
          </a:ln>
        </p:spPr>
      </p:pic>
      <p:sp>
        <p:nvSpPr>
          <p:cNvPr id="168963" name="Rectangle 3"/>
          <p:cNvSpPr>
            <a:spLocks noChangeArrowheads="1"/>
          </p:cNvSpPr>
          <p:nvPr/>
        </p:nvSpPr>
        <p:spPr bwMode="auto">
          <a:xfrm>
            <a:off x="179512" y="1172066"/>
            <a:ext cx="6768752" cy="5632311"/>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1</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Préciser la stratégie scientifique d’INSIS pour définir sa subsidiarité vis-à-vis de tous ses partenaires publics et privés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2</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Réaliser une approche prospective permettant des décisions pour l’action ;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3</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Eclaircir les aspects d’interactions Sciences pour l’Ingénieur et Socio-économie ;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4</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Définir des formes d’associations flexibles pour les interactions Sciences - Société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5</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Optimiser les approches projets (interdisciplinaires) pour l’innovation ;</a:t>
            </a:r>
            <a:endParaRPr kumimoji="0" lang="fr-FR"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Sortir du </a:t>
            </a:r>
            <a:r>
              <a:rPr lang="fr-FR" dirty="0" err="1" smtClean="0">
                <a:latin typeface="Palatino Linotype" pitchFamily="18" charset="0"/>
              </a:rPr>
              <a:t>bottom</a:t>
            </a:r>
            <a:r>
              <a:rPr lang="fr-FR" dirty="0" smtClean="0">
                <a:latin typeface="Palatino Linotype" pitchFamily="18" charset="0"/>
              </a:rPr>
              <a:t>-up total…</a:t>
            </a:r>
            <a:endParaRPr lang="fr-FR" dirty="0">
              <a:latin typeface="Palatino Linotype"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51520" y="1412776"/>
            <a:ext cx="8789293" cy="532859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179512" y="172688"/>
            <a:ext cx="6336704" cy="5262979"/>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6</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Penser globalement, agir localement ;</a:t>
            </a: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7</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Limiter les abus et contraintes administratives pour soutenir les actions inscrites dans la durée et favoriser la créativité ;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8</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Participer au changement culturel pour soutenir la créativité et l’innovation ;</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9</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Penser responsabilité sociale des sciences pour l’ingénieur.</a:t>
            </a:r>
            <a:endParaRPr kumimoji="0" lang="fr-FR"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Palatino Linotype" pitchFamily="18" charset="0"/>
                <a:ea typeface="Calibri" pitchFamily="34" charset="0"/>
                <a:cs typeface="Arial" pitchFamily="34" charset="0"/>
              </a:rPr>
              <a:t>Recommandation 10</a:t>
            </a:r>
            <a:r>
              <a:rPr kumimoji="0" lang="fr-FR" sz="2400" b="0"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 Mettre en responsabilité les unités INSIS inscrites dans une stratégie cohérente avec celle d’INSIS.</a:t>
            </a:r>
            <a:endParaRPr kumimoji="0" lang="fr-FR" sz="2400" b="0" i="0" u="none" strike="noStrike" cap="none" normalizeH="0" baseline="0" dirty="0" smtClean="0">
              <a:ln>
                <a:noFill/>
              </a:ln>
              <a:solidFill>
                <a:schemeClr val="tx1"/>
              </a:solidFill>
              <a:effectLst/>
              <a:latin typeface="Arial" pitchFamily="34" charset="0"/>
            </a:endParaRPr>
          </a:p>
        </p:txBody>
      </p:sp>
      <p:pic>
        <p:nvPicPr>
          <p:cNvPr id="169986" name="Picture 2" descr="Numériser0004"/>
          <p:cNvPicPr>
            <a:picLocks noChangeAspect="1" noChangeArrowheads="1"/>
          </p:cNvPicPr>
          <p:nvPr/>
        </p:nvPicPr>
        <p:blipFill>
          <a:blip r:embed="rId2" cstate="print"/>
          <a:srcRect/>
          <a:stretch>
            <a:fillRect/>
          </a:stretch>
        </p:blipFill>
        <p:spPr bwMode="auto">
          <a:xfrm>
            <a:off x="6300192" y="5013176"/>
            <a:ext cx="2627784" cy="172523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Palatino Linotype" pitchFamily="18" charset="0"/>
              </a:rPr>
              <a:t> les TRL de 1 à 9 (Niveaux de maturité technologique)</a:t>
            </a:r>
            <a:endParaRPr lang="fr-FR" dirty="0">
              <a:latin typeface="Palatino Linotype" pitchFamily="18" charset="0"/>
            </a:endParaRPr>
          </a:p>
        </p:txBody>
      </p:sp>
      <p:pic>
        <p:nvPicPr>
          <p:cNvPr id="125954" name="Picture 2"/>
          <p:cNvPicPr>
            <a:picLocks noChangeAspect="1" noChangeArrowheads="1"/>
          </p:cNvPicPr>
          <p:nvPr/>
        </p:nvPicPr>
        <p:blipFill>
          <a:blip r:embed="rId2" cstate="print"/>
          <a:srcRect/>
          <a:stretch>
            <a:fillRect/>
          </a:stretch>
        </p:blipFill>
        <p:spPr bwMode="auto">
          <a:xfrm>
            <a:off x="18412" y="1462088"/>
            <a:ext cx="9125588" cy="527928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Sortir des TRL de 1 à 3 ?</a:t>
            </a:r>
            <a:endParaRPr lang="fr-FR" dirty="0">
              <a:latin typeface="Palatino Linotype"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395536" y="1556792"/>
            <a:ext cx="8139708" cy="474116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www.wethreeclub.com/wp-content/gallery/ss/SS_S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501008"/>
            <a:ext cx="3744416" cy="3015167"/>
          </a:xfrm>
          <a:prstGeom prst="rect">
            <a:avLst/>
          </a:prstGeom>
          <a:noFill/>
          <a:extLst>
            <a:ext uri="{909E8E84-426E-40dd-AFC4-6F175D3DCCD1}">
              <a14:hiddenFill xmlns:a14="http://schemas.microsoft.com/office/drawing/2010/main">
                <a:solidFill>
                  <a:srgbClr val="FFFFFF"/>
                </a:solidFill>
              </a14:hiddenFill>
            </a:ext>
          </a:extLst>
        </p:spPr>
      </p:pic>
      <p:pic>
        <p:nvPicPr>
          <p:cNvPr id="164868" name="Picture 4" descr="http://bibliometrie.meabilis.fr/mbFiles/images/image_3283516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402" y="1412776"/>
            <a:ext cx="566920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4870" name="Picture 6" descr="http://www.polymtl.ca/recherche/img/Financement2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005064"/>
            <a:ext cx="4468743" cy="2647578"/>
          </a:xfrm>
          <a:prstGeom prst="rect">
            <a:avLst/>
          </a:prstGeom>
          <a:noFill/>
          <a:extLst>
            <a:ext uri="{909E8E84-426E-40dd-AFC4-6F175D3DCCD1}">
              <a14:hiddenFill xmlns:a14="http://schemas.microsoft.com/office/drawing/2010/main">
                <a:solidFill>
                  <a:srgbClr val="FFFFFF"/>
                </a:solidFill>
              </a14:hiddenFill>
            </a:ext>
          </a:extLst>
        </p:spPr>
      </p:pic>
      <p:pic>
        <p:nvPicPr>
          <p:cNvPr id="164874" name="Picture 10" descr="http://img.over-blog.com/220x195/4/04/72/43/manifeste-hedoniste/ethique-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08720"/>
            <a:ext cx="2664297" cy="236153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fr-FR" dirty="0" smtClean="0">
                <a:latin typeface="Palatino Linotype" panose="02040502050505030304" pitchFamily="18" charset="0"/>
              </a:rPr>
              <a:t>Injonctions paradoxales pour la recherche académique</a:t>
            </a:r>
            <a:endParaRPr lang="fr-FR" dirty="0">
              <a:latin typeface="Palatino Linotype" panose="02040502050505030304" pitchFamily="18" charset="0"/>
            </a:endParaRPr>
          </a:p>
        </p:txBody>
      </p:sp>
    </p:spTree>
    <p:extLst>
      <p:ext uri="{BB962C8B-B14F-4D97-AF65-F5344CB8AC3E}">
        <p14:creationId xmlns:p14="http://schemas.microsoft.com/office/powerpoint/2010/main" val="385378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5"/>
          <p:cNvSpPr>
            <a:spLocks noGrp="1"/>
          </p:cNvSpPr>
          <p:nvPr>
            <p:ph idx="4294967295"/>
          </p:nvPr>
        </p:nvSpPr>
        <p:spPr>
          <a:xfrm>
            <a:off x="251520" y="2781300"/>
            <a:ext cx="8712968" cy="3671888"/>
          </a:xfrm>
          <a:solidFill>
            <a:schemeClr val="bg2"/>
          </a:solidFill>
        </p:spPr>
        <p:txBody>
          <a:bodyPr lIns="0" tIns="142705" rIns="0" bIns="0">
            <a:normAutofit lnSpcReduction="10000"/>
          </a:bodyPr>
          <a:lstStyle/>
          <a:p>
            <a:pPr>
              <a:buFontTx/>
              <a:buNone/>
            </a:pPr>
            <a:endParaRPr lang="fr-FR" dirty="0"/>
          </a:p>
          <a:p>
            <a:pPr>
              <a:buFontTx/>
              <a:buNone/>
            </a:pPr>
            <a:endParaRPr lang="fr-FR" dirty="0"/>
          </a:p>
          <a:p>
            <a:pPr>
              <a:buFontTx/>
              <a:buNone/>
            </a:pPr>
            <a:r>
              <a:rPr lang="fr-FR" dirty="0">
                <a:solidFill>
                  <a:srgbClr val="0070C0"/>
                </a:solidFill>
              </a:rPr>
              <a:t>   </a:t>
            </a:r>
            <a:r>
              <a:rPr lang="fr-FR" dirty="0">
                <a:solidFill>
                  <a:schemeClr val="accent2">
                    <a:lumMod val="75000"/>
                  </a:schemeClr>
                </a:solidFill>
              </a:rPr>
              <a:t>« </a:t>
            </a:r>
            <a:r>
              <a:rPr lang="fr-FR" dirty="0">
                <a:solidFill>
                  <a:schemeClr val="accent2">
                    <a:lumMod val="75000"/>
                  </a:schemeClr>
                </a:solidFill>
                <a:latin typeface="Palatino Linotype" pitchFamily="18" charset="0"/>
              </a:rPr>
              <a:t>La nécessité que toutes les sciences se dirigent vers un but utile, et que le point de coïncidence de toutes leurs découvertes soit la prospérité physique et morale de la République » (Abbé Grégoire)</a:t>
            </a:r>
            <a:r>
              <a:rPr lang="fr-FR" dirty="0">
                <a:solidFill>
                  <a:schemeClr val="accent2">
                    <a:lumMod val="75000"/>
                  </a:schemeClr>
                </a:solidFill>
              </a:rPr>
              <a:t> </a:t>
            </a:r>
          </a:p>
        </p:txBody>
      </p:sp>
      <p:sp>
        <p:nvSpPr>
          <p:cNvPr id="9222" name="Titre 1"/>
          <p:cNvSpPr txBox="1">
            <a:spLocks/>
          </p:cNvSpPr>
          <p:nvPr/>
        </p:nvSpPr>
        <p:spPr bwMode="auto">
          <a:xfrm>
            <a:off x="0" y="6568530"/>
            <a:ext cx="9144000" cy="285150"/>
          </a:xfrm>
          <a:prstGeom prst="rect">
            <a:avLst/>
          </a:prstGeom>
          <a:noFill/>
          <a:ln w="9525">
            <a:noFill/>
            <a:miter lim="800000"/>
            <a:headEnd/>
            <a:tailEnd/>
          </a:ln>
        </p:spPr>
        <p:txBody>
          <a:bodyPr lIns="91430" tIns="45715" rIns="91430" bIns="45715"/>
          <a:lstStyle/>
          <a:p>
            <a:pPr algn="r" defTabSz="914414"/>
            <a:endParaRPr lang="fr-FR" sz="1200" dirty="0">
              <a:latin typeface="Palatino" pitchFamily="84" charset="0"/>
            </a:endParaRPr>
          </a:p>
        </p:txBody>
      </p:sp>
      <p:pic>
        <p:nvPicPr>
          <p:cNvPr id="5" name="il_fi" descr="http://3.bp.blogspot.com/-Q7vtNisQgs4/UPa7dgvSMtI/AAAAAAAACsE/VWtVtFWu1ls/s400/trouver-informations-internet.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3672408" cy="345638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51520" y="890588"/>
            <a:ext cx="8208912" cy="900112"/>
          </a:xfrm>
        </p:spPr>
        <p:txBody>
          <a:bodyPr>
            <a:normAutofit/>
          </a:bodyPr>
          <a:lstStyle/>
          <a:p>
            <a:pPr eaLnBrk="1" fontAlgn="auto" hangingPunct="1">
              <a:spcAft>
                <a:spcPts val="0"/>
              </a:spcAft>
              <a:defRPr/>
            </a:pPr>
            <a:r>
              <a:rPr lang="fr-FR" sz="2800" b="1" dirty="0">
                <a:solidFill>
                  <a:schemeClr val="accent3">
                    <a:shade val="75000"/>
                  </a:schemeClr>
                </a:solidFill>
                <a:latin typeface="Palatino Linotype" pitchFamily="18" charset="0"/>
              </a:rPr>
              <a:t>Le triple dilemme dans </a:t>
            </a:r>
            <a:r>
              <a:rPr lang="fr-FR" sz="2800" b="1" dirty="0" smtClean="0">
                <a:solidFill>
                  <a:schemeClr val="accent3">
                    <a:shade val="75000"/>
                  </a:schemeClr>
                </a:solidFill>
                <a:latin typeface="Palatino Linotype" pitchFamily="18" charset="0"/>
              </a:rPr>
              <a:t>la stratégie et le pilotage</a:t>
            </a:r>
            <a:endParaRPr lang="fr-FR" sz="2800" b="1" dirty="0">
              <a:solidFill>
                <a:schemeClr val="accent3">
                  <a:shade val="75000"/>
                </a:schemeClr>
              </a:solidFill>
              <a:latin typeface="Palatino Linotype" pitchFamily="18" charset="0"/>
            </a:endParaRPr>
          </a:p>
        </p:txBody>
      </p:sp>
      <p:sp>
        <p:nvSpPr>
          <p:cNvPr id="185347" name="Rectangle 3"/>
          <p:cNvSpPr>
            <a:spLocks noGrp="1" noChangeArrowheads="1"/>
          </p:cNvSpPr>
          <p:nvPr>
            <p:ph type="body" idx="4294967295"/>
          </p:nvPr>
        </p:nvSpPr>
        <p:spPr>
          <a:xfrm>
            <a:off x="827088" y="2109788"/>
            <a:ext cx="6875462" cy="2270125"/>
          </a:xfrm>
          <a:solidFill>
            <a:schemeClr val="accent1">
              <a:lumMod val="20000"/>
              <a:lumOff val="80000"/>
            </a:schemeClr>
          </a:solidFill>
          <a:ln>
            <a:solidFill>
              <a:schemeClr val="accent1"/>
            </a:solidFill>
          </a:ln>
        </p:spPr>
        <p:txBody>
          <a:bodyPr>
            <a:normAutofit/>
          </a:bodyPr>
          <a:lstStyle/>
          <a:p>
            <a:pPr marL="274320" indent="-274320" eaLnBrk="1" fontAlgn="auto" hangingPunct="1">
              <a:lnSpc>
                <a:spcPct val="120000"/>
              </a:lnSpc>
              <a:spcAft>
                <a:spcPts val="0"/>
              </a:spcAft>
              <a:buFont typeface="Wingdings" pitchFamily="2" charset="2"/>
              <a:buChar char="q"/>
              <a:defRPr/>
            </a:pPr>
            <a:r>
              <a:rPr lang="fr-FR" sz="2400" u="sng" dirty="0">
                <a:latin typeface="Palatino Linotype" pitchFamily="18" charset="0"/>
              </a:rPr>
              <a:t>Temporel</a:t>
            </a:r>
            <a:r>
              <a:rPr lang="fr-FR" sz="2400" dirty="0">
                <a:latin typeface="Palatino Linotype" pitchFamily="18" charset="0"/>
              </a:rPr>
              <a:t> : détection précoce des répercussions techniques</a:t>
            </a:r>
          </a:p>
          <a:p>
            <a:pPr marL="274320" indent="-274320" eaLnBrk="1" fontAlgn="auto" hangingPunct="1">
              <a:lnSpc>
                <a:spcPct val="120000"/>
              </a:lnSpc>
              <a:spcBef>
                <a:spcPct val="50000"/>
              </a:spcBef>
              <a:spcAft>
                <a:spcPts val="0"/>
              </a:spcAft>
              <a:buFont typeface="Wingdings" pitchFamily="2" charset="2"/>
              <a:buChar char="q"/>
              <a:defRPr/>
            </a:pPr>
            <a:r>
              <a:rPr lang="fr-FR" sz="2400" u="sng" dirty="0">
                <a:latin typeface="Palatino Linotype" pitchFamily="18" charset="0"/>
              </a:rPr>
              <a:t>Sur le fond</a:t>
            </a:r>
            <a:r>
              <a:rPr lang="fr-FR" sz="2400" dirty="0">
                <a:latin typeface="Palatino Linotype" pitchFamily="18" charset="0"/>
              </a:rPr>
              <a:t> : approche systémique</a:t>
            </a:r>
          </a:p>
          <a:p>
            <a:pPr marL="274320" indent="-274320" eaLnBrk="1" fontAlgn="auto" hangingPunct="1">
              <a:lnSpc>
                <a:spcPct val="120000"/>
              </a:lnSpc>
              <a:spcBef>
                <a:spcPct val="50000"/>
              </a:spcBef>
              <a:spcAft>
                <a:spcPts val="0"/>
              </a:spcAft>
              <a:buFont typeface="Wingdings" pitchFamily="2" charset="2"/>
              <a:buChar char="q"/>
              <a:defRPr/>
            </a:pPr>
            <a:r>
              <a:rPr lang="fr-FR" sz="2400" u="sng" dirty="0" smtClean="0">
                <a:latin typeface="Palatino Linotype" pitchFamily="18" charset="0"/>
              </a:rPr>
              <a:t>Pilotage</a:t>
            </a:r>
            <a:r>
              <a:rPr lang="fr-FR" sz="2400" dirty="0" smtClean="0">
                <a:latin typeface="Palatino Linotype" pitchFamily="18" charset="0"/>
              </a:rPr>
              <a:t> </a:t>
            </a:r>
            <a:r>
              <a:rPr lang="fr-FR" sz="2400" dirty="0">
                <a:latin typeface="Palatino Linotype" pitchFamily="18" charset="0"/>
              </a:rPr>
              <a:t>: besoin de tous les acteurs concernés</a:t>
            </a:r>
          </a:p>
        </p:txBody>
      </p:sp>
      <p:sp>
        <p:nvSpPr>
          <p:cNvPr id="40964" name="AutoShape 4"/>
          <p:cNvSpPr>
            <a:spLocks noChangeArrowheads="1"/>
          </p:cNvSpPr>
          <p:nvPr/>
        </p:nvSpPr>
        <p:spPr bwMode="auto">
          <a:xfrm>
            <a:off x="4208463" y="4535488"/>
            <a:ext cx="479425" cy="727075"/>
          </a:xfrm>
          <a:prstGeom prst="downArrow">
            <a:avLst>
              <a:gd name="adj1" fmla="val 50000"/>
              <a:gd name="adj2" fmla="val 37914"/>
            </a:avLst>
          </a:prstGeom>
          <a:solidFill>
            <a:srgbClr val="CC6600"/>
          </a:solidFill>
          <a:ln w="9525">
            <a:solidFill>
              <a:srgbClr val="808080"/>
            </a:solidFill>
            <a:miter lim="800000"/>
            <a:headEnd/>
            <a:tailEnd/>
          </a:ln>
        </p:spPr>
        <p:txBody>
          <a:bodyPr wrap="none" anchor="ctr"/>
          <a:lstStyle/>
          <a:p>
            <a:endParaRPr lang="fr-FR">
              <a:latin typeface="Georgia" pitchFamily="18" charset="0"/>
            </a:endParaRPr>
          </a:p>
        </p:txBody>
      </p:sp>
      <p:sp>
        <p:nvSpPr>
          <p:cNvPr id="40965" name="Rectangle 5"/>
          <p:cNvSpPr>
            <a:spLocks noChangeArrowheads="1"/>
          </p:cNvSpPr>
          <p:nvPr/>
        </p:nvSpPr>
        <p:spPr bwMode="auto">
          <a:xfrm>
            <a:off x="179512" y="5301208"/>
            <a:ext cx="8835886" cy="1200329"/>
          </a:xfrm>
          <a:prstGeom prst="rect">
            <a:avLst/>
          </a:prstGeom>
          <a:solidFill>
            <a:schemeClr val="accent2">
              <a:lumMod val="75000"/>
            </a:schemeClr>
          </a:solidFill>
          <a:ln w="9525">
            <a:noFill/>
            <a:miter lim="800000"/>
            <a:headEnd/>
            <a:tailEnd/>
          </a:ln>
        </p:spPr>
        <p:txBody>
          <a:bodyPr wrap="square">
            <a:spAutoFit/>
          </a:bodyPr>
          <a:lstStyle/>
          <a:p>
            <a:pPr algn="ctr"/>
            <a:r>
              <a:rPr lang="fr-FR" sz="2400" dirty="0">
                <a:solidFill>
                  <a:schemeClr val="bg1"/>
                </a:solidFill>
                <a:latin typeface="Palatino Linotype" pitchFamily="18" charset="0"/>
              </a:rPr>
              <a:t>Difficulté de l’évaluation des choix </a:t>
            </a:r>
            <a:r>
              <a:rPr lang="fr-FR" sz="2400" dirty="0" smtClean="0">
                <a:solidFill>
                  <a:schemeClr val="bg1"/>
                </a:solidFill>
                <a:latin typeface="Palatino Linotype" pitchFamily="18" charset="0"/>
              </a:rPr>
              <a:t>technologiques et des recherches qui y conduisent, surtout si l’on ne dispose pas des financements ! </a:t>
            </a:r>
            <a:endParaRPr lang="fr-FR" sz="2400" dirty="0">
              <a:solidFill>
                <a:schemeClr val="bg1"/>
              </a:solidFill>
              <a:latin typeface="Palatino Linotype" pitchFamily="18" charset="0"/>
            </a:endParaRPr>
          </a:p>
        </p:txBody>
      </p:sp>
      <p:sp>
        <p:nvSpPr>
          <p:cNvPr id="40966" name="Line 6"/>
          <p:cNvSpPr>
            <a:spLocks noChangeShapeType="1"/>
          </p:cNvSpPr>
          <p:nvPr/>
        </p:nvSpPr>
        <p:spPr bwMode="auto">
          <a:xfrm>
            <a:off x="323850" y="1916112"/>
            <a:ext cx="7992566" cy="719"/>
          </a:xfrm>
          <a:prstGeom prst="line">
            <a:avLst/>
          </a:prstGeom>
          <a:noFill/>
          <a:ln w="57150" cmpd="thinThick">
            <a:solidFill>
              <a:srgbClr val="333333"/>
            </a:solidFill>
            <a:round/>
            <a:headEnd/>
            <a:tailEnd/>
          </a:ln>
        </p:spPr>
        <p:txBody>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lternatives-economiques.fr/pics_bdd/article_options_visuel/A042056B.gif"/>
          <p:cNvPicPr>
            <a:picLocks noChangeAspect="1" noChangeArrowheads="1"/>
          </p:cNvPicPr>
          <p:nvPr/>
        </p:nvPicPr>
        <p:blipFill>
          <a:blip r:embed="rId2" cstate="print"/>
          <a:srcRect/>
          <a:stretch>
            <a:fillRect/>
          </a:stretch>
        </p:blipFill>
        <p:spPr bwMode="auto">
          <a:xfrm>
            <a:off x="179512" y="3212976"/>
            <a:ext cx="6762750" cy="3467100"/>
          </a:xfrm>
          <a:prstGeom prst="rect">
            <a:avLst/>
          </a:prstGeom>
          <a:noFill/>
          <a:ln w="9525">
            <a:noFill/>
            <a:miter lim="800000"/>
            <a:headEnd/>
            <a:tailEnd/>
          </a:ln>
        </p:spPr>
      </p:pic>
      <p:sp>
        <p:nvSpPr>
          <p:cNvPr id="3" name="Titre 2"/>
          <p:cNvSpPr>
            <a:spLocks noGrp="1"/>
          </p:cNvSpPr>
          <p:nvPr>
            <p:ph type="title"/>
          </p:nvPr>
        </p:nvSpPr>
        <p:spPr/>
        <p:txBody>
          <a:bodyPr/>
          <a:lstStyle/>
          <a:p>
            <a:r>
              <a:rPr lang="fr-FR" dirty="0" smtClean="0">
                <a:latin typeface="Palatino Linotype" pitchFamily="18" charset="0"/>
              </a:rPr>
              <a:t>Industrie de masse ou startups ?</a:t>
            </a:r>
            <a:endParaRPr lang="fr-FR" dirty="0">
              <a:latin typeface="Palatino Linotype" pitchFamily="18" charset="0"/>
            </a:endParaRPr>
          </a:p>
        </p:txBody>
      </p:sp>
      <p:pic>
        <p:nvPicPr>
          <p:cNvPr id="4" name="Picture 2" descr="http://www.emeraldinsight.com/fig/408_10_1016_S1048-4736_07_17003-X.png"/>
          <p:cNvPicPr>
            <a:picLocks noChangeAspect="1" noChangeArrowheads="1"/>
          </p:cNvPicPr>
          <p:nvPr/>
        </p:nvPicPr>
        <p:blipFill>
          <a:blip r:embed="rId3" cstate="print"/>
          <a:srcRect/>
          <a:stretch>
            <a:fillRect/>
          </a:stretch>
        </p:blipFill>
        <p:spPr bwMode="auto">
          <a:xfrm>
            <a:off x="4211960" y="1770701"/>
            <a:ext cx="4320480" cy="319425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75000"/>
            </a:schemeClr>
          </a:solidFill>
          <a:ln>
            <a:solidFill>
              <a:schemeClr val="accent1"/>
            </a:solidFill>
          </a:ln>
        </p:spPr>
        <p:txBody>
          <a:bodyPr>
            <a:normAutofit fontScale="90000"/>
          </a:bodyPr>
          <a:lstStyle/>
          <a:p>
            <a:r>
              <a:rPr lang="fr-FR" dirty="0" smtClean="0">
                <a:solidFill>
                  <a:schemeClr val="bg1"/>
                </a:solidFill>
                <a:latin typeface="Palatino Linotype" pitchFamily="18" charset="0"/>
              </a:rPr>
              <a:t>Troisième constat : le mille-feuilles</a:t>
            </a:r>
            <a:endParaRPr lang="fr-FR" dirty="0">
              <a:solidFill>
                <a:schemeClr val="bg1"/>
              </a:solidFill>
              <a:latin typeface="Palatino Linotype" pitchFamily="18" charset="0"/>
            </a:endParaRPr>
          </a:p>
        </p:txBody>
      </p:sp>
      <p:sp>
        <p:nvSpPr>
          <p:cNvPr id="3" name="Espace réservé du contenu 2"/>
          <p:cNvSpPr>
            <a:spLocks noGrp="1"/>
          </p:cNvSpPr>
          <p:nvPr>
            <p:ph idx="1"/>
          </p:nvPr>
        </p:nvSpPr>
        <p:spPr/>
        <p:txBody>
          <a:bodyPr>
            <a:normAutofit fontScale="92500" lnSpcReduction="10000"/>
          </a:bodyPr>
          <a:lstStyle/>
          <a:p>
            <a:r>
              <a:rPr lang="fr-FR" dirty="0" smtClean="0">
                <a:latin typeface="Palatino Linotype" pitchFamily="18" charset="0"/>
              </a:rPr>
              <a:t>Financements sur projets: ANR, H2020, etc.</a:t>
            </a:r>
          </a:p>
          <a:p>
            <a:r>
              <a:rPr lang="fr-FR" dirty="0" smtClean="0">
                <a:latin typeface="Palatino Linotype" pitchFamily="18" charset="0"/>
              </a:rPr>
              <a:t>Pôles de compétitivité ; IRT ; IEED ;</a:t>
            </a:r>
          </a:p>
          <a:p>
            <a:r>
              <a:rPr lang="fr-FR" dirty="0" smtClean="0">
                <a:latin typeface="Palatino Linotype" pitchFamily="18" charset="0"/>
              </a:rPr>
              <a:t>Initiatives d’excellences (LABEX, IDEX) ;</a:t>
            </a:r>
          </a:p>
          <a:p>
            <a:r>
              <a:rPr lang="fr-FR" dirty="0" smtClean="0">
                <a:latin typeface="Palatino Linotype" pitchFamily="18" charset="0"/>
              </a:rPr>
              <a:t>Instituts Carnot ;</a:t>
            </a:r>
          </a:p>
          <a:p>
            <a:r>
              <a:rPr lang="fr-FR" dirty="0" smtClean="0">
                <a:latin typeface="Palatino Linotype" pitchFamily="18" charset="0"/>
              </a:rPr>
              <a:t>SATT ;</a:t>
            </a:r>
          </a:p>
          <a:p>
            <a:r>
              <a:rPr lang="fr-FR" dirty="0" smtClean="0">
                <a:latin typeface="Palatino Linotype" pitchFamily="18" charset="0"/>
              </a:rPr>
              <a:t>Pacte « Lorraine » ? ;</a:t>
            </a:r>
          </a:p>
          <a:p>
            <a:r>
              <a:rPr lang="fr-FR" dirty="0" smtClean="0">
                <a:latin typeface="Palatino Linotype" pitchFamily="18" charset="0"/>
              </a:rPr>
              <a:t>Centrales de Technologies ;</a:t>
            </a:r>
          </a:p>
          <a:p>
            <a:r>
              <a:rPr lang="fr-FR" dirty="0" smtClean="0">
                <a:latin typeface="Palatino Linotype" pitchFamily="18" charset="0"/>
              </a:rPr>
              <a:t>Rapports </a:t>
            </a:r>
            <a:r>
              <a:rPr lang="fr-FR" dirty="0" err="1" smtClean="0">
                <a:latin typeface="Palatino Linotype" pitchFamily="18" charset="0"/>
              </a:rPr>
              <a:t>Lauvergeon</a:t>
            </a:r>
            <a:r>
              <a:rPr lang="fr-FR" dirty="0" smtClean="0">
                <a:latin typeface="Palatino Linotype" pitchFamily="18" charset="0"/>
              </a:rPr>
              <a:t>, Montebourg, Tambourin, H2020 ; etc.</a:t>
            </a:r>
            <a:endParaRPr lang="fr-FR" dirty="0">
              <a:latin typeface="Palatino Linotype" pitchFamily="18" charset="0"/>
            </a:endParaRPr>
          </a:p>
        </p:txBody>
      </p:sp>
      <p:pic>
        <p:nvPicPr>
          <p:cNvPr id="173058" name="Picture 2" descr="http://www.cvt-athena.fr/images/contenu/logo-SATT.png"/>
          <p:cNvPicPr>
            <a:picLocks noChangeAspect="1" noChangeArrowheads="1"/>
          </p:cNvPicPr>
          <p:nvPr/>
        </p:nvPicPr>
        <p:blipFill>
          <a:blip r:embed="rId2" cstate="print"/>
          <a:srcRect/>
          <a:stretch>
            <a:fillRect/>
          </a:stretch>
        </p:blipFill>
        <p:spPr bwMode="auto">
          <a:xfrm>
            <a:off x="4788024" y="5445224"/>
            <a:ext cx="4131246" cy="1271153"/>
          </a:xfrm>
          <a:prstGeom prst="rect">
            <a:avLst/>
          </a:prstGeom>
          <a:noFill/>
        </p:spPr>
      </p:pic>
      <p:pic>
        <p:nvPicPr>
          <p:cNvPr id="133122" name="Picture 2" descr="http://1.media.atelierdeschefs.com/recette-d24936-mille-feuilles-au-chocolat.jpg"/>
          <p:cNvPicPr>
            <a:picLocks noChangeAspect="1" noChangeArrowheads="1"/>
          </p:cNvPicPr>
          <p:nvPr/>
        </p:nvPicPr>
        <p:blipFill>
          <a:blip r:embed="rId3" cstate="print"/>
          <a:srcRect/>
          <a:stretch>
            <a:fillRect/>
          </a:stretch>
        </p:blipFill>
        <p:spPr bwMode="auto">
          <a:xfrm>
            <a:off x="5940152" y="3284984"/>
            <a:ext cx="2423611" cy="161354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Jean claude\Mes documents\Mes numérisations\2014-04 (avr.)\Numériser0008.jpg"/>
          <p:cNvPicPr>
            <a:picLocks noChangeAspect="1" noChangeArrowheads="1"/>
          </p:cNvPicPr>
          <p:nvPr/>
        </p:nvPicPr>
        <p:blipFill>
          <a:blip r:embed="rId2" cstate="print"/>
          <a:srcRect/>
          <a:stretch>
            <a:fillRect/>
          </a:stretch>
        </p:blipFill>
        <p:spPr bwMode="auto">
          <a:xfrm>
            <a:off x="6660232" y="1988840"/>
            <a:ext cx="2133487" cy="4699586"/>
          </a:xfrm>
          <a:prstGeom prst="rect">
            <a:avLst/>
          </a:prstGeom>
          <a:noFill/>
        </p:spPr>
      </p:pic>
      <p:pic>
        <p:nvPicPr>
          <p:cNvPr id="132100" name="Picture 4" descr="http://bruxelles.blogs.liberation.fr/.a/6a00d83451b56c69e201b7c6d38f5c970b-pi"/>
          <p:cNvPicPr>
            <a:picLocks noChangeAspect="1" noChangeArrowheads="1"/>
          </p:cNvPicPr>
          <p:nvPr/>
        </p:nvPicPr>
        <p:blipFill>
          <a:blip r:embed="rId3" cstate="print"/>
          <a:srcRect/>
          <a:stretch>
            <a:fillRect/>
          </a:stretch>
        </p:blipFill>
        <p:spPr bwMode="auto">
          <a:xfrm>
            <a:off x="6156176" y="116632"/>
            <a:ext cx="2880320" cy="1728192"/>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251520" y="180382"/>
            <a:ext cx="5832648" cy="643646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75000"/>
            </a:schemeClr>
          </a:solidFill>
          <a:ln>
            <a:solidFill>
              <a:schemeClr val="accent1"/>
            </a:solidFill>
          </a:ln>
        </p:spPr>
        <p:txBody>
          <a:bodyPr/>
          <a:lstStyle/>
          <a:p>
            <a:r>
              <a:rPr lang="fr-FR" dirty="0" smtClean="0">
                <a:solidFill>
                  <a:schemeClr val="bg1"/>
                </a:solidFill>
                <a:latin typeface="Palatino Linotype" pitchFamily="18" charset="0"/>
              </a:rPr>
              <a:t>Dernier constat</a:t>
            </a:r>
            <a:endParaRPr lang="fr-FR" dirty="0">
              <a:solidFill>
                <a:schemeClr val="bg1"/>
              </a:solidFill>
              <a:latin typeface="Palatino Linotype" pitchFamily="18" charset="0"/>
            </a:endParaRPr>
          </a:p>
        </p:txBody>
      </p:sp>
      <p:sp>
        <p:nvSpPr>
          <p:cNvPr id="3" name="Espace réservé du contenu 2"/>
          <p:cNvSpPr>
            <a:spLocks noGrp="1"/>
          </p:cNvSpPr>
          <p:nvPr>
            <p:ph idx="1"/>
          </p:nvPr>
        </p:nvSpPr>
        <p:spPr/>
        <p:txBody>
          <a:bodyPr>
            <a:normAutofit fontScale="85000" lnSpcReduction="20000"/>
          </a:bodyPr>
          <a:lstStyle/>
          <a:p>
            <a:r>
              <a:rPr lang="fr-FR" dirty="0" smtClean="0">
                <a:latin typeface="Palatino Linotype" pitchFamily="18" charset="0"/>
              </a:rPr>
              <a:t>Sortie quasi-impossible aujourd’hui du contrôle </a:t>
            </a:r>
            <a:r>
              <a:rPr lang="fr-FR" i="1" dirty="0" smtClean="0">
                <a:latin typeface="Palatino Linotype" pitchFamily="18" charset="0"/>
              </a:rPr>
              <a:t>a priori</a:t>
            </a:r>
          </a:p>
          <a:p>
            <a:r>
              <a:rPr lang="fr-FR" dirty="0" smtClean="0">
                <a:latin typeface="Palatino Linotype" pitchFamily="18" charset="0"/>
              </a:rPr>
              <a:t>Financements trop orientés et limités dans le temps</a:t>
            </a:r>
          </a:p>
          <a:p>
            <a:r>
              <a:rPr lang="fr-FR" dirty="0" smtClean="0">
                <a:latin typeface="Palatino Linotype" pitchFamily="18" charset="0"/>
              </a:rPr>
              <a:t>Soutien au conformisme de haut niveau à l’embauche, dans l’activité des unités de recherche, dans l’évaluation, etc.</a:t>
            </a:r>
          </a:p>
          <a:p>
            <a:r>
              <a:rPr lang="fr-FR" dirty="0" smtClean="0">
                <a:latin typeface="Palatino Linotype" pitchFamily="18" charset="0"/>
              </a:rPr>
              <a:t>Place modeste pour les divergents</a:t>
            </a:r>
          </a:p>
          <a:p>
            <a:r>
              <a:rPr lang="fr-FR" dirty="0" smtClean="0">
                <a:latin typeface="Palatino Linotype" pitchFamily="18" charset="0"/>
              </a:rPr>
              <a:t>Attente d’un pilotage externe</a:t>
            </a:r>
          </a:p>
          <a:p>
            <a:r>
              <a:rPr lang="fr-FR" dirty="0" smtClean="0">
                <a:latin typeface="Palatino Linotype" pitchFamily="18" charset="0"/>
              </a:rPr>
              <a:t>Initiatives modestes et difficiles</a:t>
            </a:r>
          </a:p>
          <a:p>
            <a:r>
              <a:rPr lang="fr-FR" dirty="0" smtClean="0">
                <a:latin typeface="Palatino Linotype" pitchFamily="18" charset="0"/>
              </a:rPr>
              <a:t>Etc.</a:t>
            </a:r>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Malgré tout…</a:t>
            </a:r>
            <a:endParaRPr lang="fr-FR" dirty="0">
              <a:latin typeface="Palatino Linotype" pitchFamily="18" charset="0"/>
            </a:endParaRPr>
          </a:p>
        </p:txBody>
      </p:sp>
      <p:pic>
        <p:nvPicPr>
          <p:cNvPr id="174084" name="Picture 4" descr="http://www.lesechos.fr/medias/2014/12/10/1073416_cnrs-un-millier-de-start-up-creees-en-quinze-ans-web-tete-0204003865359.jpg"/>
          <p:cNvPicPr>
            <a:picLocks noChangeAspect="1" noChangeArrowheads="1"/>
          </p:cNvPicPr>
          <p:nvPr/>
        </p:nvPicPr>
        <p:blipFill>
          <a:blip r:embed="rId2" cstate="print"/>
          <a:srcRect/>
          <a:stretch>
            <a:fillRect/>
          </a:stretch>
        </p:blipFill>
        <p:spPr bwMode="auto">
          <a:xfrm>
            <a:off x="539552" y="1496623"/>
            <a:ext cx="5544616" cy="5028721"/>
          </a:xfrm>
          <a:prstGeom prst="rect">
            <a:avLst/>
          </a:prstGeom>
          <a:noFill/>
        </p:spPr>
      </p:pic>
      <p:pic>
        <p:nvPicPr>
          <p:cNvPr id="130050" name="Picture 2" descr="http://upload.wikimedia.org/wikipedia/fr/thumb/0/0f/CNRS_fr_quadri.svg/119px-CNRS_fr_quadri.svg.png"/>
          <p:cNvPicPr>
            <a:picLocks noChangeAspect="1" noChangeArrowheads="1"/>
          </p:cNvPicPr>
          <p:nvPr/>
        </p:nvPicPr>
        <p:blipFill>
          <a:blip r:embed="rId3" cstate="print"/>
          <a:srcRect/>
          <a:stretch>
            <a:fillRect/>
          </a:stretch>
        </p:blipFill>
        <p:spPr bwMode="auto">
          <a:xfrm>
            <a:off x="6732240" y="4581128"/>
            <a:ext cx="1709539" cy="172390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À comparer à l’ESPCI Paris…</a:t>
            </a:r>
            <a:endParaRPr lang="fr-FR" dirty="0">
              <a:latin typeface="Palatino Linotype" pitchFamily="18" charset="0"/>
            </a:endParaRPr>
          </a:p>
        </p:txBody>
      </p:sp>
      <p:sp>
        <p:nvSpPr>
          <p:cNvPr id="3" name="Rectangle 2"/>
          <p:cNvSpPr/>
          <p:nvPr/>
        </p:nvSpPr>
        <p:spPr>
          <a:xfrm>
            <a:off x="323528" y="1412776"/>
            <a:ext cx="4248472" cy="5016758"/>
          </a:xfrm>
          <a:prstGeom prst="rect">
            <a:avLst/>
          </a:prstGeom>
          <a:solidFill>
            <a:schemeClr val="bg2"/>
          </a:solidFill>
          <a:ln>
            <a:solidFill>
              <a:schemeClr val="accent1"/>
            </a:solidFill>
          </a:ln>
        </p:spPr>
        <p:txBody>
          <a:bodyPr wrap="square">
            <a:spAutoFit/>
          </a:bodyPr>
          <a:lstStyle/>
          <a:p>
            <a:r>
              <a:rPr lang="fr-FR" sz="2000" dirty="0" smtClean="0">
                <a:latin typeface="Palatino Linotype" pitchFamily="18" charset="0"/>
              </a:rPr>
              <a:t>Selon l’AERES : Un point fort de l’ESPCI se situe dans la création de startups, qui se fait au rythme de 2 ou 3 par an, souvent par des anciens élèves. Cette démarche est fortement encouragée par l’Ecole. Un chiffre d’affaires global de</a:t>
            </a:r>
          </a:p>
          <a:p>
            <a:r>
              <a:rPr lang="fr-FR" sz="2000" dirty="0" smtClean="0">
                <a:latin typeface="Palatino Linotype" pitchFamily="18" charset="0"/>
              </a:rPr>
              <a:t>1,5 Md€ sur 10 ans est avancé, avec plusieurs milliers d’emplois créés. L’ESPCI a maintenu son choix de laisser une grande autonomie à ses chercheurs en matière de valorisation, celle-ci étant très active du fait de leurs qualités scientifiques et de leur esprit d’innovation. </a:t>
            </a:r>
            <a:endParaRPr lang="fr-FR" sz="2000" dirty="0">
              <a:latin typeface="Palatino Linotype" pitchFamily="18" charset="0"/>
            </a:endParaRPr>
          </a:p>
        </p:txBody>
      </p:sp>
      <p:pic>
        <p:nvPicPr>
          <p:cNvPr id="176130" name="Picture 2" descr="http://www.enpc.fr/sites/default/files/images/Lecons%20inaugurales%202014/Photo%20Jacques%20Lewiner.JPG"/>
          <p:cNvPicPr>
            <a:picLocks noChangeAspect="1" noChangeArrowheads="1"/>
          </p:cNvPicPr>
          <p:nvPr/>
        </p:nvPicPr>
        <p:blipFill>
          <a:blip r:embed="rId2" cstate="print"/>
          <a:srcRect/>
          <a:stretch>
            <a:fillRect/>
          </a:stretch>
        </p:blipFill>
        <p:spPr bwMode="auto">
          <a:xfrm>
            <a:off x="6804248" y="4221088"/>
            <a:ext cx="1872208" cy="2348880"/>
          </a:xfrm>
          <a:prstGeom prst="rect">
            <a:avLst/>
          </a:prstGeom>
          <a:noFill/>
        </p:spPr>
      </p:pic>
      <p:pic>
        <p:nvPicPr>
          <p:cNvPr id="176132" name="Picture 4" descr="http://lesclesdedemain.lemonde.fr/partners/ibm/cacheDirectory/HTMLcontributions/img/20140827171607_Photo-Mathias-Fink-encadre.jpeg"/>
          <p:cNvPicPr>
            <a:picLocks noChangeAspect="1" noChangeArrowheads="1"/>
          </p:cNvPicPr>
          <p:nvPr/>
        </p:nvPicPr>
        <p:blipFill>
          <a:blip r:embed="rId3" cstate="print"/>
          <a:srcRect/>
          <a:stretch>
            <a:fillRect/>
          </a:stretch>
        </p:blipFill>
        <p:spPr bwMode="auto">
          <a:xfrm>
            <a:off x="5030340" y="4221088"/>
            <a:ext cx="1718693" cy="2364175"/>
          </a:xfrm>
          <a:prstGeom prst="rect">
            <a:avLst/>
          </a:prstGeom>
          <a:noFill/>
        </p:spPr>
      </p:pic>
      <p:pic>
        <p:nvPicPr>
          <p:cNvPr id="176134" name="Picture 6" descr="http://th.physik.uni-frankfurt.de/~jr/gif/phys/charpak.jpg"/>
          <p:cNvPicPr>
            <a:picLocks noChangeAspect="1" noChangeArrowheads="1"/>
          </p:cNvPicPr>
          <p:nvPr/>
        </p:nvPicPr>
        <p:blipFill>
          <a:blip r:embed="rId4" cstate="print"/>
          <a:srcRect/>
          <a:stretch>
            <a:fillRect/>
          </a:stretch>
        </p:blipFill>
        <p:spPr bwMode="auto">
          <a:xfrm>
            <a:off x="6804248" y="1772816"/>
            <a:ext cx="1855278" cy="2376264"/>
          </a:xfrm>
          <a:prstGeom prst="rect">
            <a:avLst/>
          </a:prstGeom>
          <a:noFill/>
        </p:spPr>
      </p:pic>
      <p:pic>
        <p:nvPicPr>
          <p:cNvPr id="176136" name="Picture 8" descr="http://images.iop.org/objects/phw/news/11/5/19/Gennes.jpg"/>
          <p:cNvPicPr>
            <a:picLocks noChangeAspect="1" noChangeArrowheads="1"/>
          </p:cNvPicPr>
          <p:nvPr/>
        </p:nvPicPr>
        <p:blipFill>
          <a:blip r:embed="rId5" cstate="print"/>
          <a:srcRect/>
          <a:stretch>
            <a:fillRect/>
          </a:stretch>
        </p:blipFill>
        <p:spPr bwMode="auto">
          <a:xfrm>
            <a:off x="4693392" y="1772816"/>
            <a:ext cx="2050334" cy="237626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s://thoughtspensamientos.files.wordpress.com/2011/11/einstein-phrase.jpg"/>
          <p:cNvPicPr>
            <a:picLocks noChangeAspect="1" noChangeArrowheads="1"/>
          </p:cNvPicPr>
          <p:nvPr/>
        </p:nvPicPr>
        <p:blipFill>
          <a:blip r:embed="rId2" cstate="print"/>
          <a:srcRect/>
          <a:stretch>
            <a:fillRect/>
          </a:stretch>
        </p:blipFill>
        <p:spPr bwMode="auto">
          <a:xfrm>
            <a:off x="467544" y="901148"/>
            <a:ext cx="7920880" cy="556441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Alors ?</a:t>
            </a:r>
            <a:endParaRPr lang="fr-FR" dirty="0">
              <a:latin typeface="Palatino Linotype" pitchFamily="18" charset="0"/>
            </a:endParaRPr>
          </a:p>
        </p:txBody>
      </p:sp>
      <p:pic>
        <p:nvPicPr>
          <p:cNvPr id="151554" name="Picture 2" descr="http://t2.gstatic.com/images?q=tbn:ANd9GcRmbq1QYvUk5WQsdPqcHHHMtAe9QwHIEAijszdxAAbWaRdJ9s2-Y7e5TfZvxw"/>
          <p:cNvPicPr>
            <a:picLocks noChangeAspect="1" noChangeArrowheads="1"/>
          </p:cNvPicPr>
          <p:nvPr/>
        </p:nvPicPr>
        <p:blipFill>
          <a:blip r:embed="rId2" cstate="print"/>
          <a:srcRect/>
          <a:stretch>
            <a:fillRect/>
          </a:stretch>
        </p:blipFill>
        <p:spPr bwMode="auto">
          <a:xfrm>
            <a:off x="3131840" y="4077072"/>
            <a:ext cx="5832648" cy="2644834"/>
          </a:xfrm>
          <a:prstGeom prst="rect">
            <a:avLst/>
          </a:prstGeom>
          <a:noFill/>
        </p:spPr>
      </p:pic>
      <p:pic>
        <p:nvPicPr>
          <p:cNvPr id="151556" name="Picture 4" descr="http://p4.storage.canalblog.com/48/49/943275/75542754.jpg"/>
          <p:cNvPicPr>
            <a:picLocks noChangeAspect="1" noChangeArrowheads="1"/>
          </p:cNvPicPr>
          <p:nvPr/>
        </p:nvPicPr>
        <p:blipFill>
          <a:blip r:embed="rId3" cstate="print"/>
          <a:srcRect/>
          <a:stretch>
            <a:fillRect/>
          </a:stretch>
        </p:blipFill>
        <p:spPr bwMode="auto">
          <a:xfrm>
            <a:off x="251520" y="3429000"/>
            <a:ext cx="3312368" cy="3312368"/>
          </a:xfrm>
          <a:prstGeom prst="rect">
            <a:avLst/>
          </a:prstGeom>
          <a:noFill/>
        </p:spPr>
      </p:pic>
      <p:pic>
        <p:nvPicPr>
          <p:cNvPr id="151558" name="Picture 6" descr="http://lewebpedagogique.com/discussions/files/2014/03/declic.png"/>
          <p:cNvPicPr>
            <a:picLocks noChangeAspect="1" noChangeArrowheads="1"/>
          </p:cNvPicPr>
          <p:nvPr/>
        </p:nvPicPr>
        <p:blipFill>
          <a:blip r:embed="rId4" cstate="print"/>
          <a:srcRect/>
          <a:stretch>
            <a:fillRect/>
          </a:stretch>
        </p:blipFill>
        <p:spPr bwMode="auto">
          <a:xfrm>
            <a:off x="1835696" y="1556792"/>
            <a:ext cx="7190234" cy="2334492"/>
          </a:xfrm>
          <a:prstGeom prst="rect">
            <a:avLst/>
          </a:prstGeom>
          <a:noFill/>
        </p:spPr>
      </p:pic>
      <p:pic>
        <p:nvPicPr>
          <p:cNvPr id="128002" name="Picture 2" descr="http://idata.over-blog.com/4/96/46/12/PLAN-B.jpg"/>
          <p:cNvPicPr>
            <a:picLocks noChangeAspect="1" noChangeArrowheads="1"/>
          </p:cNvPicPr>
          <p:nvPr/>
        </p:nvPicPr>
        <p:blipFill>
          <a:blip r:embed="rId5" cstate="print"/>
          <a:srcRect/>
          <a:stretch>
            <a:fillRect/>
          </a:stretch>
        </p:blipFill>
        <p:spPr bwMode="auto">
          <a:xfrm>
            <a:off x="107504" y="188640"/>
            <a:ext cx="2619375" cy="1743076"/>
          </a:xfrm>
          <a:prstGeom prst="rect">
            <a:avLst/>
          </a:prstGeom>
          <a:noFill/>
        </p:spPr>
      </p:pic>
      <p:pic>
        <p:nvPicPr>
          <p:cNvPr id="128004" name="Picture 4" descr="http://ddata.over-blog.com/3/39/69/50/celeste/k2265349.jpg"/>
          <p:cNvPicPr>
            <a:picLocks noChangeAspect="1" noChangeArrowheads="1"/>
          </p:cNvPicPr>
          <p:nvPr/>
        </p:nvPicPr>
        <p:blipFill>
          <a:blip r:embed="rId6" cstate="print"/>
          <a:srcRect/>
          <a:stretch>
            <a:fillRect/>
          </a:stretch>
        </p:blipFill>
        <p:spPr bwMode="auto">
          <a:xfrm>
            <a:off x="6588224" y="188640"/>
            <a:ext cx="2123306" cy="178607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latin typeface="Palatino Linotype" pitchFamily="18" charset="0"/>
              </a:rPr>
              <a:t>A éviter…</a:t>
            </a:r>
            <a:endParaRPr lang="fr-FR" dirty="0">
              <a:latin typeface="Palatino Linotype" pitchFamily="18" charset="0"/>
            </a:endParaRPr>
          </a:p>
        </p:txBody>
      </p:sp>
      <p:pic>
        <p:nvPicPr>
          <p:cNvPr id="3" name="Image 1" descr="http://images.wikio.com/images/p/45d93/radiation-du-gendarme-chercheur-cnrs-matelly-inacceptable-et-dangereux.gif"/>
          <p:cNvPicPr>
            <a:picLocks noChangeAspect="1" noChangeArrowheads="1"/>
          </p:cNvPicPr>
          <p:nvPr/>
        </p:nvPicPr>
        <p:blipFill>
          <a:blip r:embed="rId2" cstate="print"/>
          <a:srcRect/>
          <a:stretch>
            <a:fillRect/>
          </a:stretch>
        </p:blipFill>
        <p:spPr bwMode="auto">
          <a:xfrm>
            <a:off x="3203848" y="116632"/>
            <a:ext cx="5184576" cy="658912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a:ln>
            <a:solidFill>
              <a:schemeClr val="accent1"/>
            </a:solidFill>
          </a:ln>
        </p:spPr>
        <p:txBody>
          <a:bodyPr/>
          <a:lstStyle/>
          <a:p>
            <a:r>
              <a:rPr lang="fr-FR" dirty="0" smtClean="0">
                <a:latin typeface="Palatino Linotype" pitchFamily="18" charset="0"/>
              </a:rPr>
              <a:t>Quelques constats…</a:t>
            </a:r>
            <a:endParaRPr lang="fr-FR" dirty="0">
              <a:latin typeface="Palatino Linotype" pitchFamily="18" charset="0"/>
            </a:endParaRPr>
          </a:p>
        </p:txBody>
      </p:sp>
      <p:pic>
        <p:nvPicPr>
          <p:cNvPr id="45058" name="Picture 2" descr="http://www.retraite-quel-avenir.com/wp-content/uploads/2011/03/retraite-de-rve.jpg"/>
          <p:cNvPicPr>
            <a:picLocks noChangeAspect="1" noChangeArrowheads="1"/>
          </p:cNvPicPr>
          <p:nvPr/>
        </p:nvPicPr>
        <p:blipFill>
          <a:blip r:embed="rId2" cstate="print"/>
          <a:srcRect/>
          <a:stretch>
            <a:fillRect/>
          </a:stretch>
        </p:blipFill>
        <p:spPr bwMode="auto">
          <a:xfrm>
            <a:off x="199014" y="1484784"/>
            <a:ext cx="3144350" cy="2304256"/>
          </a:xfrm>
          <a:prstGeom prst="rect">
            <a:avLst/>
          </a:prstGeom>
          <a:noFill/>
        </p:spPr>
      </p:pic>
      <p:pic>
        <p:nvPicPr>
          <p:cNvPr id="45059" name="Image 1" descr="http://www.activeille.net/images/innovation_11.jpg"/>
          <p:cNvPicPr>
            <a:picLocks noChangeAspect="1" noChangeArrowheads="1"/>
          </p:cNvPicPr>
          <p:nvPr/>
        </p:nvPicPr>
        <p:blipFill>
          <a:blip r:embed="rId3" cstate="print"/>
          <a:srcRect/>
          <a:stretch>
            <a:fillRect/>
          </a:stretch>
        </p:blipFill>
        <p:spPr bwMode="auto">
          <a:xfrm>
            <a:off x="3419872" y="1484784"/>
            <a:ext cx="5724128" cy="3096344"/>
          </a:xfrm>
          <a:prstGeom prst="rect">
            <a:avLst/>
          </a:prstGeom>
          <a:noFill/>
          <a:ln w="9525">
            <a:noFill/>
            <a:miter lim="800000"/>
            <a:headEnd/>
            <a:tailEnd/>
          </a:ln>
        </p:spPr>
      </p:pic>
      <p:pic>
        <p:nvPicPr>
          <p:cNvPr id="212994" name="Picture 2" descr="http://referentiel.nouvelobs.com/file/5968408-courbe-du-chomage-s-inversera-s-inversera-pas.jpg"/>
          <p:cNvPicPr>
            <a:picLocks noChangeAspect="1" noChangeArrowheads="1"/>
          </p:cNvPicPr>
          <p:nvPr/>
        </p:nvPicPr>
        <p:blipFill>
          <a:blip r:embed="rId4" cstate="print"/>
          <a:srcRect/>
          <a:stretch>
            <a:fillRect/>
          </a:stretch>
        </p:blipFill>
        <p:spPr bwMode="auto">
          <a:xfrm>
            <a:off x="1403648" y="3933056"/>
            <a:ext cx="4968552" cy="2535408"/>
          </a:xfrm>
          <a:prstGeom prst="rect">
            <a:avLst/>
          </a:prstGeom>
          <a:noFill/>
        </p:spPr>
      </p:pic>
      <p:pic>
        <p:nvPicPr>
          <p:cNvPr id="104450" name="Picture 2" descr="http://poloclermont.pagesperso-orange.fr/actualite/images/Fleche%20verticale.gif"/>
          <p:cNvPicPr>
            <a:picLocks noChangeAspect="1" noChangeArrowheads="1" noCrop="1"/>
          </p:cNvPicPr>
          <p:nvPr/>
        </p:nvPicPr>
        <p:blipFill>
          <a:blip r:embed="rId5" cstate="print"/>
          <a:srcRect/>
          <a:stretch>
            <a:fillRect/>
          </a:stretch>
        </p:blipFill>
        <p:spPr bwMode="auto">
          <a:xfrm>
            <a:off x="4355976" y="1772816"/>
            <a:ext cx="288032" cy="10204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hotos1.blogger.com/blogger/871/1362/1600/Thank%20you%20for%20your%20attention%20011.jpg"/>
          <p:cNvPicPr>
            <a:picLocks noChangeAspect="1" noChangeArrowheads="1"/>
          </p:cNvPicPr>
          <p:nvPr/>
        </p:nvPicPr>
        <p:blipFill>
          <a:blip r:embed="rId2" cstate="print"/>
          <a:srcRect/>
          <a:stretch>
            <a:fillRect/>
          </a:stretch>
        </p:blipFill>
        <p:spPr bwMode="auto">
          <a:xfrm>
            <a:off x="179512" y="2060848"/>
            <a:ext cx="6761786" cy="4656738"/>
          </a:xfrm>
          <a:prstGeom prst="rect">
            <a:avLst/>
          </a:prstGeom>
          <a:noFill/>
        </p:spPr>
      </p:pic>
      <p:pic>
        <p:nvPicPr>
          <p:cNvPr id="24580" name="Picture 4" descr="http://i1275.photobucket.com/albums/y446/porschalink/Jasmine%20Porsche%20Centre/AnyQuestions_zps6309316a.jpg"/>
          <p:cNvPicPr>
            <a:picLocks noChangeAspect="1" noChangeArrowheads="1"/>
          </p:cNvPicPr>
          <p:nvPr/>
        </p:nvPicPr>
        <p:blipFill>
          <a:blip r:embed="rId3" cstate="print"/>
          <a:srcRect/>
          <a:stretch>
            <a:fillRect/>
          </a:stretch>
        </p:blipFill>
        <p:spPr bwMode="auto">
          <a:xfrm>
            <a:off x="5724128" y="188640"/>
            <a:ext cx="3419871" cy="3458846"/>
          </a:xfrm>
          <a:prstGeom prst="rect">
            <a:avLst/>
          </a:prstGeom>
          <a:noFill/>
        </p:spPr>
      </p:pic>
      <p:pic>
        <p:nvPicPr>
          <p:cNvPr id="124930" name="Picture 2" descr="http://accel10.mettre-put-idata.over-blog.com/0/23/21/95/divers/coq.jpg"/>
          <p:cNvPicPr>
            <a:picLocks noChangeAspect="1" noChangeArrowheads="1"/>
          </p:cNvPicPr>
          <p:nvPr/>
        </p:nvPicPr>
        <p:blipFill>
          <a:blip r:embed="rId4" cstate="print"/>
          <a:srcRect/>
          <a:stretch>
            <a:fillRect/>
          </a:stretch>
        </p:blipFill>
        <p:spPr bwMode="auto">
          <a:xfrm>
            <a:off x="179513" y="116633"/>
            <a:ext cx="1944215" cy="27199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Palatino Linotype" pitchFamily="18" charset="0"/>
              </a:rPr>
              <a:t>Place de la recherche française (OCDE)</a:t>
            </a:r>
            <a:endParaRPr lang="fr-FR" dirty="0">
              <a:latin typeface="Palatino Linotype" pitchFamily="18" charset="0"/>
            </a:endParaRPr>
          </a:p>
        </p:txBody>
      </p:sp>
      <p:pic>
        <p:nvPicPr>
          <p:cNvPr id="123906" name="Image 1" descr="image001"/>
          <p:cNvPicPr>
            <a:picLocks noChangeAspect="1" noChangeArrowheads="1"/>
          </p:cNvPicPr>
          <p:nvPr/>
        </p:nvPicPr>
        <p:blipFill>
          <a:blip r:embed="rId2" cstate="print"/>
          <a:srcRect/>
          <a:stretch>
            <a:fillRect/>
          </a:stretch>
        </p:blipFill>
        <p:spPr bwMode="auto">
          <a:xfrm>
            <a:off x="179512" y="1772816"/>
            <a:ext cx="8640960" cy="4320480"/>
          </a:xfrm>
          <a:prstGeom prst="rect">
            <a:avLst/>
          </a:prstGeom>
          <a:noFill/>
          <a:ln w="9525">
            <a:noFill/>
            <a:miter lim="800000"/>
            <a:headEnd/>
            <a:tailEnd/>
          </a:ln>
        </p:spPr>
      </p:pic>
      <p:pic>
        <p:nvPicPr>
          <p:cNvPr id="103426" name="Picture 2" descr="http://poloclermont.pagesperso-orange.fr/actualite/images/Fleche%20verticale.gif"/>
          <p:cNvPicPr>
            <a:picLocks noChangeAspect="1" noChangeArrowheads="1" noCrop="1"/>
          </p:cNvPicPr>
          <p:nvPr/>
        </p:nvPicPr>
        <p:blipFill>
          <a:blip r:embed="rId3" cstate="print"/>
          <a:srcRect/>
          <a:stretch>
            <a:fillRect/>
          </a:stretch>
        </p:blipFill>
        <p:spPr bwMode="auto">
          <a:xfrm>
            <a:off x="2411760" y="2564904"/>
            <a:ext cx="144016" cy="4320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age 1" descr="image001"/>
          <p:cNvPicPr>
            <a:picLocks noChangeAspect="1" noChangeArrowheads="1"/>
          </p:cNvPicPr>
          <p:nvPr/>
        </p:nvPicPr>
        <p:blipFill>
          <a:blip r:embed="rId2" cstate="print"/>
          <a:srcRect/>
          <a:stretch>
            <a:fillRect/>
          </a:stretch>
        </p:blipFill>
        <p:spPr bwMode="auto">
          <a:xfrm>
            <a:off x="251520" y="1412776"/>
            <a:ext cx="8712968" cy="5172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6-01-19 à 18.48.5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927100"/>
            <a:ext cx="6616700" cy="4991100"/>
          </a:xfrm>
          <a:prstGeom prst="rect">
            <a:avLst/>
          </a:prstGeom>
        </p:spPr>
      </p:pic>
    </p:spTree>
    <p:extLst>
      <p:ext uri="{BB962C8B-B14F-4D97-AF65-F5344CB8AC3E}">
        <p14:creationId xmlns:p14="http://schemas.microsoft.com/office/powerpoint/2010/main" val="401402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179512" y="2204864"/>
            <a:ext cx="8458200" cy="4533900"/>
          </a:xfrm>
          <a:prstGeom prst="rect">
            <a:avLst/>
          </a:prstGeom>
          <a:noFill/>
          <a:ln w="9525">
            <a:noFill/>
            <a:miter lim="800000"/>
            <a:headEnd/>
            <a:tailEnd/>
          </a:ln>
        </p:spPr>
      </p:pic>
      <p:pic>
        <p:nvPicPr>
          <p:cNvPr id="156677" name="Picture 5" descr="http://www.decroissance.org/images/dessin-druilhe.jpg"/>
          <p:cNvPicPr>
            <a:picLocks noChangeAspect="1" noChangeArrowheads="1"/>
          </p:cNvPicPr>
          <p:nvPr/>
        </p:nvPicPr>
        <p:blipFill>
          <a:blip r:embed="rId3" cstate="print"/>
          <a:srcRect/>
          <a:stretch>
            <a:fillRect/>
          </a:stretch>
        </p:blipFill>
        <p:spPr bwMode="auto">
          <a:xfrm>
            <a:off x="4788024" y="79230"/>
            <a:ext cx="3744416" cy="2088573"/>
          </a:xfrm>
          <a:prstGeom prst="rect">
            <a:avLst/>
          </a:prstGeom>
          <a:noFill/>
        </p:spPr>
      </p:pic>
      <p:pic>
        <p:nvPicPr>
          <p:cNvPr id="156679" name="Picture 7" descr="http://controverses.sciences-po.fr/archive/decroissance/Images/ppld.jpg"/>
          <p:cNvPicPr>
            <a:picLocks noChangeAspect="1" noChangeArrowheads="1"/>
          </p:cNvPicPr>
          <p:nvPr/>
        </p:nvPicPr>
        <p:blipFill>
          <a:blip r:embed="rId4" cstate="print"/>
          <a:srcRect/>
          <a:stretch>
            <a:fillRect/>
          </a:stretch>
        </p:blipFill>
        <p:spPr bwMode="auto">
          <a:xfrm>
            <a:off x="251520" y="188640"/>
            <a:ext cx="2857500" cy="20021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583</Words>
  <Application>Microsoft Macintosh PowerPoint</Application>
  <PresentationFormat>Présentation à l'écran (4:3)</PresentationFormat>
  <Paragraphs>121</Paragraphs>
  <Slides>50</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50</vt:i4>
      </vt:variant>
    </vt:vector>
  </HeadingPairs>
  <TitlesOfParts>
    <vt:vector size="52" baseType="lpstr">
      <vt:lpstr>Thème Office</vt:lpstr>
      <vt:lpstr>Diapositive</vt:lpstr>
      <vt:lpstr>INNOVATION A LA FRANCAISE : Et si on avait encore tout faux ?</vt:lpstr>
      <vt:lpstr>Présentation PowerPoint</vt:lpstr>
      <vt:lpstr>Présentation PowerPoint</vt:lpstr>
      <vt:lpstr>Présentation PowerPoint</vt:lpstr>
      <vt:lpstr>Quelques constats…</vt:lpstr>
      <vt:lpstr>Place de la recherche française (OCDE)</vt:lpstr>
      <vt:lpstr>Présentation PowerPoint</vt:lpstr>
      <vt:lpstr>Présentation PowerPoint</vt:lpstr>
      <vt:lpstr>Présentation PowerPoint</vt:lpstr>
      <vt:lpstr>Présentation PowerPoint</vt:lpstr>
      <vt:lpstr>Et en même temps…</vt:lpstr>
      <vt:lpstr>Un ensemble d’incompréhensions</vt:lpstr>
      <vt:lpstr>Facteurs de criticité</vt:lpstr>
      <vt:lpstr>Facteurs de criticité - Epuisement des ressources - Pollutions ; effets sur la santé - Risques géopolitiques (nationalisme des ressources, mauvaise gouvernance, guerres civiles …) - Mauvaise acceptabilité sociale vis-à-vis de la technologie (NIMBY); injonction paradoxale… - Mauvais cadre réglementaire (capacité de négociation de la part de l’Etat, faiblesse et lenteur de la capacité administrative, délais…) - Manque de ressources humaines  - Gestion/anticipation des risques - Fonctionnement en mode dégradé/résilience   </vt:lpstr>
      <vt:lpstr>Facteurs de criticité (2) </vt:lpstr>
      <vt:lpstr>Pourra-t-on s’offrir de nouvelles énergies ?</vt:lpstr>
      <vt:lpstr>Présentation PowerPoint</vt:lpstr>
      <vt:lpstr>Les espoirs paradoxaux (?) de la société…</vt:lpstr>
      <vt:lpstr>H2020</vt:lpstr>
      <vt:lpstr>Un premier constat</vt:lpstr>
      <vt:lpstr>« Business as usual »</vt:lpstr>
      <vt:lpstr>Une aventure technologique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Deuxième constat : Immobilisme…</vt:lpstr>
      <vt:lpstr>Présentation PowerPoint</vt:lpstr>
      <vt:lpstr>Des propositions de l’interne INSIS-CNRS…</vt:lpstr>
      <vt:lpstr>Avis des unités de recherche</vt:lpstr>
      <vt:lpstr>Les 10 « commandements » d’INSIS - CNRS</vt:lpstr>
      <vt:lpstr>Sortir du bottom-up total…</vt:lpstr>
      <vt:lpstr>Présentation PowerPoint</vt:lpstr>
      <vt:lpstr> les TRL de 1 à 9 (Niveaux de maturité technologique)</vt:lpstr>
      <vt:lpstr>Sortir des TRL de 1 à 3 ?</vt:lpstr>
      <vt:lpstr>Injonctions paradoxales pour la recherche académique</vt:lpstr>
      <vt:lpstr>Le triple dilemme dans la stratégie et le pilotage</vt:lpstr>
      <vt:lpstr>Industrie de masse ou startups ?</vt:lpstr>
      <vt:lpstr>Troisième constat : le mille-feuilles</vt:lpstr>
      <vt:lpstr>Présentation PowerPoint</vt:lpstr>
      <vt:lpstr>Dernier constat</vt:lpstr>
      <vt:lpstr>Malgré tout…</vt:lpstr>
      <vt:lpstr>À comparer à l’ESPCI Paris…</vt:lpstr>
      <vt:lpstr>Présentation PowerPoint</vt:lpstr>
      <vt:lpstr>Alors ?</vt:lpstr>
      <vt:lpstr>A éviter…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Cellule prospective INSIS : Réunion N°1 24 juin 2014</dc:title>
  <dc:creator>Jean claude</dc:creator>
  <cp:lastModifiedBy>Jean Claude Derniame</cp:lastModifiedBy>
  <cp:revision>95</cp:revision>
  <dcterms:created xsi:type="dcterms:W3CDTF">2014-06-12T05:13:37Z</dcterms:created>
  <dcterms:modified xsi:type="dcterms:W3CDTF">2016-01-19T17:53:22Z</dcterms:modified>
</cp:coreProperties>
</file>