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1"/>
  </p:notesMasterIdLst>
  <p:sldIdLst>
    <p:sldId id="256" r:id="rId2"/>
    <p:sldId id="277" r:id="rId3"/>
    <p:sldId id="263" r:id="rId4"/>
    <p:sldId id="265" r:id="rId5"/>
    <p:sldId id="267" r:id="rId6"/>
    <p:sldId id="278" r:id="rId7"/>
    <p:sldId id="258" r:id="rId8"/>
    <p:sldId id="259" r:id="rId9"/>
    <p:sldId id="260" r:id="rId10"/>
    <p:sldId id="261" r:id="rId11"/>
    <p:sldId id="269" r:id="rId12"/>
    <p:sldId id="262" r:id="rId13"/>
    <p:sldId id="268" r:id="rId14"/>
    <p:sldId id="276" r:id="rId15"/>
    <p:sldId id="270" r:id="rId16"/>
    <p:sldId id="271" r:id="rId17"/>
    <p:sldId id="275" r:id="rId18"/>
    <p:sldId id="273" r:id="rId19"/>
    <p:sldId id="279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39" autoAdjust="0"/>
    <p:restoredTop sz="94660"/>
  </p:normalViewPr>
  <p:slideViewPr>
    <p:cSldViewPr>
      <p:cViewPr>
        <p:scale>
          <a:sx n="71" d="100"/>
          <a:sy n="71" d="100"/>
        </p:scale>
        <p:origin x="-135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94C4C-700B-453B-BD5B-64CB6F709353}" type="datetimeFigureOut">
              <a:rPr lang="fr-FR" smtClean="0"/>
              <a:pPr/>
              <a:t>11/02/2015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886EF-5DDA-4B4E-8699-2040B3B570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86EF-5DDA-4B4E-8699-2040B3B5702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86EF-5DDA-4B4E-8699-2040B3B5702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A97-725E-4760-88A1-7903DA5F340C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DA13-947F-44E6-B619-E231D12EA376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1520-415E-4AF5-ABEF-E70B687AD44E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A764-7D91-4443-9842-0281F8668701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CF42-B30F-43CA-AF88-F8093F64555A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AAC7-74CC-4AD9-8EC1-310BA93D5F9B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A4F1-3D65-45E5-99A2-C3EE431DFADC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66DB-F309-4FBA-B473-D8CE4C0401B4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7E3C-FF18-4E17-A661-9F6B54D0B5FD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C31-FE8C-4983-B8A6-2DFFEA3DB329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C960-5D1E-4AB4-A050-6592DA188528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BBFBDA-E179-475D-A80C-34F15651F65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F1AA3C-5A7C-492E-96EB-FACCC5E89A56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BBFBDA-E179-475D-A80C-34F15651F656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fr/imgres?imgurl=https://chart.finance.yahoo.com/b?s=ALCAR.PA&amp;lang=fr-FR&amp;region=FR&amp;imgrefurl=https://fr.finance.yahoo.com/q/bc?t=1d&amp;s=ALCAR.PA&amp;l=on&amp;z=m&amp;q=l&amp;h=288&amp;w=512&amp;tbnid=TjJtml9f7cyQOM:&amp;zoom=1&amp;docid=rqK6Edx1swF6xM&amp;itg=1&amp;ei=_kjaVLPKCsTqUquKhJgN&amp;tbm=isch&amp;iact=rc&amp;uact=3&amp;dur=2894&amp;page=2&amp;start=17&amp;ndsp=17&amp;ved=0CIIBEK0DMB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fr/imgres?imgurl=http://files.coeur-articiciel-tpe2013-214.webnode.fr/200000130-04c3e05bbe/comparaison%20visuelle.jpg&amp;imgrefurl=http://coeur-articiciel-tpe2013-214.webnode.fr/une-alternative-incompl%C3%A8te/&amp;h=375&amp;w=645&amp;tbnid=brlxhgFyq0W0CM:&amp;zoom=1&amp;docid=3N33BMeO_S8QeM&amp;ei=XEnaVMfzA4HaUsXYg_AG&amp;tbm=isch&amp;iact=rc&amp;uact=3&amp;dur=718&amp;page=14&amp;start=283&amp;ndsp=26&amp;ved=0CIICEK0DMFQ4yA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28706"/>
          </a:xfrm>
        </p:spPr>
        <p:txBody>
          <a:bodyPr/>
          <a:lstStyle/>
          <a:p>
            <a:pPr algn="ctr"/>
            <a:r>
              <a:rPr lang="fr-FR" dirty="0" smtClean="0"/>
              <a:t>Le cœur </a:t>
            </a:r>
            <a:r>
              <a:rPr lang="fr-FR" i="1" dirty="0" smtClean="0"/>
              <a:t>CARMAT</a:t>
            </a:r>
            <a:endParaRPr lang="fr-FR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2571744"/>
            <a:ext cx="7854696" cy="4286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 err="1" smtClean="0">
                <a:solidFill>
                  <a:schemeClr val="tx1"/>
                </a:solidFill>
              </a:rPr>
              <a:t>CARpentier</a:t>
            </a:r>
            <a:r>
              <a:rPr lang="fr-FR" dirty="0" smtClean="0">
                <a:solidFill>
                  <a:schemeClr val="tx1"/>
                </a:solidFill>
              </a:rPr>
              <a:t>/</a:t>
            </a:r>
            <a:r>
              <a:rPr lang="fr-FR" dirty="0" err="1" smtClean="0">
                <a:solidFill>
                  <a:schemeClr val="tx1"/>
                </a:solidFill>
              </a:rPr>
              <a:t>MATra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026" name="Picture 2" descr="F:\P1190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7" y="3143248"/>
            <a:ext cx="521497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*</a:t>
            </a:r>
            <a:r>
              <a:rPr lang="fr-FR" dirty="0" smtClean="0"/>
              <a:t>L’équipement d’autonomie s’est allégé</a:t>
            </a:r>
            <a:endParaRPr lang="fr-FR" dirty="0"/>
          </a:p>
        </p:txBody>
      </p:sp>
      <p:pic>
        <p:nvPicPr>
          <p:cNvPr id="4" name="Espace réservé du contenu 3" descr="http://leparisien.fr/images/2015/01/19/4459283_infog-coeur-carmat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2428868"/>
            <a:ext cx="6929486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500190"/>
          </a:xfrm>
        </p:spPr>
        <p:txBody>
          <a:bodyPr>
            <a:normAutofit fontScale="90000"/>
          </a:bodyPr>
          <a:lstStyle/>
          <a:p>
            <a:r>
              <a:rPr lang="fr-FR" sz="2200" dirty="0" smtClean="0"/>
              <a:t>* </a:t>
            </a:r>
            <a:r>
              <a:rPr lang="fr-FR" dirty="0" smtClean="0"/>
              <a:t>D’autres cœurs sont implantés de par le monde</a:t>
            </a: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928934"/>
            <a:ext cx="8229600" cy="307183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 cœurs Carmat n’est pas le seul sur le marché</a:t>
            </a:r>
          </a:p>
          <a:p>
            <a:endParaRPr lang="fr-FR" dirty="0" smtClean="0"/>
          </a:p>
          <a:p>
            <a:r>
              <a:rPr lang="fr-FR" dirty="0" smtClean="0"/>
              <a:t>Ces cœurs artificiels se présentent comme ayant pour but </a:t>
            </a:r>
            <a:r>
              <a:rPr lang="fr-FR" b="1" dirty="0" smtClean="0"/>
              <a:t>d’attendre  un greffon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 cœur Carmat, lui, a pour but </a:t>
            </a:r>
            <a:r>
              <a:rPr lang="fr-FR" b="1" dirty="0" smtClean="0"/>
              <a:t>de remplacer définitivement</a:t>
            </a:r>
            <a:r>
              <a:rPr lang="fr-FR" dirty="0" smtClean="0"/>
              <a:t> le cœur défaillant. 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186766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 point sur les implantations dans le monde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2786058"/>
            <a:ext cx="8229600" cy="374014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Il y a eu 1 413 implantations ,de tous modèles, de cœurs artificiels  de 1969 jusqu‘à ce jour.</a:t>
            </a:r>
          </a:p>
          <a:p>
            <a:endParaRPr lang="fr-FR" sz="2400" dirty="0" smtClean="0"/>
          </a:p>
          <a:p>
            <a:r>
              <a:rPr lang="fr-FR" dirty="0" smtClean="0"/>
              <a:t>Le cœur artificiel total temporaire  </a:t>
            </a:r>
            <a:r>
              <a:rPr lang="fr-FR" b="1" i="1" dirty="0" err="1" smtClean="0"/>
              <a:t>SynCardia</a:t>
            </a:r>
            <a:r>
              <a:rPr lang="fr-FR" dirty="0" smtClean="0"/>
              <a:t> ,et ses prédécesseurs, représentent  1 352 implantations, soit 96 % de tous les greffes. </a:t>
            </a:r>
          </a:p>
          <a:p>
            <a:endParaRPr lang="fr-FR" sz="2400" dirty="0" smtClean="0"/>
          </a:p>
          <a:p>
            <a:r>
              <a:rPr lang="fr-FR" dirty="0" smtClean="0"/>
              <a:t>Près de 500 cœurs </a:t>
            </a:r>
            <a:r>
              <a:rPr lang="fr-FR" dirty="0" err="1" smtClean="0"/>
              <a:t>SynCardia</a:t>
            </a:r>
            <a:r>
              <a:rPr lang="fr-FR" dirty="0" smtClean="0"/>
              <a:t> ont été implantés depuis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cœur total </a:t>
            </a:r>
            <a:r>
              <a:rPr lang="fr-FR" dirty="0" err="1" smtClean="0"/>
              <a:t>SynCardia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r>
              <a:rPr lang="fr-FR" dirty="0" smtClean="0"/>
              <a:t>Le patient qui a été pris en charge le plus longtemps  par ce type de cœur , est l’italien Pietro </a:t>
            </a:r>
            <a:r>
              <a:rPr lang="fr-FR" dirty="0" err="1" smtClean="0"/>
              <a:t>Zorzetto</a:t>
            </a:r>
            <a:r>
              <a:rPr lang="fr-FR" dirty="0" smtClean="0"/>
              <a:t>, qui a vécu avec ce cœur artificiel total pendant presque quatre ans (1 374 jours) avant sa transplantation de cœur réussie le 11 septembre 2011.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/>
          <a:lstStyle/>
          <a:p>
            <a:r>
              <a:rPr lang="fr-FR" dirty="0" smtClean="0"/>
              <a:t>Le cœur total </a:t>
            </a:r>
            <a:r>
              <a:rPr lang="fr-FR" dirty="0" err="1" smtClean="0"/>
              <a:t>syncardia</a:t>
            </a:r>
            <a:r>
              <a:rPr lang="fr-FR" dirty="0" smtClean="0"/>
              <a:t> …suite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 smtClean="0"/>
              <a:t>Du 23 juin 2006 au 30 septembre 2012, 82 % des patients américains, qui ont survécu un an avec un implant de cœur artificiel total </a:t>
            </a:r>
            <a:r>
              <a:rPr lang="fr-FR" dirty="0" err="1" smtClean="0"/>
              <a:t>SynCardia</a:t>
            </a:r>
            <a:r>
              <a:rPr lang="fr-FR" smtClean="0"/>
              <a:t>  ont </a:t>
            </a:r>
            <a:r>
              <a:rPr lang="fr-FR" dirty="0" smtClean="0"/>
              <a:t>, 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soit obtenu une transplantation de don de cœur (70,3 %) 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ou étaient en vie et en attente d'un don de cœur compatible (11,6 %), </a:t>
            </a:r>
          </a:p>
          <a:p>
            <a:pPr>
              <a:buNone/>
            </a:pPr>
            <a:r>
              <a:rPr lang="fr-FR" dirty="0" smtClean="0"/>
              <a:t>          </a:t>
            </a:r>
          </a:p>
          <a:p>
            <a:r>
              <a:rPr lang="fr-FR" dirty="0" smtClean="0"/>
              <a:t>  </a:t>
            </a:r>
            <a:r>
              <a:rPr lang="fr-FR" sz="1300" dirty="0" smtClean="0"/>
              <a:t>(selon le rapport INTERMACS du troisième trimestre 2012).</a:t>
            </a:r>
          </a:p>
          <a:p>
            <a:pPr>
              <a:buNone/>
            </a:pPr>
            <a:r>
              <a:rPr lang="fr-FR" sz="2400" dirty="0" smtClean="0"/>
              <a:t>     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fr-FR" sz="2200" dirty="0" smtClean="0"/>
              <a:t>*</a:t>
            </a:r>
            <a:r>
              <a:rPr lang="fr-FR" dirty="0" smtClean="0"/>
              <a:t>L’avenir…….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r>
              <a:rPr lang="fr-FR" dirty="0" smtClean="0"/>
              <a:t>Il y aura, certainement, de plus en plus besoin de transplantation et de moins en moins , relativement  ou effectivement, de donneurs.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Les cœurs « d’attente de greffe » du type </a:t>
            </a:r>
            <a:r>
              <a:rPr lang="fr-FR" dirty="0" err="1" smtClean="0"/>
              <a:t>SynCardia</a:t>
            </a:r>
            <a:r>
              <a:rPr lang="fr-FR" dirty="0" smtClean="0"/>
              <a:t> auront, pour utilité de prolonger la vie du patient en attente d’un don .</a:t>
            </a:r>
          </a:p>
          <a:p>
            <a:endParaRPr lang="fr-FR" dirty="0" smtClean="0"/>
          </a:p>
          <a:p>
            <a:r>
              <a:rPr lang="fr-FR" dirty="0" smtClean="0"/>
              <a:t>Le cœur Carmat, s’il tient ses promesses, sera un cœur qui remplacera  « pour toujours » le cœur défaillant.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L’avenir... la thérapie cellulaire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L’avenir, est dans l’emploi de cellules souches embryonnaires qui répareront le cœur , ou d’autres organes défaillants, à l’endroit même  des lésions. </a:t>
            </a:r>
          </a:p>
          <a:p>
            <a:endParaRPr lang="fr-FR" dirty="0" smtClean="0"/>
          </a:p>
          <a:p>
            <a:r>
              <a:rPr lang="fr-FR" dirty="0" smtClean="0"/>
              <a:t>Ces cellules, grâce à leurs propriétés, peuvent recréer les tissus détruits : c'est </a:t>
            </a:r>
            <a:r>
              <a:rPr lang="fr-FR" b="1" dirty="0" smtClean="0"/>
              <a:t>la thérapie cellulaire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Les essais sont prometteurs …mais c’est une autre histoire.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6766" cy="1000132"/>
          </a:xfrm>
        </p:spPr>
        <p:txBody>
          <a:bodyPr/>
          <a:lstStyle/>
          <a:p>
            <a:pPr algn="ctr"/>
            <a:r>
              <a:rPr lang="fr-FR" dirty="0" smtClean="0"/>
              <a:t>Merci de m’avoir écouté ……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692948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cteur droit avec flèche 6"/>
          <p:cNvCxnSpPr/>
          <p:nvPr/>
        </p:nvCxnSpPr>
        <p:spPr>
          <a:xfrm>
            <a:off x="4857752" y="3643314"/>
            <a:ext cx="771524" cy="557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èche vers le bas 15"/>
          <p:cNvSpPr/>
          <p:nvPr/>
        </p:nvSpPr>
        <p:spPr>
          <a:xfrm flipH="1">
            <a:off x="4286248" y="3357562"/>
            <a:ext cx="21431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Cours de l’action en 2014</a:t>
            </a:r>
            <a:endParaRPr lang="fr-FR" dirty="0"/>
          </a:p>
        </p:txBody>
      </p:sp>
      <p:pic>
        <p:nvPicPr>
          <p:cNvPr id="1026" name="Picture 2" descr="C:\Users\jean\Pictures\carmat cours en bourse Char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1897214"/>
            <a:ext cx="6929486" cy="441977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3" name="Image 2" descr="https://encrypted-tbn1.gstatic.com/images?q=tbn:ANd9GcRLJ9EGSQnPbgGuMte1oa9qVo5Io01bTv_1nO0juL6kjslgZ5I3xw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3116"/>
            <a:ext cx="535784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Le professeur Carpentier est passé par Nancy</a:t>
            </a:r>
            <a:endParaRPr lang="fr-FR" sz="3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026" name="Picture 2" descr="C:\Users\jean\Documents\ER TOUT\ER du 10 fev 2015\P2090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935163"/>
            <a:ext cx="4000528" cy="4708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 rappel concernant l’utilité du cœur artificiel </a:t>
            </a:r>
            <a:r>
              <a:rPr lang="fr-FR" i="1" dirty="0" smtClean="0"/>
              <a:t>CARMAT.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onstantia" pitchFamily="18" charset="0"/>
                <a:ea typeface="ＭＳ Ｐゴシック" pitchFamily="32" charset="-128"/>
              </a:rPr>
              <a:t>Le but principal de ce cœur est d’obtenir pour le malade, une vie comme avec un cœur naturel,  avec possibilité de le réparer, de faire un échange standard .</a:t>
            </a:r>
          </a:p>
          <a:p>
            <a:pPr>
              <a:buNone/>
            </a:pPr>
            <a:endParaRPr lang="fr-FR" dirty="0" smtClean="0">
              <a:solidFill>
                <a:srgbClr val="000000"/>
              </a:solidFill>
              <a:latin typeface="Constantia" pitchFamily="18" charset="0"/>
              <a:ea typeface="ＭＳ Ｐゴシック" pitchFamily="32" charset="-128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Constantia" pitchFamily="18" charset="0"/>
                <a:ea typeface="ＭＳ Ｐゴシック" pitchFamily="32" charset="-128"/>
              </a:rPr>
              <a:t>Les « autres cœurs artificiels », il en existe,  se présentent comme un palliatif en attendant un greffon et nécessitent des traitements médicamenteux.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9BBFBDA-E179-475D-A80C-34F15651F65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Quelles sont les qualités du cœur artificiel </a:t>
            </a:r>
            <a:r>
              <a:rPr lang="fr-FR" i="1" dirty="0" smtClean="0"/>
              <a:t>CARMAT ?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3786214"/>
          </a:xfrm>
        </p:spPr>
        <p:txBody>
          <a:bodyPr>
            <a:normAutofit/>
          </a:bodyPr>
          <a:lstStyle/>
          <a:p>
            <a:r>
              <a:rPr lang="fr-FR" dirty="0" smtClean="0"/>
              <a:t>Ce cœur est intégralement implantable (sauf les piles)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Il s’adapte , selon les efforts, aux besoins de la vie courante de l’organisme 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Du fait de sa biocompatibilité, avec l’organisme du receveur, il ne nécessite pas de traitement  médicamenteux, anticoagulant  et antirejet.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9BBFBDA-E179-475D-A80C-34F15651F65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Quelles sont les caractéristiques techniques du cœur </a:t>
            </a:r>
            <a:r>
              <a:rPr lang="fr-FR" i="1" dirty="0" smtClean="0"/>
              <a:t>CARMAT ?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Il pèse 900 g 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Un cœur humain, pèse entre 250 g à 300 g.</a:t>
            </a:r>
          </a:p>
          <a:p>
            <a:pPr>
              <a:buNone/>
            </a:pPr>
            <a:r>
              <a:rPr lang="fr-FR" dirty="0" smtClean="0"/>
              <a:t>Cela pose  évidemment un problème de place dans la cage thoracique.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De ce fait, la possibilité d’implantation est d’environ      80 % chez l’homme et de 30 % chez la femme.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9BBFBDA-E179-475D-A80C-34F15651F65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3" name="Image 2" descr="https://encrypted-tbn1.gstatic.com/images?q=tbn:ANd9GcTxEdCMyjRP-LPqjmjdOIn_7mwEXEIDTTzg7lnI1ELTXzPMRCieCA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14488"/>
            <a:ext cx="70723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rmAutofit/>
          </a:bodyPr>
          <a:lstStyle/>
          <a:p>
            <a:r>
              <a:rPr lang="fr-FR" dirty="0" smtClean="0"/>
              <a:t>La première implantation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6710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La première  implantation du cœur artificiel  </a:t>
            </a:r>
            <a:r>
              <a:rPr lang="fr-FR" i="1" dirty="0" smtClean="0"/>
              <a:t>Carmat</a:t>
            </a:r>
            <a:r>
              <a:rPr lang="fr-FR" dirty="0" smtClean="0"/>
              <a:t>  a eu lieu  18 décembre 2013, chez un homme de 76 ans </a:t>
            </a:r>
          </a:p>
          <a:p>
            <a:endParaRPr lang="fr-FR" dirty="0" smtClean="0"/>
          </a:p>
          <a:p>
            <a:r>
              <a:rPr lang="fr-FR" dirty="0" smtClean="0"/>
              <a:t>L’opération a duré  huit heures.</a:t>
            </a:r>
          </a:p>
          <a:p>
            <a:endParaRPr lang="fr-FR" dirty="0" smtClean="0"/>
          </a:p>
          <a:p>
            <a:r>
              <a:rPr lang="fr-FR" dirty="0" smtClean="0"/>
              <a:t>Le patient , Claude Dany , est décédé au bout de 74 jours.</a:t>
            </a:r>
          </a:p>
          <a:p>
            <a:endParaRPr lang="fr-FR" dirty="0" smtClean="0"/>
          </a:p>
          <a:p>
            <a:r>
              <a:rPr lang="fr-FR" dirty="0" smtClean="0"/>
              <a:t>Le décès serait dû à une panne du cœur artificiel et à un très mauvais état  général du patient.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9BBFBDA-E179-475D-A80C-34F15651F65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deuxième implantation d’un cœur </a:t>
            </a:r>
            <a:r>
              <a:rPr lang="fr-FR" i="1" dirty="0" smtClean="0"/>
              <a:t>CARMAT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La deuxième implantation eu lieu le 5 août 2014 chez un homme de 68 ans , il est encore en vie.</a:t>
            </a:r>
          </a:p>
          <a:p>
            <a:endParaRPr lang="fr-FR" dirty="0" smtClean="0"/>
          </a:p>
          <a:p>
            <a:r>
              <a:rPr lang="fr-FR" dirty="0" smtClean="0"/>
              <a:t>Cette intervention</a:t>
            </a:r>
            <a:r>
              <a:rPr lang="fr-FR" dirty="0"/>
              <a:t>, </a:t>
            </a:r>
            <a:r>
              <a:rPr lang="fr-FR" dirty="0" smtClean="0"/>
              <a:t>a été menée par </a:t>
            </a:r>
            <a:r>
              <a:rPr lang="fr-FR" dirty="0"/>
              <a:t>la même équipe de </a:t>
            </a:r>
            <a:r>
              <a:rPr lang="fr-FR" dirty="0" smtClean="0"/>
              <a:t>chirurgiens . Elle a duré </a:t>
            </a:r>
            <a:r>
              <a:rPr lang="fr-FR" dirty="0"/>
              <a:t>moins longtemps : six heures trente au lieu de huit heures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Le </a:t>
            </a:r>
            <a:r>
              <a:rPr lang="fr-FR" dirty="0" smtClean="0"/>
              <a:t>patient est </a:t>
            </a:r>
            <a:r>
              <a:rPr lang="fr-FR" dirty="0"/>
              <a:t>rapidement </a:t>
            </a:r>
            <a:r>
              <a:rPr lang="fr-FR" dirty="0" smtClean="0"/>
              <a:t>sorti </a:t>
            </a:r>
            <a:r>
              <a:rPr lang="fr-FR" dirty="0"/>
              <a:t>du service de réanimation.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suites de l’intervention.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L’opéré a pu rentrer </a:t>
            </a:r>
            <a:r>
              <a:rPr lang="fr-FR" dirty="0"/>
              <a:t>chez lui le 2 </a:t>
            </a:r>
            <a:r>
              <a:rPr lang="fr-FR" dirty="0" smtClean="0"/>
              <a:t>janvier, soit cinq mois après l'intervention</a:t>
            </a:r>
          </a:p>
          <a:p>
            <a:endParaRPr lang="fr-FR" dirty="0" smtClean="0"/>
          </a:p>
          <a:p>
            <a:r>
              <a:rPr lang="fr-FR" dirty="0" smtClean="0"/>
              <a:t>Le patient est équipé </a:t>
            </a:r>
            <a:r>
              <a:rPr lang="fr-FR" dirty="0"/>
              <a:t>d'un dispositif </a:t>
            </a:r>
            <a:r>
              <a:rPr lang="fr-FR" dirty="0" smtClean="0"/>
              <a:t>portable léger  pour l’alimentation électrique et l’électronique  de surveillance  de la </a:t>
            </a:r>
            <a:r>
              <a:rPr lang="fr-FR" dirty="0"/>
              <a:t>prothèse cardiaque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Il peut actuellement </a:t>
            </a:r>
            <a:r>
              <a:rPr lang="fr-FR" dirty="0"/>
              <a:t>vivre chez lui, aller et </a:t>
            </a:r>
            <a:r>
              <a:rPr lang="fr-FR" dirty="0" smtClean="0"/>
              <a:t>venir, </a:t>
            </a:r>
            <a:r>
              <a:rPr lang="fr-FR" dirty="0"/>
              <a:t>en toute autonomie.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FBDA-E179-475D-A80C-34F15651F65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1841</TotalTime>
  <Words>664</Words>
  <Application>Microsoft Office PowerPoint</Application>
  <PresentationFormat>Affichage à l'écran (4:3)</PresentationFormat>
  <Paragraphs>104</Paragraphs>
  <Slides>19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Débit</vt:lpstr>
      <vt:lpstr>Le cœur CARMAT</vt:lpstr>
      <vt:lpstr>Le professeur Carpentier est passé par Nancy</vt:lpstr>
      <vt:lpstr>Un rappel concernant l’utilité du cœur artificiel CARMAT.</vt:lpstr>
      <vt:lpstr>Quelles sont les qualités du cœur artificiel CARMAT ?</vt:lpstr>
      <vt:lpstr>Quelles sont les caractéristiques techniques du cœur CARMAT ?</vt:lpstr>
      <vt:lpstr>Diapositive 6</vt:lpstr>
      <vt:lpstr>La première implantation</vt:lpstr>
      <vt:lpstr>La deuxième implantation d’un cœur CARMAT</vt:lpstr>
      <vt:lpstr>Les suites de l’intervention.</vt:lpstr>
      <vt:lpstr>*L’équipement d’autonomie s’est allégé</vt:lpstr>
      <vt:lpstr>* D’autres cœurs sont implantés de par le monde</vt:lpstr>
      <vt:lpstr>Le point sur les implantations dans le monde </vt:lpstr>
      <vt:lpstr>Le cœur total SynCardia</vt:lpstr>
      <vt:lpstr>Le cœur total syncardia …suite</vt:lpstr>
      <vt:lpstr>*L’avenir…….</vt:lpstr>
      <vt:lpstr>L’avenir... la thérapie cellulaire ?</vt:lpstr>
      <vt:lpstr>Merci de m’avoir écouté ……</vt:lpstr>
      <vt:lpstr>Cours de l’action en 2014</vt:lpstr>
      <vt:lpstr>Diapositive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cœur CARMAT</dc:title>
  <dc:creator>jean</dc:creator>
  <cp:lastModifiedBy>jean</cp:lastModifiedBy>
  <cp:revision>124</cp:revision>
  <dcterms:created xsi:type="dcterms:W3CDTF">2015-01-19T16:55:02Z</dcterms:created>
  <dcterms:modified xsi:type="dcterms:W3CDTF">2015-02-11T19:52:15Z</dcterms:modified>
</cp:coreProperties>
</file>