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78B6-1A1B-4392-8449-897A59A8DB94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BBD4-3DFA-4B6F-B0B1-44FA5D4FD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2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78B6-1A1B-4392-8449-897A59A8DB94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BBD4-3DFA-4B6F-B0B1-44FA5D4FD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78B6-1A1B-4392-8449-897A59A8DB94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BBD4-3DFA-4B6F-B0B1-44FA5D4FD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7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78B6-1A1B-4392-8449-897A59A8DB94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BBD4-3DFA-4B6F-B0B1-44FA5D4FD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40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78B6-1A1B-4392-8449-897A59A8DB94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BBD4-3DFA-4B6F-B0B1-44FA5D4FD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9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78B6-1A1B-4392-8449-897A59A8DB94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BBD4-3DFA-4B6F-B0B1-44FA5D4FD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2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78B6-1A1B-4392-8449-897A59A8DB94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BBD4-3DFA-4B6F-B0B1-44FA5D4FD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57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78B6-1A1B-4392-8449-897A59A8DB94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BBD4-3DFA-4B6F-B0B1-44FA5D4FD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5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78B6-1A1B-4392-8449-897A59A8DB94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BBD4-3DFA-4B6F-B0B1-44FA5D4FD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5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78B6-1A1B-4392-8449-897A59A8DB94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BBD4-3DFA-4B6F-B0B1-44FA5D4FD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5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78B6-1A1B-4392-8449-897A59A8DB94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BBD4-3DFA-4B6F-B0B1-44FA5D4FD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7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F78B6-1A1B-4392-8449-897A59A8DB94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BBD4-3DFA-4B6F-B0B1-44FA5D4FD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89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5291" r="38657" b="7959"/>
          <a:stretch>
            <a:fillRect/>
          </a:stretch>
        </p:blipFill>
        <p:spPr bwMode="auto">
          <a:xfrm>
            <a:off x="3276554" y="1925244"/>
            <a:ext cx="5436000" cy="475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08932" y="227000"/>
            <a:ext cx="4971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12 Février 2015</a:t>
            </a:r>
            <a:endParaRPr lang="fr-FR" sz="60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17639"/>
      </p:ext>
    </p:extLst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35" y="365704"/>
            <a:ext cx="10800000" cy="606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"/>
            <a:ext cx="6156000" cy="41650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00" y="2797252"/>
            <a:ext cx="6048000" cy="40607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248" y="-10"/>
            <a:ext cx="2088000" cy="18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1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82580"/>
            <a:ext cx="12192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Conférence</a:t>
            </a:r>
            <a:endParaRPr lang="fr-FR" sz="3200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endParaRPr lang="fr-FR" sz="6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6000" i="1" dirty="0">
                <a:solidFill>
                  <a:srgbClr val="7030A0"/>
                </a:solidFill>
                <a:latin typeface="Constantia" panose="02030602050306030303" pitchFamily="18" charset="0"/>
              </a:rPr>
              <a:t>"Innovation à la française : </a:t>
            </a:r>
            <a:endParaRPr lang="fr-FR" sz="6000" i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3200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60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et </a:t>
            </a:r>
            <a:r>
              <a:rPr lang="fr-FR" sz="6000" i="1" dirty="0">
                <a:solidFill>
                  <a:srgbClr val="7030A0"/>
                </a:solidFill>
                <a:latin typeface="Constantia" panose="02030602050306030303" pitchFamily="18" charset="0"/>
              </a:rPr>
              <a:t>si on avait encore tout faux ? "</a:t>
            </a:r>
            <a:endParaRPr lang="fr-FR" sz="6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32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</a:t>
            </a:r>
            <a:r>
              <a:rPr lang="fr-FR" sz="6000" dirty="0">
                <a:solidFill>
                  <a:srgbClr val="7030A0"/>
                </a:solidFill>
                <a:latin typeface="Constantia" panose="02030602050306030303" pitchFamily="18" charset="0"/>
              </a:rPr>
              <a:t>Jean-Claude ANDRE</a:t>
            </a: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6" y="100385"/>
            <a:ext cx="2088000" cy="18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4182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82" y="0"/>
            <a:ext cx="6948000" cy="48994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989" y="4964649"/>
            <a:ext cx="2088000" cy="18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2" t="11021" r="20315" b="104"/>
          <a:stretch/>
        </p:blipFill>
        <p:spPr>
          <a:xfrm>
            <a:off x="0" y="25758"/>
            <a:ext cx="6083089" cy="683224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3" b="2479"/>
          <a:stretch/>
        </p:blipFill>
        <p:spPr>
          <a:xfrm>
            <a:off x="6108000" y="25758"/>
            <a:ext cx="6084000" cy="68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3183" y="193183"/>
            <a:ext cx="1174553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Le mois prochain : 12 Mars 2015</a:t>
            </a:r>
          </a:p>
          <a:p>
            <a:pPr algn="ctr"/>
            <a:endParaRPr lang="fr-FR" sz="2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Communication</a:t>
            </a:r>
          </a:p>
          <a:p>
            <a:pPr algn="ctr"/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"L’horloge astronomique de Joyeux"</a:t>
            </a:r>
          </a:p>
          <a:p>
            <a:pPr algn="ctr"/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Marc Sauget</a:t>
            </a:r>
          </a:p>
          <a:p>
            <a:pPr algn="ctr"/>
            <a:endParaRPr lang="fr-FR" sz="48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4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Conférence</a:t>
            </a:r>
          </a:p>
          <a:p>
            <a:pPr algn="ctr"/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"L’éthique des STIC" </a:t>
            </a:r>
          </a:p>
          <a:p>
            <a:pPr algn="ctr"/>
            <a:r>
              <a:rPr lang="fr-FR" sz="4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Jean-Paul Haton</a:t>
            </a:r>
            <a:endParaRPr lang="fr-FR" sz="48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0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9151"/>
            <a:ext cx="12204000" cy="46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39" y="1109276"/>
            <a:ext cx="9468000" cy="481816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92061" y="0"/>
            <a:ext cx="6915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Samedi 21 Mars 2015</a:t>
            </a:r>
            <a:endParaRPr lang="fr-FR" sz="60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98491" y="5979557"/>
            <a:ext cx="1102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Les rendez-vous de l’ALS au Château de Lunéville</a:t>
            </a:r>
            <a:endParaRPr lang="fr-FR" sz="36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50028" y="1109276"/>
            <a:ext cx="340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De 9h00 à 17h30 </a:t>
            </a:r>
            <a:endParaRPr lang="fr-FR" sz="36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2191999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Les Utopies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7030A0"/>
                </a:solidFill>
                <a:latin typeface="Constantia" panose="02030602050306030303" pitchFamily="18" charset="0"/>
              </a:rPr>
              <a:t>Des siècles d’utopie ou la quête d’une société </a:t>
            </a:r>
            <a:r>
              <a:rPr lang="fr-FR" sz="3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idéale </a:t>
            </a:r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</a:p>
          <a:p>
            <a:pPr lvl="2"/>
            <a:r>
              <a:rPr lang="fr-FR" sz="2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Dominique DUBAUX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7030A0"/>
                </a:solidFill>
                <a:latin typeface="Constantia" panose="02030602050306030303" pitchFamily="18" charset="0"/>
              </a:rPr>
              <a:t>Utopies picturales</a:t>
            </a:r>
            <a:r>
              <a:rPr lang="fr-FR" sz="3600" dirty="0">
                <a:solidFill>
                  <a:srgbClr val="7030A0"/>
                </a:solidFill>
                <a:latin typeface="Constantia" panose="02030602050306030303" pitchFamily="18" charset="0"/>
              </a:rPr>
              <a:t> </a:t>
            </a:r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endParaRPr lang="fr-FR" sz="36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2800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Katell</a:t>
            </a:r>
            <a:r>
              <a:rPr lang="fr-FR" sz="2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COIGNARD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7030A0"/>
                </a:solidFill>
                <a:latin typeface="Constantia" panose="02030602050306030303" pitchFamily="18" charset="0"/>
              </a:rPr>
              <a:t>La </a:t>
            </a:r>
            <a:r>
              <a:rPr lang="fr-FR" sz="3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bioéthique</a:t>
            </a:r>
            <a:r>
              <a:rPr lang="fr-FR" sz="3200" dirty="0">
                <a:solidFill>
                  <a:srgbClr val="7030A0"/>
                </a:solidFill>
                <a:latin typeface="Constantia" panose="02030602050306030303" pitchFamily="18" charset="0"/>
              </a:rPr>
              <a:t> dans le domaine de l'utopie: utopie et </a:t>
            </a:r>
            <a:r>
              <a:rPr lang="fr-FR" sz="3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progrès 	</a:t>
            </a:r>
            <a:r>
              <a:rPr lang="fr-FR" sz="2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Claude HURIET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7030A0"/>
                </a:solidFill>
                <a:latin typeface="Constantia" panose="02030602050306030303" pitchFamily="18" charset="0"/>
              </a:rPr>
              <a:t>Les cités idéales de l’Antiquité à nos jours : une question </a:t>
            </a:r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sociale 	</a:t>
            </a:r>
            <a:r>
              <a:rPr lang="fr-FR" sz="2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Jean-Marc STEBE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36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Intermèdes musicaux</a:t>
            </a:r>
            <a:r>
              <a:rPr lang="fr-FR" sz="36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Constantia" panose="02030602050306030303" pitchFamily="18" charset="0"/>
              </a:rPr>
              <a:t>Jean-Marc </a:t>
            </a:r>
            <a:r>
              <a:rPr lang="fr-FR" sz="3600" dirty="0" err="1">
                <a:solidFill>
                  <a:srgbClr val="7030A0"/>
                </a:solidFill>
                <a:latin typeface="Constantia" panose="02030602050306030303" pitchFamily="18" charset="0"/>
              </a:rPr>
              <a:t>Illi</a:t>
            </a:r>
            <a:r>
              <a:rPr lang="fr-FR" sz="3600" dirty="0">
                <a:solidFill>
                  <a:srgbClr val="7030A0"/>
                </a:solidFill>
                <a:latin typeface="Constantia" panose="02030602050306030303" pitchFamily="18" charset="0"/>
              </a:rPr>
              <a:t> </a:t>
            </a:r>
            <a:endParaRPr lang="fr-FR" sz="36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835" y="179846"/>
            <a:ext cx="2304000" cy="792000"/>
          </a:xfrm>
          <a:prstGeom prst="rect">
            <a:avLst/>
          </a:prstGeom>
          <a:noFill/>
        </p:spPr>
      </p:pic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9" y="167936"/>
            <a:ext cx="1750695" cy="803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11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3"/>
          <a:stretch/>
        </p:blipFill>
        <p:spPr>
          <a:xfrm>
            <a:off x="133080" y="-27396"/>
            <a:ext cx="11880000" cy="68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7425" y="257577"/>
            <a:ext cx="115394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nstantia" panose="02030602050306030303" pitchFamily="18" charset="0"/>
              </a:rPr>
              <a:t>Réception d’un nouveau </a:t>
            </a:r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sociétaire</a:t>
            </a:r>
          </a:p>
          <a:p>
            <a:endParaRPr lang="fr-FR" sz="6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de-DE" sz="6000" dirty="0">
                <a:solidFill>
                  <a:srgbClr val="7030A0"/>
                </a:solidFill>
                <a:latin typeface="Constantia" panose="02030602050306030303" pitchFamily="18" charset="0"/>
              </a:rPr>
              <a:t>Olivier CACHARD</a:t>
            </a:r>
            <a:endParaRPr lang="fr-FR" sz="6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376" y="3281467"/>
            <a:ext cx="3600000" cy="31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91" y="0"/>
            <a:ext cx="7319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4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7424" y="296214"/>
            <a:ext cx="120245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Brève d’actualité</a:t>
            </a:r>
          </a:p>
          <a:p>
            <a:pPr algn="ctr"/>
            <a:endParaRPr lang="fr-FR" sz="6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de-DE" sz="54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"Le Coeur </a:t>
            </a:r>
            <a:r>
              <a:rPr lang="de-DE" sz="5400" i="1" dirty="0">
                <a:solidFill>
                  <a:srgbClr val="7030A0"/>
                </a:solidFill>
                <a:latin typeface="Constantia" panose="02030602050306030303" pitchFamily="18" charset="0"/>
              </a:rPr>
              <a:t>artificiel CARMAT : suite</a:t>
            </a:r>
            <a:r>
              <a:rPr lang="de-DE" sz="54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…"</a:t>
            </a:r>
            <a:endParaRPr lang="fr-FR" sz="54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de-DE" sz="6000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de-DE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</a:t>
            </a:r>
            <a:r>
              <a:rPr lang="de-DE" sz="6000" dirty="0">
                <a:solidFill>
                  <a:srgbClr val="7030A0"/>
                </a:solidFill>
                <a:latin typeface="Constantia" panose="02030602050306030303" pitchFamily="18" charset="0"/>
              </a:rPr>
              <a:t>Jean-Pierre JOLAS</a:t>
            </a:r>
            <a:endParaRPr lang="fr-FR" sz="6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93" y="5020115"/>
            <a:ext cx="1980000" cy="17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t="7423" r="239" b="5306"/>
          <a:stretch/>
        </p:blipFill>
        <p:spPr>
          <a:xfrm>
            <a:off x="652195" y="283336"/>
            <a:ext cx="10800000" cy="627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7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7735" y="412124"/>
            <a:ext cx="97364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Communication</a:t>
            </a:r>
          </a:p>
          <a:p>
            <a:pPr algn="ctr"/>
            <a:endParaRPr lang="de-DE" sz="6000" i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de-DE" sz="60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"</a:t>
            </a:r>
            <a:r>
              <a:rPr lang="de-DE" sz="6000" i="1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Connaissance</a:t>
            </a:r>
            <a:r>
              <a:rPr lang="de-DE" sz="60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de-DE" sz="6000" i="1" dirty="0">
                <a:solidFill>
                  <a:srgbClr val="7030A0"/>
                </a:solidFill>
                <a:latin typeface="Constantia" panose="02030602050306030303" pitchFamily="18" charset="0"/>
              </a:rPr>
              <a:t>et </a:t>
            </a:r>
            <a:r>
              <a:rPr lang="de-DE" sz="6000" i="1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ignorance</a:t>
            </a:r>
            <a:r>
              <a:rPr lang="de-DE" sz="60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„</a:t>
            </a:r>
          </a:p>
          <a:p>
            <a:pPr algn="ctr"/>
            <a:endParaRPr lang="de-DE" sz="6000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de-DE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</a:t>
            </a:r>
            <a:r>
              <a:rPr lang="de-DE" sz="6000" dirty="0">
                <a:solidFill>
                  <a:srgbClr val="7030A0"/>
                </a:solidFill>
                <a:latin typeface="Constantia" panose="02030602050306030303" pitchFamily="18" charset="0"/>
              </a:rPr>
              <a:t>Claude HERIQUE</a:t>
            </a:r>
            <a:endParaRPr lang="fr-FR" sz="6000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85"/>
            <a:ext cx="2088000" cy="18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0"/>
          <a:stretch/>
        </p:blipFill>
        <p:spPr>
          <a:xfrm>
            <a:off x="1719318" y="-2"/>
            <a:ext cx="8532000" cy="68187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827" y="0"/>
            <a:ext cx="3600000" cy="31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4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87</Words>
  <Application>Microsoft Office PowerPoint</Application>
  <PresentationFormat>Grand écran</PresentationFormat>
  <Paragraphs>48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Constantia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DUBAUX</dc:creator>
  <cp:lastModifiedBy>Dominique DUBAUX</cp:lastModifiedBy>
  <cp:revision>14</cp:revision>
  <dcterms:created xsi:type="dcterms:W3CDTF">2015-02-11T16:39:41Z</dcterms:created>
  <dcterms:modified xsi:type="dcterms:W3CDTF">2015-02-11T20:20:41Z</dcterms:modified>
</cp:coreProperties>
</file>