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68" r:id="rId3"/>
    <p:sldId id="256" r:id="rId4"/>
    <p:sldId id="269" r:id="rId5"/>
    <p:sldId id="259" r:id="rId6"/>
    <p:sldId id="261" r:id="rId7"/>
    <p:sldId id="271" r:id="rId8"/>
    <p:sldId id="265" r:id="rId9"/>
    <p:sldId id="262" r:id="rId10"/>
    <p:sldId id="263" r:id="rId11"/>
    <p:sldId id="272" r:id="rId12"/>
    <p:sldId id="260" r:id="rId13"/>
    <p:sldId id="264" r:id="rId14"/>
    <p:sldId id="273" r:id="rId15"/>
    <p:sldId id="266" r:id="rId16"/>
    <p:sldId id="267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7" autoAdjust="0"/>
  </p:normalViewPr>
  <p:slideViewPr>
    <p:cSldViewPr snapToGrid="0" snapToObjects="1">
      <p:cViewPr varScale="1">
        <p:scale>
          <a:sx n="94" d="100"/>
          <a:sy n="9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7999-AC7B-404B-B92A-09F70DE7FE5A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D110A-F9CC-744E-B115-DE17F1418D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8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27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9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8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2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1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9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91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85AF0-A3DE-F243-B876-1208ED680A3B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1D264F-AA56-C344-A29D-E2C24FA2CD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4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96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" y="4759441"/>
            <a:ext cx="8686799" cy="2098559"/>
            <a:chOff x="1" y="4563385"/>
            <a:chExt cx="8686799" cy="209855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" y="4563385"/>
              <a:ext cx="2299290" cy="2098559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5182954" y="6025441"/>
              <a:ext cx="3503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/>
                <a:t>11 Décembre 2014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888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211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4400" i="1" dirty="0" smtClean="0"/>
              <a:t>Les </a:t>
            </a:r>
            <a:r>
              <a:rPr lang="de-DE" sz="4400" i="1" dirty="0" err="1"/>
              <a:t>lettres</a:t>
            </a:r>
            <a:r>
              <a:rPr lang="de-DE" sz="4400" i="1" dirty="0"/>
              <a:t> de </a:t>
            </a:r>
            <a:r>
              <a:rPr lang="de-DE" sz="4400" i="1" dirty="0" err="1" smtClean="0"/>
              <a:t>rémission</a:t>
            </a:r>
            <a:endParaRPr lang="de-DE" sz="4400" i="1" dirty="0" smtClean="0"/>
          </a:p>
          <a:p>
            <a:pPr marL="0" indent="0" algn="ctr">
              <a:buNone/>
            </a:pPr>
            <a:r>
              <a:rPr lang="de-DE" sz="4400" i="1" dirty="0" smtClean="0"/>
              <a:t> </a:t>
            </a:r>
            <a:r>
              <a:rPr lang="de-DE" sz="4400" i="1" dirty="0"/>
              <a:t>du Duc de Lorraine René II </a:t>
            </a:r>
            <a:r>
              <a:rPr lang="de-DE" sz="4400" dirty="0" smtClean="0"/>
              <a:t> </a:t>
            </a:r>
          </a:p>
          <a:p>
            <a:pPr marL="0" indent="0" algn="ctr">
              <a:buNone/>
            </a:pPr>
            <a:endParaRPr lang="de-DE" sz="3600" dirty="0" smtClean="0"/>
          </a:p>
          <a:p>
            <a:pPr marL="0" indent="0" algn="ctr">
              <a:buNone/>
            </a:pPr>
            <a:r>
              <a:rPr lang="de-DE" dirty="0" smtClean="0"/>
              <a:t>Pierre PEGEOT</a:t>
            </a:r>
          </a:p>
          <a:p>
            <a:pPr marL="0" indent="0" algn="ctr">
              <a:buNone/>
            </a:pPr>
            <a:endParaRPr lang="de-DE" sz="3600" dirty="0" smtClean="0"/>
          </a:p>
          <a:p>
            <a:pPr marL="0" indent="0" algn="ctr">
              <a:buNone/>
            </a:pPr>
            <a:r>
              <a:rPr lang="de-DE" i="1" dirty="0" err="1" smtClean="0"/>
              <a:t>Professeur</a:t>
            </a:r>
            <a:r>
              <a:rPr lang="de-DE" i="1" dirty="0" smtClean="0"/>
              <a:t> </a:t>
            </a:r>
            <a:r>
              <a:rPr lang="de-DE" i="1" dirty="0" err="1" smtClean="0"/>
              <a:t>émérite</a:t>
            </a:r>
            <a:r>
              <a:rPr lang="de-DE" i="1" dirty="0" smtClean="0"/>
              <a:t> de l‘ </a:t>
            </a:r>
            <a:r>
              <a:rPr lang="de-DE" i="1" dirty="0" err="1" smtClean="0"/>
              <a:t>Université</a:t>
            </a:r>
            <a:r>
              <a:rPr lang="de-DE" i="1" dirty="0" smtClean="0"/>
              <a:t> de Lorraine </a:t>
            </a:r>
            <a:endParaRPr lang="fr-FR" i="1" dirty="0"/>
          </a:p>
          <a:p>
            <a:pPr marL="0" indent="0" algn="ctr">
              <a:buNone/>
            </a:pPr>
            <a:r>
              <a:rPr lang="fr-FR" sz="3600" dirty="0" smtClean="0"/>
              <a:t> 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3214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9099"/>
            <a:ext cx="8229600" cy="965894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EECE1"/>
                </a:solidFill>
              </a:rPr>
              <a:t>Les crimes et délits concernés</a:t>
            </a:r>
            <a:endParaRPr lang="fr-FR" sz="3600" dirty="0">
              <a:solidFill>
                <a:srgbClr val="EEECE1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99598"/>
              </p:ext>
            </p:extLst>
          </p:nvPr>
        </p:nvGraphicFramePr>
        <p:xfrm>
          <a:off x="859923" y="777702"/>
          <a:ext cx="6803760" cy="603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880100" imgH="7073900" progId="Word.Document.12">
                  <p:embed/>
                </p:oleObj>
              </mc:Choice>
              <mc:Fallback>
                <p:oleObj name="Document" r:id="rId4" imgW="5880100" imgH="707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923" y="777702"/>
                        <a:ext cx="6803760" cy="603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25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 smtClean="0"/>
              <a:t>Exemples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2091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rémission acte de pouvoir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0837" y="1600200"/>
            <a:ext cx="8229600" cy="2963185"/>
          </a:xfrm>
        </p:spPr>
        <p:txBody>
          <a:bodyPr/>
          <a:lstStyle/>
          <a:p>
            <a:r>
              <a:rPr lang="fr-FR" dirty="0" smtClean="0"/>
              <a:t>Acte régalien, le duc souverain</a:t>
            </a:r>
          </a:p>
          <a:p>
            <a:r>
              <a:rPr lang="fr-FR" dirty="0" smtClean="0"/>
              <a:t>Mécanique de la rémission </a:t>
            </a:r>
          </a:p>
          <a:p>
            <a:r>
              <a:rPr lang="fr-FR" dirty="0" smtClean="0"/>
              <a:t>Administration bien huilée</a:t>
            </a:r>
          </a:p>
          <a:p>
            <a:r>
              <a:rPr lang="fr-FR" dirty="0" smtClean="0"/>
              <a:t>Le prince et son bon plaisir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19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tes1_octro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" y="-1799189"/>
            <a:ext cx="6488867" cy="920717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83540" y="2627792"/>
            <a:ext cx="3142233" cy="2963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Carte des lieux d’octroi </a:t>
            </a:r>
          </a:p>
          <a:p>
            <a:pPr marL="0" indent="0" algn="ctr">
              <a:buNone/>
            </a:pPr>
            <a:r>
              <a:rPr lang="fr-FR" sz="2400" dirty="0" smtClean="0"/>
              <a:t>Administration bien rodée </a:t>
            </a:r>
          </a:p>
          <a:p>
            <a:pPr marL="0" indent="0" algn="ctr">
              <a:buNone/>
            </a:pPr>
            <a:r>
              <a:rPr lang="fr-FR" sz="2400" dirty="0" smtClean="0"/>
              <a:t>reposant sur un </a:t>
            </a:r>
          </a:p>
          <a:p>
            <a:pPr marL="0" indent="0" algn="ctr">
              <a:buNone/>
            </a:pPr>
            <a:r>
              <a:rPr lang="fr-FR" sz="2400" dirty="0" smtClean="0"/>
              <a:t>pouvoir personnel </a:t>
            </a:r>
          </a:p>
          <a:p>
            <a:pPr marL="0" indent="0" algn="ctr">
              <a:buNone/>
            </a:pPr>
            <a:r>
              <a:rPr lang="fr-FR" sz="2400" dirty="0" smtClean="0"/>
              <a:t>95% des cas avant le procès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8944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Acte régalien, le duc souverain</a:t>
            </a:r>
          </a:p>
          <a:p>
            <a:pPr marL="0" indent="0" algn="ctr">
              <a:buNone/>
            </a:pPr>
            <a:r>
              <a:rPr lang="fr-FR" dirty="0" smtClean="0"/>
              <a:t>Mécanique de la rémission </a:t>
            </a:r>
          </a:p>
          <a:p>
            <a:pPr marL="0" indent="0" algn="ctr">
              <a:buNone/>
            </a:pPr>
            <a:r>
              <a:rPr lang="fr-FR" dirty="0" smtClean="0"/>
              <a:t>Administration bien huilée</a:t>
            </a:r>
          </a:p>
          <a:p>
            <a:pPr marL="0" indent="0" algn="ctr">
              <a:buNone/>
            </a:pPr>
            <a:r>
              <a:rPr lang="fr-FR" dirty="0" smtClean="0"/>
              <a:t>Le prince et son bon plaisir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1363"/>
            <a:ext cx="8229600" cy="2963185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Utile pour histoire locale, généalogistes</a:t>
            </a:r>
            <a:r>
              <a:rPr lang="fr-FR" smtClean="0"/>
              <a:t>, </a:t>
            </a:r>
            <a:r>
              <a:rPr lang="fr-FR" smtClean="0"/>
              <a:t>linguistes…  </a:t>
            </a:r>
          </a:p>
          <a:p>
            <a:pPr algn="just"/>
            <a:r>
              <a:rPr lang="fr-FR" dirty="0" smtClean="0"/>
              <a:t>Fournit </a:t>
            </a:r>
            <a:r>
              <a:rPr lang="fr-FR" dirty="0" smtClean="0"/>
              <a:t>beaucoup d’information sur la vie quotidienne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93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901" y="1467286"/>
            <a:ext cx="3322960" cy="296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0" dirty="0" smtClean="0">
                <a:solidFill>
                  <a:srgbClr val="0000FF"/>
                </a:solidFill>
              </a:rPr>
              <a:t>Merci</a:t>
            </a:r>
            <a:endParaRPr lang="fr-FR" sz="8000" dirty="0">
              <a:solidFill>
                <a:srgbClr val="0000FF"/>
              </a:solidFill>
            </a:endParaRPr>
          </a:p>
        </p:txBody>
      </p:sp>
      <p:pic>
        <p:nvPicPr>
          <p:cNvPr id="5" name="Image 4" descr="Capture d’écran 2014-12-07 à 12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2" y="0"/>
            <a:ext cx="4657458" cy="70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9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Plan de l’exposé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7566" y="1207693"/>
            <a:ext cx="6601067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dirty="0" smtClean="0"/>
              <a:t>Introduction: La rémission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Le corpus disponible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L’objet des rémissions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La rémission, acte de pouvoir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Conclusion</a:t>
            </a:r>
          </a:p>
          <a:p>
            <a:pPr>
              <a:lnSpc>
                <a:spcPct val="14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1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262" y="-307680"/>
            <a:ext cx="4174401" cy="7319818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3895070" y="-56230"/>
            <a:ext cx="5248930" cy="4335893"/>
            <a:chOff x="3895070" y="-50290"/>
            <a:chExt cx="5248930" cy="4335893"/>
          </a:xfrm>
        </p:grpSpPr>
        <p:sp>
          <p:nvSpPr>
            <p:cNvPr id="8" name="ZoneTexte 7"/>
            <p:cNvSpPr txBox="1"/>
            <p:nvPr/>
          </p:nvSpPr>
          <p:spPr>
            <a:xfrm>
              <a:off x="4027139" y="753180"/>
              <a:ext cx="446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00FF"/>
                  </a:solidFill>
                </a:rPr>
                <a:t>René II à la bataille de Nancy 1477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5070" y="-50290"/>
              <a:ext cx="5248930" cy="347929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4548004" y="3454606"/>
              <a:ext cx="43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René II, Philippe de Gueldre et leurs enfants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548004" y="4888286"/>
            <a:ext cx="434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Puis René II place St </a:t>
            </a:r>
            <a:r>
              <a:rPr lang="fr-FR" sz="2800" dirty="0" err="1" smtClean="0"/>
              <a:t>Epvre</a:t>
            </a:r>
            <a:endParaRPr lang="fr-FR" sz="2800" dirty="0" smtClean="0"/>
          </a:p>
          <a:p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070" y="2980442"/>
            <a:ext cx="5248930" cy="38156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159208" y="1300457"/>
            <a:ext cx="446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René II à la bataille de Nancy 1477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5677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2258685" y="2123324"/>
            <a:ext cx="3839778" cy="162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fr-FR" sz="4000" dirty="0" smtClean="0"/>
              <a:t> La rémission</a:t>
            </a:r>
          </a:p>
          <a:p>
            <a:pPr>
              <a:lnSpc>
                <a:spcPct val="14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83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4-12-07 à 11.2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78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56214" y="620266"/>
            <a:ext cx="2587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Rémission du duc </a:t>
            </a:r>
          </a:p>
          <a:p>
            <a:r>
              <a:rPr lang="fr-FR" sz="2000" dirty="0" smtClean="0"/>
              <a:t>René II accordée </a:t>
            </a:r>
          </a:p>
          <a:p>
            <a:r>
              <a:rPr lang="fr-FR" sz="2000" dirty="0" smtClean="0"/>
              <a:t>En 1493 à un vigneron de </a:t>
            </a:r>
            <a:r>
              <a:rPr lang="fr-FR" sz="2000" dirty="0" err="1" smtClean="0"/>
              <a:t>Fains-Veel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ADMM B 533,n°21, lettre II et copie </a:t>
            </a:r>
            <a:r>
              <a:rPr lang="fr-FR" sz="2000" dirty="0" err="1" smtClean="0"/>
              <a:t>ibid</a:t>
            </a:r>
            <a:r>
              <a:rPr lang="fr-FR" sz="2000" dirty="0" smtClean="0"/>
              <a:t>, B5,f° 24v°-25, lettre 143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635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4-12-07 à 11.3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81" y="0"/>
            <a:ext cx="52075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9624" y="1772188"/>
            <a:ext cx="2976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Une copie de lettre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7948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4-12-07 à 11.3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9" y="348366"/>
            <a:ext cx="10128797" cy="47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L’objet des remissions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9902" y="1600200"/>
            <a:ext cx="4548559" cy="2963185"/>
          </a:xfrm>
        </p:spPr>
        <p:txBody>
          <a:bodyPr/>
          <a:lstStyle/>
          <a:p>
            <a:r>
              <a:rPr lang="fr-FR" dirty="0" smtClean="0"/>
              <a:t>Les crimes</a:t>
            </a:r>
          </a:p>
          <a:p>
            <a:r>
              <a:rPr lang="fr-FR" dirty="0" smtClean="0"/>
              <a:t>Autres cas</a:t>
            </a:r>
          </a:p>
          <a:p>
            <a:r>
              <a:rPr lang="fr-FR" dirty="0" smtClean="0"/>
              <a:t>Le peuple </a:t>
            </a:r>
            <a:r>
              <a:rPr lang="fr-FR" dirty="0" err="1" smtClean="0"/>
              <a:t>grâcié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3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42441" y="2327510"/>
            <a:ext cx="2801560" cy="2963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Carte des </a:t>
            </a:r>
          </a:p>
          <a:p>
            <a:pPr marL="0" indent="0">
              <a:buNone/>
            </a:pPr>
            <a:r>
              <a:rPr lang="fr-FR" sz="3600" dirty="0" smtClean="0"/>
              <a:t>homicides</a:t>
            </a:r>
          </a:p>
          <a:p>
            <a:pPr marL="0" indent="0">
              <a:buNone/>
            </a:pPr>
            <a:r>
              <a:rPr lang="fr-FR" sz="3600" dirty="0" smtClean="0"/>
              <a:t>  </a:t>
            </a:r>
          </a:p>
        </p:txBody>
      </p:sp>
      <p:pic>
        <p:nvPicPr>
          <p:cNvPr id="4" name="Image 3" descr="carte1_homic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256"/>
            <a:ext cx="6342440" cy="8999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0598" y="5975684"/>
            <a:ext cx="2199507" cy="88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222</Words>
  <Application>Microsoft Macintosh PowerPoint</Application>
  <PresentationFormat>Présentation à l'écran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Document</vt:lpstr>
      <vt:lpstr>Présentation PowerPoint</vt:lpstr>
      <vt:lpstr>Plan de l’exposé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L’objet des remissions </vt:lpstr>
      <vt:lpstr> </vt:lpstr>
      <vt:lpstr>Les crimes et délits concernés</vt:lpstr>
      <vt:lpstr>Présentation PowerPoint</vt:lpstr>
      <vt:lpstr>La rémission acte de pouvoir  </vt:lpstr>
      <vt:lpstr>Présentation PowerPoint</vt:lpstr>
      <vt:lpstr>Présentation PowerPoint</vt:lpstr>
      <vt:lpstr>Conclusion  </vt:lpstr>
      <vt:lpstr>Présentation PowerPoint</vt:lpstr>
    </vt:vector>
  </TitlesOfParts>
  <Company>Loria INPL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31</cp:revision>
  <dcterms:created xsi:type="dcterms:W3CDTF">2014-12-05T15:16:23Z</dcterms:created>
  <dcterms:modified xsi:type="dcterms:W3CDTF">2014-12-11T09:01:45Z</dcterms:modified>
</cp:coreProperties>
</file>