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5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8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9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21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3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4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5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6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7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9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0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2" r:id="rId2"/>
    <p:sldMasterId id="2147483701" r:id="rId3"/>
    <p:sldMasterId id="2147483681" r:id="rId4"/>
    <p:sldMasterId id="2147483691" r:id="rId5"/>
    <p:sldMasterId id="2147483732" r:id="rId6"/>
    <p:sldMasterId id="2147483742" r:id="rId7"/>
    <p:sldMasterId id="2147483752" r:id="rId8"/>
    <p:sldMasterId id="2147483762" r:id="rId9"/>
    <p:sldMasterId id="2147483772" r:id="rId10"/>
    <p:sldMasterId id="2147483782" r:id="rId11"/>
    <p:sldMasterId id="2147483792" r:id="rId12"/>
    <p:sldMasterId id="2147483802" r:id="rId13"/>
    <p:sldMasterId id="2147483812" r:id="rId14"/>
    <p:sldMasterId id="2147483822" r:id="rId15"/>
    <p:sldMasterId id="2147483832" r:id="rId16"/>
    <p:sldMasterId id="2147483842" r:id="rId17"/>
    <p:sldMasterId id="2147483852" r:id="rId18"/>
    <p:sldMasterId id="2147483862" r:id="rId19"/>
    <p:sldMasterId id="2147483872" r:id="rId20"/>
    <p:sldMasterId id="2147483882" r:id="rId21"/>
    <p:sldMasterId id="2147483892" r:id="rId22"/>
    <p:sldMasterId id="2147483902" r:id="rId23"/>
    <p:sldMasterId id="2147483912" r:id="rId24"/>
    <p:sldMasterId id="2147483922" r:id="rId25"/>
    <p:sldMasterId id="2147483932" r:id="rId26"/>
    <p:sldMasterId id="2147483942" r:id="rId27"/>
    <p:sldMasterId id="2147483952" r:id="rId28"/>
    <p:sldMasterId id="2147483962" r:id="rId29"/>
    <p:sldMasterId id="2147483972" r:id="rId30"/>
    <p:sldMasterId id="2147483982" r:id="rId31"/>
  </p:sldMasterIdLst>
  <p:notesMasterIdLst>
    <p:notesMasterId r:id="rId62"/>
  </p:notesMasterIdLst>
  <p:handoutMasterIdLst>
    <p:handoutMasterId r:id="rId63"/>
  </p:handoutMasterIdLst>
  <p:sldIdLst>
    <p:sldId id="256" r:id="rId32"/>
    <p:sldId id="342" r:id="rId33"/>
    <p:sldId id="455" r:id="rId34"/>
    <p:sldId id="316" r:id="rId35"/>
    <p:sldId id="463" r:id="rId36"/>
    <p:sldId id="448" r:id="rId37"/>
    <p:sldId id="430" r:id="rId38"/>
    <p:sldId id="444" r:id="rId39"/>
    <p:sldId id="435" r:id="rId40"/>
    <p:sldId id="434" r:id="rId41"/>
    <p:sldId id="390" r:id="rId42"/>
    <p:sldId id="389" r:id="rId43"/>
    <p:sldId id="391" r:id="rId44"/>
    <p:sldId id="392" r:id="rId45"/>
    <p:sldId id="449" r:id="rId46"/>
    <p:sldId id="393" r:id="rId47"/>
    <p:sldId id="394" r:id="rId48"/>
    <p:sldId id="406" r:id="rId49"/>
    <p:sldId id="450" r:id="rId50"/>
    <p:sldId id="395" r:id="rId51"/>
    <p:sldId id="396" r:id="rId52"/>
    <p:sldId id="397" r:id="rId53"/>
    <p:sldId id="439" r:id="rId54"/>
    <p:sldId id="451" r:id="rId55"/>
    <p:sldId id="464" r:id="rId56"/>
    <p:sldId id="465" r:id="rId57"/>
    <p:sldId id="452" r:id="rId58"/>
    <p:sldId id="454" r:id="rId59"/>
    <p:sldId id="414" r:id="rId60"/>
    <p:sldId id="384" r:id="rId61"/>
  </p:sldIdLst>
  <p:sldSz cx="9144000" cy="6858000" type="screen4x3"/>
  <p:notesSz cx="9774238" cy="672465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18">
          <p15:clr>
            <a:srgbClr val="A4A3A4"/>
          </p15:clr>
        </p15:guide>
        <p15:guide id="2" pos="307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9E0F1D"/>
    <a:srgbClr val="0288D1"/>
    <a:srgbClr val="595959"/>
    <a:srgbClr val="F9F9F9"/>
    <a:srgbClr val="FFFFFF"/>
    <a:srgbClr val="70706F"/>
    <a:srgbClr val="505150"/>
    <a:srgbClr val="00713C"/>
    <a:srgbClr val="026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6412" autoAdjust="0"/>
  </p:normalViewPr>
  <p:slideViewPr>
    <p:cSldViewPr snapToGrid="0" snapToObjects="1" showGuides="1">
      <p:cViewPr varScale="1">
        <p:scale>
          <a:sx n="93" d="100"/>
          <a:sy n="93" d="100"/>
        </p:scale>
        <p:origin x="-1552" y="-96"/>
      </p:cViewPr>
      <p:guideLst>
        <p:guide orient="horz" pos="383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576" y="-102"/>
      </p:cViewPr>
      <p:guideLst>
        <p:guide orient="horz" pos="2118"/>
        <p:guide pos="30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19.xml"/><Relationship Id="rId51" Type="http://schemas.openxmlformats.org/officeDocument/2006/relationships/slide" Target="slides/slide20.xml"/><Relationship Id="rId52" Type="http://schemas.openxmlformats.org/officeDocument/2006/relationships/slide" Target="slides/slide21.xml"/><Relationship Id="rId53" Type="http://schemas.openxmlformats.org/officeDocument/2006/relationships/slide" Target="slides/slide22.xml"/><Relationship Id="rId54" Type="http://schemas.openxmlformats.org/officeDocument/2006/relationships/slide" Target="slides/slide23.xml"/><Relationship Id="rId55" Type="http://schemas.openxmlformats.org/officeDocument/2006/relationships/slide" Target="slides/slide24.xml"/><Relationship Id="rId56" Type="http://schemas.openxmlformats.org/officeDocument/2006/relationships/slide" Target="slides/slide25.xml"/><Relationship Id="rId57" Type="http://schemas.openxmlformats.org/officeDocument/2006/relationships/slide" Target="slides/slide26.xml"/><Relationship Id="rId58" Type="http://schemas.openxmlformats.org/officeDocument/2006/relationships/slide" Target="slides/slide27.xml"/><Relationship Id="rId59" Type="http://schemas.openxmlformats.org/officeDocument/2006/relationships/slide" Target="slides/slide28.xml"/><Relationship Id="rId40" Type="http://schemas.openxmlformats.org/officeDocument/2006/relationships/slide" Target="slides/slide9.xml"/><Relationship Id="rId41" Type="http://schemas.openxmlformats.org/officeDocument/2006/relationships/slide" Target="slides/slide10.xml"/><Relationship Id="rId42" Type="http://schemas.openxmlformats.org/officeDocument/2006/relationships/slide" Target="slides/slide11.xml"/><Relationship Id="rId43" Type="http://schemas.openxmlformats.org/officeDocument/2006/relationships/slide" Target="slides/slide12.xml"/><Relationship Id="rId44" Type="http://schemas.openxmlformats.org/officeDocument/2006/relationships/slide" Target="slides/slide13.xml"/><Relationship Id="rId45" Type="http://schemas.openxmlformats.org/officeDocument/2006/relationships/slide" Target="slides/slide14.xml"/><Relationship Id="rId46" Type="http://schemas.openxmlformats.org/officeDocument/2006/relationships/slide" Target="slides/slide15.xml"/><Relationship Id="rId47" Type="http://schemas.openxmlformats.org/officeDocument/2006/relationships/slide" Target="slides/slide16.xml"/><Relationship Id="rId48" Type="http://schemas.openxmlformats.org/officeDocument/2006/relationships/slide" Target="slides/slide17.xml"/><Relationship Id="rId4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" Target="slides/slide1.xml"/><Relationship Id="rId33" Type="http://schemas.openxmlformats.org/officeDocument/2006/relationships/slide" Target="slides/slide2.xml"/><Relationship Id="rId34" Type="http://schemas.openxmlformats.org/officeDocument/2006/relationships/slide" Target="slides/slide3.xml"/><Relationship Id="rId35" Type="http://schemas.openxmlformats.org/officeDocument/2006/relationships/slide" Target="slides/slide4.xml"/><Relationship Id="rId36" Type="http://schemas.openxmlformats.org/officeDocument/2006/relationships/slide" Target="slides/slide5.xml"/><Relationship Id="rId37" Type="http://schemas.openxmlformats.org/officeDocument/2006/relationships/slide" Target="slides/slide6.xml"/><Relationship Id="rId38" Type="http://schemas.openxmlformats.org/officeDocument/2006/relationships/slide" Target="slides/slide7.xml"/><Relationship Id="rId39" Type="http://schemas.openxmlformats.org/officeDocument/2006/relationships/slide" Target="slides/slide8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slide" Target="slides/slide29.xml"/><Relationship Id="rId61" Type="http://schemas.openxmlformats.org/officeDocument/2006/relationships/slide" Target="slides/slide30.xml"/><Relationship Id="rId62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83EDA-F6CD-490E-8535-C3CCBF39D6EB}" type="doc">
      <dgm:prSet loTypeId="urn:microsoft.com/office/officeart/2005/8/layout/venn3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6195D331-8A3A-4D1E-9B11-F28095BC2B58}">
      <dgm:prSet phldrT="[Texte]" custT="1"/>
      <dgm:spPr>
        <a:xfrm>
          <a:off x="1064" y="47705"/>
          <a:ext cx="2075177" cy="2075177"/>
        </a:xfr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Véhicule conduit par un usager détenteur du permis B</a:t>
          </a:r>
          <a:endParaRPr lang="fr-FR" sz="12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16270C9B-A268-4971-8611-97F0BF620FE4}" type="parTrans" cxnId="{742FA6FA-5961-4A1E-8650-961B0B241D8D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+mj-lt"/>
          </a:endParaRPr>
        </a:p>
      </dgm:t>
    </dgm:pt>
    <dgm:pt modelId="{C39B99A0-85F8-4F45-A33A-1AA260588CB2}" type="sibTrans" cxnId="{742FA6FA-5961-4A1E-8650-961B0B241D8D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+mj-lt"/>
          </a:endParaRPr>
        </a:p>
      </dgm:t>
    </dgm:pt>
    <dgm:pt modelId="{69598952-D462-4043-B069-88B430B96C09}">
      <dgm:prSet phldrT="[Texte]" custT="1"/>
      <dgm:spPr>
        <a:xfrm>
          <a:off x="1661205" y="47705"/>
          <a:ext cx="2075177" cy="2075177"/>
        </a:xfrm>
        <a:solidFill>
          <a:srgbClr val="9BBB59">
            <a:alpha val="50000"/>
            <a:hueOff val="2812566"/>
            <a:satOff val="-4220"/>
            <a:lumOff val="-686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Usager pré-identifié auprès de l’exploitant pour vérifier la disponibilité de la flotte et réserver un véhicule</a:t>
          </a:r>
          <a:endParaRPr lang="fr-FR" sz="12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6B6C591D-FA75-4CE7-B5EA-D7938D9C1E43}" type="parTrans" cxnId="{8EF01972-8AEE-4F89-A21E-EBB6C30FB3B3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+mj-lt"/>
          </a:endParaRPr>
        </a:p>
      </dgm:t>
    </dgm:pt>
    <dgm:pt modelId="{5CAC3C91-A699-478C-B9CA-D6F5B8AF0CEF}" type="sibTrans" cxnId="{8EF01972-8AEE-4F89-A21E-EBB6C30FB3B3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+mj-lt"/>
          </a:endParaRPr>
        </a:p>
      </dgm:t>
    </dgm:pt>
    <dgm:pt modelId="{2E4EE0F1-4415-4B69-8C92-AA2315219F00}">
      <dgm:prSet phldrT="[Texte]" custT="1"/>
      <dgm:spPr>
        <a:xfrm>
          <a:off x="3321347" y="47705"/>
          <a:ext cx="2075177" cy="2075177"/>
        </a:xfrm>
        <a:solidFill>
          <a:srgbClr val="9BBB59">
            <a:alpha val="50000"/>
            <a:hueOff val="5625132"/>
            <a:satOff val="-8440"/>
            <a:lumOff val="-1373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Véhicule configuré en mode « libre-service » avec accès au tableau de bord</a:t>
          </a:r>
          <a:endParaRPr lang="fr-FR" sz="12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CE8A84A5-3EEE-493E-9C97-201DDC016C3C}" type="parTrans" cxnId="{83BDBB90-E4B1-419C-935D-A4D48C53B50E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+mj-lt"/>
          </a:endParaRPr>
        </a:p>
      </dgm:t>
    </dgm:pt>
    <dgm:pt modelId="{99054253-1F11-4FC8-BDEF-8F06D0872D5D}" type="sibTrans" cxnId="{83BDBB90-E4B1-419C-935D-A4D48C53B50E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+mj-lt"/>
          </a:endParaRPr>
        </a:p>
      </dgm:t>
    </dgm:pt>
    <dgm:pt modelId="{D99BFCD9-3BB6-448D-930B-8DC7DE22E262}">
      <dgm:prSet phldrT="[Texte]" custT="1"/>
      <dgm:spPr>
        <a:xfrm>
          <a:off x="4981489" y="47705"/>
          <a:ext cx="2075177" cy="2075177"/>
        </a:xfrm>
        <a:solidFill>
          <a:srgbClr val="9BBB59">
            <a:alpha val="50000"/>
            <a:hueOff val="8437698"/>
            <a:satOff val="-12660"/>
            <a:lumOff val="-2059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A la fin de la course le véhicule est rendu à la station de destination par l’usager ou pas</a:t>
          </a:r>
          <a:endParaRPr lang="fr-FR" sz="12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110747D0-69EF-4230-AE81-33EA7A254EB8}" type="parTrans" cxnId="{9B9AAFC4-A90F-46E8-89B3-9B8EEB076ACC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+mj-lt"/>
          </a:endParaRPr>
        </a:p>
      </dgm:t>
    </dgm:pt>
    <dgm:pt modelId="{A655D8E9-FEB9-4E1F-ACC4-18420D2B4B0D}" type="sibTrans" cxnId="{9B9AAFC4-A90F-46E8-89B3-9B8EEB076ACC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+mj-lt"/>
          </a:endParaRPr>
        </a:p>
      </dgm:t>
    </dgm:pt>
    <dgm:pt modelId="{8C0E6320-B5AF-49D1-83AD-FD1A7418E0B5}">
      <dgm:prSet custT="1"/>
      <dgm:spPr>
        <a:xfrm>
          <a:off x="6641630" y="47705"/>
          <a:ext cx="2075177" cy="2075177"/>
        </a:xfrm>
        <a:solidFill>
          <a:srgbClr val="9BBB59">
            <a:alpha val="50000"/>
            <a:hueOff val="11250264"/>
            <a:satOff val="-16880"/>
            <a:lumOff val="-2745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Flotte de véhicules repositionnée en continu sur les stations en fonction des besoins, grâce au remorquage</a:t>
          </a:r>
          <a:endParaRPr lang="fr-FR" sz="120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CE444477-7D6B-42A9-BAF9-E0CBCAB2712C}" type="parTrans" cxnId="{F4F6E23A-9F46-4D30-9B0C-4A1414A60559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+mj-lt"/>
          </a:endParaRPr>
        </a:p>
      </dgm:t>
    </dgm:pt>
    <dgm:pt modelId="{A8844425-34F5-4414-AF1D-F601A9F565B3}" type="sibTrans" cxnId="{F4F6E23A-9F46-4D30-9B0C-4A1414A60559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+mj-lt"/>
          </a:endParaRPr>
        </a:p>
      </dgm:t>
    </dgm:pt>
    <dgm:pt modelId="{11DEAF6B-AA4B-4E12-8F51-F86D402DBD1C}" type="pres">
      <dgm:prSet presAssocID="{A5083EDA-F6CD-490E-8535-C3CCBF39D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96A716-24F7-4DD0-9DEA-5015044296CB}" type="pres">
      <dgm:prSet presAssocID="{6195D331-8A3A-4D1E-9B11-F28095BC2B58}" presName="Name5" presStyleLbl="venn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F914DCA7-6F12-4774-8FE0-D6829AF6AFF7}" type="pres">
      <dgm:prSet presAssocID="{C39B99A0-85F8-4F45-A33A-1AA260588CB2}" presName="space" presStyleCnt="0"/>
      <dgm:spPr/>
    </dgm:pt>
    <dgm:pt modelId="{F1D5F311-8715-4212-9064-54E14638A644}" type="pres">
      <dgm:prSet presAssocID="{69598952-D462-4043-B069-88B430B96C09}" presName="Name5" presStyleLbl="venn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EBA1B31A-1C6D-4B54-AF3C-8FCF71ACDB50}" type="pres">
      <dgm:prSet presAssocID="{5CAC3C91-A699-478C-B9CA-D6F5B8AF0CEF}" presName="space" presStyleCnt="0"/>
      <dgm:spPr/>
    </dgm:pt>
    <dgm:pt modelId="{DFA1FFBD-121B-440A-A9A3-0D5DCA7EE479}" type="pres">
      <dgm:prSet presAssocID="{2E4EE0F1-4415-4B69-8C92-AA2315219F00}" presName="Name5" presStyleLbl="venn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36282E14-9911-4B2B-9FE6-5AFEABDF1871}" type="pres">
      <dgm:prSet presAssocID="{99054253-1F11-4FC8-BDEF-8F06D0872D5D}" presName="space" presStyleCnt="0"/>
      <dgm:spPr/>
    </dgm:pt>
    <dgm:pt modelId="{2DC16EF8-840C-4156-A766-0248CD355911}" type="pres">
      <dgm:prSet presAssocID="{D99BFCD9-3BB6-448D-930B-8DC7DE22E262}" presName="Name5" presStyleLbl="venn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3730BCA3-0819-4AC9-A3F2-ACB37C0FC211}" type="pres">
      <dgm:prSet presAssocID="{A655D8E9-FEB9-4E1F-ACC4-18420D2B4B0D}" presName="space" presStyleCnt="0"/>
      <dgm:spPr/>
    </dgm:pt>
    <dgm:pt modelId="{22BFA677-8045-413E-8BAD-EB2972E6ED58}" type="pres">
      <dgm:prSet presAssocID="{8C0E6320-B5AF-49D1-83AD-FD1A7418E0B5}" presName="Name5" presStyleLbl="venn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</dgm:ptLst>
  <dgm:cxnLst>
    <dgm:cxn modelId="{A9C8D0CE-2721-4A4C-8234-7175F2E0B44E}" type="presOf" srcId="{6195D331-8A3A-4D1E-9B11-F28095BC2B58}" destId="{9196A716-24F7-4DD0-9DEA-5015044296CB}" srcOrd="0" destOrd="0" presId="urn:microsoft.com/office/officeart/2005/8/layout/venn3"/>
    <dgm:cxn modelId="{54070C7A-58B2-4320-91D3-E7A7F0826FD3}" type="presOf" srcId="{D99BFCD9-3BB6-448D-930B-8DC7DE22E262}" destId="{2DC16EF8-840C-4156-A766-0248CD355911}" srcOrd="0" destOrd="0" presId="urn:microsoft.com/office/officeart/2005/8/layout/venn3"/>
    <dgm:cxn modelId="{F4F6E23A-9F46-4D30-9B0C-4A1414A60559}" srcId="{A5083EDA-F6CD-490E-8535-C3CCBF39D6EB}" destId="{8C0E6320-B5AF-49D1-83AD-FD1A7418E0B5}" srcOrd="4" destOrd="0" parTransId="{CE444477-7D6B-42A9-BAF9-E0CBCAB2712C}" sibTransId="{A8844425-34F5-4414-AF1D-F601A9F565B3}"/>
    <dgm:cxn modelId="{8EF01972-8AEE-4F89-A21E-EBB6C30FB3B3}" srcId="{A5083EDA-F6CD-490E-8535-C3CCBF39D6EB}" destId="{69598952-D462-4043-B069-88B430B96C09}" srcOrd="1" destOrd="0" parTransId="{6B6C591D-FA75-4CE7-B5EA-D7938D9C1E43}" sibTransId="{5CAC3C91-A699-478C-B9CA-D6F5B8AF0CEF}"/>
    <dgm:cxn modelId="{D4FF1C47-254B-402E-BB7D-BF7F27EE275A}" type="presOf" srcId="{8C0E6320-B5AF-49D1-83AD-FD1A7418E0B5}" destId="{22BFA677-8045-413E-8BAD-EB2972E6ED58}" srcOrd="0" destOrd="0" presId="urn:microsoft.com/office/officeart/2005/8/layout/venn3"/>
    <dgm:cxn modelId="{0830DB4F-1D91-4EFE-95F6-96D62AD91140}" type="presOf" srcId="{A5083EDA-F6CD-490E-8535-C3CCBF39D6EB}" destId="{11DEAF6B-AA4B-4E12-8F51-F86D402DBD1C}" srcOrd="0" destOrd="0" presId="urn:microsoft.com/office/officeart/2005/8/layout/venn3"/>
    <dgm:cxn modelId="{C7508A77-D5AB-4A6D-B3D2-C28F0091F63E}" type="presOf" srcId="{2E4EE0F1-4415-4B69-8C92-AA2315219F00}" destId="{DFA1FFBD-121B-440A-A9A3-0D5DCA7EE479}" srcOrd="0" destOrd="0" presId="urn:microsoft.com/office/officeart/2005/8/layout/venn3"/>
    <dgm:cxn modelId="{83BDBB90-E4B1-419C-935D-A4D48C53B50E}" srcId="{A5083EDA-F6CD-490E-8535-C3CCBF39D6EB}" destId="{2E4EE0F1-4415-4B69-8C92-AA2315219F00}" srcOrd="2" destOrd="0" parTransId="{CE8A84A5-3EEE-493E-9C97-201DDC016C3C}" sibTransId="{99054253-1F11-4FC8-BDEF-8F06D0872D5D}"/>
    <dgm:cxn modelId="{742FA6FA-5961-4A1E-8650-961B0B241D8D}" srcId="{A5083EDA-F6CD-490E-8535-C3CCBF39D6EB}" destId="{6195D331-8A3A-4D1E-9B11-F28095BC2B58}" srcOrd="0" destOrd="0" parTransId="{16270C9B-A268-4971-8611-97F0BF620FE4}" sibTransId="{C39B99A0-85F8-4F45-A33A-1AA260588CB2}"/>
    <dgm:cxn modelId="{0FE55F4E-9091-4F2A-9B65-7B550AFFA9DC}" type="presOf" srcId="{69598952-D462-4043-B069-88B430B96C09}" destId="{F1D5F311-8715-4212-9064-54E14638A644}" srcOrd="0" destOrd="0" presId="urn:microsoft.com/office/officeart/2005/8/layout/venn3"/>
    <dgm:cxn modelId="{9B9AAFC4-A90F-46E8-89B3-9B8EEB076ACC}" srcId="{A5083EDA-F6CD-490E-8535-C3CCBF39D6EB}" destId="{D99BFCD9-3BB6-448D-930B-8DC7DE22E262}" srcOrd="3" destOrd="0" parTransId="{110747D0-69EF-4230-AE81-33EA7A254EB8}" sibTransId="{A655D8E9-FEB9-4E1F-ACC4-18420D2B4B0D}"/>
    <dgm:cxn modelId="{91E1E2BC-2E4E-4F4A-95D6-D4F852576AC6}" type="presParOf" srcId="{11DEAF6B-AA4B-4E12-8F51-F86D402DBD1C}" destId="{9196A716-24F7-4DD0-9DEA-5015044296CB}" srcOrd="0" destOrd="0" presId="urn:microsoft.com/office/officeart/2005/8/layout/venn3"/>
    <dgm:cxn modelId="{FCDECFA6-6EC7-4CF1-B82E-402E461AE5A5}" type="presParOf" srcId="{11DEAF6B-AA4B-4E12-8F51-F86D402DBD1C}" destId="{F914DCA7-6F12-4774-8FE0-D6829AF6AFF7}" srcOrd="1" destOrd="0" presId="urn:microsoft.com/office/officeart/2005/8/layout/venn3"/>
    <dgm:cxn modelId="{D30BDF6A-488B-43A9-9895-0EAD386C309D}" type="presParOf" srcId="{11DEAF6B-AA4B-4E12-8F51-F86D402DBD1C}" destId="{F1D5F311-8715-4212-9064-54E14638A644}" srcOrd="2" destOrd="0" presId="urn:microsoft.com/office/officeart/2005/8/layout/venn3"/>
    <dgm:cxn modelId="{AE633C48-C5EE-41C3-A616-8BACCE58FE7D}" type="presParOf" srcId="{11DEAF6B-AA4B-4E12-8F51-F86D402DBD1C}" destId="{EBA1B31A-1C6D-4B54-AF3C-8FCF71ACDB50}" srcOrd="3" destOrd="0" presId="urn:microsoft.com/office/officeart/2005/8/layout/venn3"/>
    <dgm:cxn modelId="{AADE6BB8-0E7B-4369-83E4-96F510EC05C5}" type="presParOf" srcId="{11DEAF6B-AA4B-4E12-8F51-F86D402DBD1C}" destId="{DFA1FFBD-121B-440A-A9A3-0D5DCA7EE479}" srcOrd="4" destOrd="0" presId="urn:microsoft.com/office/officeart/2005/8/layout/venn3"/>
    <dgm:cxn modelId="{781A2C88-0D2F-408F-B995-2B31626FDDF1}" type="presParOf" srcId="{11DEAF6B-AA4B-4E12-8F51-F86D402DBD1C}" destId="{36282E14-9911-4B2B-9FE6-5AFEABDF1871}" srcOrd="5" destOrd="0" presId="urn:microsoft.com/office/officeart/2005/8/layout/venn3"/>
    <dgm:cxn modelId="{E23A2451-4742-4693-824D-0465F8670768}" type="presParOf" srcId="{11DEAF6B-AA4B-4E12-8F51-F86D402DBD1C}" destId="{2DC16EF8-840C-4156-A766-0248CD355911}" srcOrd="6" destOrd="0" presId="urn:microsoft.com/office/officeart/2005/8/layout/venn3"/>
    <dgm:cxn modelId="{CF88E750-5061-450C-AD9B-C5825E881AB1}" type="presParOf" srcId="{11DEAF6B-AA4B-4E12-8F51-F86D402DBD1C}" destId="{3730BCA3-0819-4AC9-A3F2-ACB37C0FC211}" srcOrd="7" destOrd="0" presId="urn:microsoft.com/office/officeart/2005/8/layout/venn3"/>
    <dgm:cxn modelId="{DEE1657B-A62A-402F-A9EF-9C24FD999F5E}" type="presParOf" srcId="{11DEAF6B-AA4B-4E12-8F51-F86D402DBD1C}" destId="{22BFA677-8045-413E-8BAD-EB2972E6ED5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83EDA-F6CD-490E-8535-C3CCBF39D6EB}" type="doc">
      <dgm:prSet loTypeId="urn:microsoft.com/office/officeart/2005/8/layout/venn3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6195D331-8A3A-4D1E-9B11-F28095BC2B58}">
      <dgm:prSet phldrT="[Texte]" custT="1"/>
      <dgm:spPr>
        <a:xfrm>
          <a:off x="1064" y="47705"/>
          <a:ext cx="2075177" cy="2075177"/>
        </a:xfr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rPr>
            <a:t>Convoi conduit par un chauffeur professionnel rattaché à l’exploitant</a:t>
          </a:r>
          <a:endParaRPr lang="fr-FR" sz="1200" dirty="0">
            <a:solidFill>
              <a:schemeClr val="tx1"/>
            </a:solidFill>
            <a:latin typeface="Trebuchet MS" pitchFamily="34" charset="0"/>
            <a:ea typeface="+mn-ea"/>
            <a:cs typeface="+mn-cs"/>
          </a:endParaRPr>
        </a:p>
      </dgm:t>
    </dgm:pt>
    <dgm:pt modelId="{16270C9B-A268-4971-8611-97F0BF620FE4}" type="parTrans" cxnId="{742FA6FA-5961-4A1E-8650-961B0B241D8D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Trebuchet MS" pitchFamily="34" charset="0"/>
          </a:endParaRPr>
        </a:p>
      </dgm:t>
    </dgm:pt>
    <dgm:pt modelId="{C39B99A0-85F8-4F45-A33A-1AA260588CB2}" type="sibTrans" cxnId="{742FA6FA-5961-4A1E-8650-961B0B241D8D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Trebuchet MS" pitchFamily="34" charset="0"/>
          </a:endParaRPr>
        </a:p>
      </dgm:t>
    </dgm:pt>
    <dgm:pt modelId="{69598952-D462-4043-B069-88B430B96C09}">
      <dgm:prSet phldrT="[Texte]" custT="1"/>
      <dgm:spPr>
        <a:xfrm>
          <a:off x="1661205" y="47705"/>
          <a:ext cx="2075177" cy="2075177"/>
        </a:xfrm>
        <a:solidFill>
          <a:srgbClr val="9BBB59">
            <a:alpha val="50000"/>
            <a:hueOff val="2812566"/>
            <a:satOff val="-4220"/>
            <a:lumOff val="-686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rPr>
            <a:t>Convoi composé de 1 à 4 véhicules selon planification par l’exploitant</a:t>
          </a:r>
          <a:endParaRPr lang="fr-FR" sz="1200" dirty="0">
            <a:solidFill>
              <a:schemeClr val="tx1"/>
            </a:solidFill>
            <a:latin typeface="Trebuchet MS" pitchFamily="34" charset="0"/>
            <a:ea typeface="+mn-ea"/>
            <a:cs typeface="+mn-cs"/>
          </a:endParaRPr>
        </a:p>
      </dgm:t>
    </dgm:pt>
    <dgm:pt modelId="{6B6C591D-FA75-4CE7-B5EA-D7938D9C1E43}" type="parTrans" cxnId="{8EF01972-8AEE-4F89-A21E-EBB6C30FB3B3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Trebuchet MS" pitchFamily="34" charset="0"/>
          </a:endParaRPr>
        </a:p>
      </dgm:t>
    </dgm:pt>
    <dgm:pt modelId="{5CAC3C91-A699-478C-B9CA-D6F5B8AF0CEF}" type="sibTrans" cxnId="{8EF01972-8AEE-4F89-A21E-EBB6C30FB3B3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Trebuchet MS" pitchFamily="34" charset="0"/>
          </a:endParaRPr>
        </a:p>
      </dgm:t>
    </dgm:pt>
    <dgm:pt modelId="{2E4EE0F1-4415-4B69-8C92-AA2315219F00}">
      <dgm:prSet phldrT="[Texte]" custT="1"/>
      <dgm:spPr>
        <a:xfrm>
          <a:off x="3321347" y="47705"/>
          <a:ext cx="2075177" cy="2075177"/>
        </a:xfrm>
        <a:solidFill>
          <a:srgbClr val="9BBB59">
            <a:alpha val="50000"/>
            <a:hueOff val="5625132"/>
            <a:satOff val="-8440"/>
            <a:lumOff val="-1373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rPr>
            <a:t>Véhicules remorqués configurés en mode « navette » avec tableaux de bord inaccessibles aux passagers</a:t>
          </a:r>
          <a:endParaRPr lang="fr-FR" sz="1200" dirty="0">
            <a:solidFill>
              <a:schemeClr val="tx1"/>
            </a:solidFill>
            <a:latin typeface="Trebuchet MS" pitchFamily="34" charset="0"/>
            <a:ea typeface="+mn-ea"/>
            <a:cs typeface="+mn-cs"/>
          </a:endParaRPr>
        </a:p>
      </dgm:t>
    </dgm:pt>
    <dgm:pt modelId="{CE8A84A5-3EEE-493E-9C97-201DDC016C3C}" type="parTrans" cxnId="{83BDBB90-E4B1-419C-935D-A4D48C53B50E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Trebuchet MS" pitchFamily="34" charset="0"/>
          </a:endParaRPr>
        </a:p>
      </dgm:t>
    </dgm:pt>
    <dgm:pt modelId="{99054253-1F11-4FC8-BDEF-8F06D0872D5D}" type="sibTrans" cxnId="{83BDBB90-E4B1-419C-935D-A4D48C53B50E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Trebuchet MS" pitchFamily="34" charset="0"/>
          </a:endParaRPr>
        </a:p>
      </dgm:t>
    </dgm:pt>
    <dgm:pt modelId="{D99BFCD9-3BB6-448D-930B-8DC7DE22E262}">
      <dgm:prSet phldrT="[Texte]" custT="1"/>
      <dgm:spPr>
        <a:xfrm>
          <a:off x="4981489" y="47705"/>
          <a:ext cx="2075177" cy="2075177"/>
        </a:xfrm>
        <a:solidFill>
          <a:srgbClr val="9BBB59">
            <a:alpha val="50000"/>
            <a:hueOff val="8437698"/>
            <a:satOff val="-12660"/>
            <a:lumOff val="-2059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rPr>
            <a:t>Service organisé sous forme de lignes complémentaires aux transports collectifs</a:t>
          </a:r>
          <a:endParaRPr lang="fr-FR" sz="1200" dirty="0">
            <a:solidFill>
              <a:schemeClr val="tx1"/>
            </a:solidFill>
            <a:latin typeface="Trebuchet MS" pitchFamily="34" charset="0"/>
            <a:ea typeface="+mn-ea"/>
            <a:cs typeface="+mn-cs"/>
          </a:endParaRPr>
        </a:p>
      </dgm:t>
    </dgm:pt>
    <dgm:pt modelId="{110747D0-69EF-4230-AE81-33EA7A254EB8}" type="parTrans" cxnId="{9B9AAFC4-A90F-46E8-89B3-9B8EEB076ACC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Trebuchet MS" pitchFamily="34" charset="0"/>
          </a:endParaRPr>
        </a:p>
      </dgm:t>
    </dgm:pt>
    <dgm:pt modelId="{A655D8E9-FEB9-4E1F-ACC4-18420D2B4B0D}" type="sibTrans" cxnId="{9B9AAFC4-A90F-46E8-89B3-9B8EEB076ACC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Trebuchet MS" pitchFamily="34" charset="0"/>
          </a:endParaRPr>
        </a:p>
      </dgm:t>
    </dgm:pt>
    <dgm:pt modelId="{8C0E6320-B5AF-49D1-83AD-FD1A7418E0B5}">
      <dgm:prSet custT="1"/>
      <dgm:spPr>
        <a:xfrm>
          <a:off x="6641630" y="47705"/>
          <a:ext cx="2075177" cy="2075177"/>
        </a:xfrm>
        <a:solidFill>
          <a:srgbClr val="9BBB59">
            <a:alpha val="50000"/>
            <a:hueOff val="11250264"/>
            <a:satOff val="-16880"/>
            <a:lumOff val="-2745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rPr>
            <a:t>Adaptation de l’offre (taille des convois) en fonction de la demande</a:t>
          </a:r>
          <a:endParaRPr lang="fr-FR" sz="1200" dirty="0">
            <a:solidFill>
              <a:schemeClr val="tx1"/>
            </a:solidFill>
            <a:latin typeface="Trebuchet MS" pitchFamily="34" charset="0"/>
            <a:ea typeface="+mn-ea"/>
            <a:cs typeface="+mn-cs"/>
          </a:endParaRPr>
        </a:p>
      </dgm:t>
    </dgm:pt>
    <dgm:pt modelId="{CE444477-7D6B-42A9-BAF9-E0CBCAB2712C}" type="parTrans" cxnId="{F4F6E23A-9F46-4D30-9B0C-4A1414A60559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Trebuchet MS" pitchFamily="34" charset="0"/>
          </a:endParaRPr>
        </a:p>
      </dgm:t>
    </dgm:pt>
    <dgm:pt modelId="{A8844425-34F5-4414-AF1D-F601A9F565B3}" type="sibTrans" cxnId="{F4F6E23A-9F46-4D30-9B0C-4A1414A60559}">
      <dgm:prSet/>
      <dgm:spPr/>
      <dgm:t>
        <a:bodyPr/>
        <a:lstStyle/>
        <a:p>
          <a:endParaRPr lang="fr-FR" sz="1200">
            <a:solidFill>
              <a:schemeClr val="tx1"/>
            </a:solidFill>
            <a:latin typeface="Trebuchet MS" pitchFamily="34" charset="0"/>
          </a:endParaRPr>
        </a:p>
      </dgm:t>
    </dgm:pt>
    <dgm:pt modelId="{11DEAF6B-AA4B-4E12-8F51-F86D402DBD1C}" type="pres">
      <dgm:prSet presAssocID="{A5083EDA-F6CD-490E-8535-C3CCBF39D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96A716-24F7-4DD0-9DEA-5015044296CB}" type="pres">
      <dgm:prSet presAssocID="{6195D331-8A3A-4D1E-9B11-F28095BC2B58}" presName="Name5" presStyleLbl="venn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F914DCA7-6F12-4774-8FE0-D6829AF6AFF7}" type="pres">
      <dgm:prSet presAssocID="{C39B99A0-85F8-4F45-A33A-1AA260588CB2}" presName="space" presStyleCnt="0"/>
      <dgm:spPr/>
    </dgm:pt>
    <dgm:pt modelId="{F1D5F311-8715-4212-9064-54E14638A644}" type="pres">
      <dgm:prSet presAssocID="{69598952-D462-4043-B069-88B430B96C09}" presName="Name5" presStyleLbl="venn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EBA1B31A-1C6D-4B54-AF3C-8FCF71ACDB50}" type="pres">
      <dgm:prSet presAssocID="{5CAC3C91-A699-478C-B9CA-D6F5B8AF0CEF}" presName="space" presStyleCnt="0"/>
      <dgm:spPr/>
    </dgm:pt>
    <dgm:pt modelId="{DFA1FFBD-121B-440A-A9A3-0D5DCA7EE479}" type="pres">
      <dgm:prSet presAssocID="{2E4EE0F1-4415-4B69-8C92-AA2315219F00}" presName="Name5" presStyleLbl="venn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36282E14-9911-4B2B-9FE6-5AFEABDF1871}" type="pres">
      <dgm:prSet presAssocID="{99054253-1F11-4FC8-BDEF-8F06D0872D5D}" presName="space" presStyleCnt="0"/>
      <dgm:spPr/>
    </dgm:pt>
    <dgm:pt modelId="{2DC16EF8-840C-4156-A766-0248CD355911}" type="pres">
      <dgm:prSet presAssocID="{D99BFCD9-3BB6-448D-930B-8DC7DE22E262}" presName="Name5" presStyleLbl="venn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3730BCA3-0819-4AC9-A3F2-ACB37C0FC211}" type="pres">
      <dgm:prSet presAssocID="{A655D8E9-FEB9-4E1F-ACC4-18420D2B4B0D}" presName="space" presStyleCnt="0"/>
      <dgm:spPr/>
    </dgm:pt>
    <dgm:pt modelId="{22BFA677-8045-413E-8BAD-EB2972E6ED58}" type="pres">
      <dgm:prSet presAssocID="{8C0E6320-B5AF-49D1-83AD-FD1A7418E0B5}" presName="Name5" presStyleLbl="venn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</dgm:ptLst>
  <dgm:cxnLst>
    <dgm:cxn modelId="{8F2A5C5E-2EE7-4FEF-BB64-2D1DC545B94E}" type="presOf" srcId="{69598952-D462-4043-B069-88B430B96C09}" destId="{F1D5F311-8715-4212-9064-54E14638A644}" srcOrd="0" destOrd="0" presId="urn:microsoft.com/office/officeart/2005/8/layout/venn3"/>
    <dgm:cxn modelId="{F4F6E23A-9F46-4D30-9B0C-4A1414A60559}" srcId="{A5083EDA-F6CD-490E-8535-C3CCBF39D6EB}" destId="{8C0E6320-B5AF-49D1-83AD-FD1A7418E0B5}" srcOrd="4" destOrd="0" parTransId="{CE444477-7D6B-42A9-BAF9-E0CBCAB2712C}" sibTransId="{A8844425-34F5-4414-AF1D-F601A9F565B3}"/>
    <dgm:cxn modelId="{8EF01972-8AEE-4F89-A21E-EBB6C30FB3B3}" srcId="{A5083EDA-F6CD-490E-8535-C3CCBF39D6EB}" destId="{69598952-D462-4043-B069-88B430B96C09}" srcOrd="1" destOrd="0" parTransId="{6B6C591D-FA75-4CE7-B5EA-D7938D9C1E43}" sibTransId="{5CAC3C91-A699-478C-B9CA-D6F5B8AF0CEF}"/>
    <dgm:cxn modelId="{18E89916-2869-4A89-9B4F-465237327329}" type="presOf" srcId="{A5083EDA-F6CD-490E-8535-C3CCBF39D6EB}" destId="{11DEAF6B-AA4B-4E12-8F51-F86D402DBD1C}" srcOrd="0" destOrd="0" presId="urn:microsoft.com/office/officeart/2005/8/layout/venn3"/>
    <dgm:cxn modelId="{1687D355-5769-4F97-8C57-FE39057BD4F5}" type="presOf" srcId="{8C0E6320-B5AF-49D1-83AD-FD1A7418E0B5}" destId="{22BFA677-8045-413E-8BAD-EB2972E6ED58}" srcOrd="0" destOrd="0" presId="urn:microsoft.com/office/officeart/2005/8/layout/venn3"/>
    <dgm:cxn modelId="{FF403BD6-3BE3-434E-B1D0-0E22853F1876}" type="presOf" srcId="{D99BFCD9-3BB6-448D-930B-8DC7DE22E262}" destId="{2DC16EF8-840C-4156-A766-0248CD355911}" srcOrd="0" destOrd="0" presId="urn:microsoft.com/office/officeart/2005/8/layout/venn3"/>
    <dgm:cxn modelId="{C5B275BB-C13F-48B8-B3E9-272C6E6B0033}" type="presOf" srcId="{2E4EE0F1-4415-4B69-8C92-AA2315219F00}" destId="{DFA1FFBD-121B-440A-A9A3-0D5DCA7EE479}" srcOrd="0" destOrd="0" presId="urn:microsoft.com/office/officeart/2005/8/layout/venn3"/>
    <dgm:cxn modelId="{83BDBB90-E4B1-419C-935D-A4D48C53B50E}" srcId="{A5083EDA-F6CD-490E-8535-C3CCBF39D6EB}" destId="{2E4EE0F1-4415-4B69-8C92-AA2315219F00}" srcOrd="2" destOrd="0" parTransId="{CE8A84A5-3EEE-493E-9C97-201DDC016C3C}" sibTransId="{99054253-1F11-4FC8-BDEF-8F06D0872D5D}"/>
    <dgm:cxn modelId="{742FA6FA-5961-4A1E-8650-961B0B241D8D}" srcId="{A5083EDA-F6CD-490E-8535-C3CCBF39D6EB}" destId="{6195D331-8A3A-4D1E-9B11-F28095BC2B58}" srcOrd="0" destOrd="0" parTransId="{16270C9B-A268-4971-8611-97F0BF620FE4}" sibTransId="{C39B99A0-85F8-4F45-A33A-1AA260588CB2}"/>
    <dgm:cxn modelId="{9B9AAFC4-A90F-46E8-89B3-9B8EEB076ACC}" srcId="{A5083EDA-F6CD-490E-8535-C3CCBF39D6EB}" destId="{D99BFCD9-3BB6-448D-930B-8DC7DE22E262}" srcOrd="3" destOrd="0" parTransId="{110747D0-69EF-4230-AE81-33EA7A254EB8}" sibTransId="{A655D8E9-FEB9-4E1F-ACC4-18420D2B4B0D}"/>
    <dgm:cxn modelId="{F273B4F2-A11A-44FB-BE7B-1906E9733EFA}" type="presOf" srcId="{6195D331-8A3A-4D1E-9B11-F28095BC2B58}" destId="{9196A716-24F7-4DD0-9DEA-5015044296CB}" srcOrd="0" destOrd="0" presId="urn:microsoft.com/office/officeart/2005/8/layout/venn3"/>
    <dgm:cxn modelId="{DDBD9A2C-C8DA-4D24-B3B4-87BFA9AD7AEE}" type="presParOf" srcId="{11DEAF6B-AA4B-4E12-8F51-F86D402DBD1C}" destId="{9196A716-24F7-4DD0-9DEA-5015044296CB}" srcOrd="0" destOrd="0" presId="urn:microsoft.com/office/officeart/2005/8/layout/venn3"/>
    <dgm:cxn modelId="{3A749108-8758-4AE1-8211-DD04B031A694}" type="presParOf" srcId="{11DEAF6B-AA4B-4E12-8F51-F86D402DBD1C}" destId="{F914DCA7-6F12-4774-8FE0-D6829AF6AFF7}" srcOrd="1" destOrd="0" presId="urn:microsoft.com/office/officeart/2005/8/layout/venn3"/>
    <dgm:cxn modelId="{3ADA5B75-BF1A-4793-A966-33CC2B238284}" type="presParOf" srcId="{11DEAF6B-AA4B-4E12-8F51-F86D402DBD1C}" destId="{F1D5F311-8715-4212-9064-54E14638A644}" srcOrd="2" destOrd="0" presId="urn:microsoft.com/office/officeart/2005/8/layout/venn3"/>
    <dgm:cxn modelId="{6951AAB6-3958-4F0F-92DD-4773EA7BC5F7}" type="presParOf" srcId="{11DEAF6B-AA4B-4E12-8F51-F86D402DBD1C}" destId="{EBA1B31A-1C6D-4B54-AF3C-8FCF71ACDB50}" srcOrd="3" destOrd="0" presId="urn:microsoft.com/office/officeart/2005/8/layout/venn3"/>
    <dgm:cxn modelId="{C236128E-9E76-435D-BF27-C123F182DDCA}" type="presParOf" srcId="{11DEAF6B-AA4B-4E12-8F51-F86D402DBD1C}" destId="{DFA1FFBD-121B-440A-A9A3-0D5DCA7EE479}" srcOrd="4" destOrd="0" presId="urn:microsoft.com/office/officeart/2005/8/layout/venn3"/>
    <dgm:cxn modelId="{97007107-45D6-4661-A510-F07531110CF6}" type="presParOf" srcId="{11DEAF6B-AA4B-4E12-8F51-F86D402DBD1C}" destId="{36282E14-9911-4B2B-9FE6-5AFEABDF1871}" srcOrd="5" destOrd="0" presId="urn:microsoft.com/office/officeart/2005/8/layout/venn3"/>
    <dgm:cxn modelId="{9D20D53A-8684-45D8-A2DA-CEBFD21B6B32}" type="presParOf" srcId="{11DEAF6B-AA4B-4E12-8F51-F86D402DBD1C}" destId="{2DC16EF8-840C-4156-A766-0248CD355911}" srcOrd="6" destOrd="0" presId="urn:microsoft.com/office/officeart/2005/8/layout/venn3"/>
    <dgm:cxn modelId="{A5F8524A-E695-435B-81CA-5D7692B21C5D}" type="presParOf" srcId="{11DEAF6B-AA4B-4E12-8F51-F86D402DBD1C}" destId="{3730BCA3-0819-4AC9-A3F2-ACB37C0FC211}" srcOrd="7" destOrd="0" presId="urn:microsoft.com/office/officeart/2005/8/layout/venn3"/>
    <dgm:cxn modelId="{0DD6F99E-3123-420E-9920-11755AB160A4}" type="presParOf" srcId="{11DEAF6B-AA4B-4E12-8F51-F86D402DBD1C}" destId="{22BFA677-8045-413E-8BAD-EB2972E6ED5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6A716-24F7-4DD0-9DEA-5015044296CB}">
      <dsp:nvSpPr>
        <dsp:cNvPr id="0" name=""/>
        <dsp:cNvSpPr/>
      </dsp:nvSpPr>
      <dsp:spPr>
        <a:xfrm>
          <a:off x="1037" y="1992"/>
          <a:ext cx="2022587" cy="2022587"/>
        </a:xfrm>
        <a:prstGeom prst="ellipse">
          <a:avLst/>
        </a:prstGeo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10" tIns="15240" rIns="11131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Véhicule conduit par un usager détenteur du permis B</a:t>
          </a:r>
          <a:endParaRPr lang="fr-FR" sz="12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297238" y="298193"/>
        <a:ext cx="1430185" cy="1430185"/>
      </dsp:txXfrm>
    </dsp:sp>
    <dsp:sp modelId="{F1D5F311-8715-4212-9064-54E14638A644}">
      <dsp:nvSpPr>
        <dsp:cNvPr id="0" name=""/>
        <dsp:cNvSpPr/>
      </dsp:nvSpPr>
      <dsp:spPr>
        <a:xfrm>
          <a:off x="1619107" y="1992"/>
          <a:ext cx="2022587" cy="2022587"/>
        </a:xfrm>
        <a:prstGeom prst="ellipse">
          <a:avLst/>
        </a:prstGeom>
        <a:solidFill>
          <a:srgbClr val="9BBB59">
            <a:alpha val="50000"/>
            <a:hueOff val="2812566"/>
            <a:satOff val="-4220"/>
            <a:lumOff val="-686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10" tIns="15240" rIns="11131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Usager pré-identifié auprès de l’exploitant pour vérifier la disponibilité de la flotte et réserver un véhicule</a:t>
          </a:r>
          <a:endParaRPr lang="fr-FR" sz="12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1915308" y="298193"/>
        <a:ext cx="1430185" cy="1430185"/>
      </dsp:txXfrm>
    </dsp:sp>
    <dsp:sp modelId="{DFA1FFBD-121B-440A-A9A3-0D5DCA7EE479}">
      <dsp:nvSpPr>
        <dsp:cNvPr id="0" name=""/>
        <dsp:cNvSpPr/>
      </dsp:nvSpPr>
      <dsp:spPr>
        <a:xfrm>
          <a:off x="3237178" y="1992"/>
          <a:ext cx="2022587" cy="2022587"/>
        </a:xfrm>
        <a:prstGeom prst="ellipse">
          <a:avLst/>
        </a:prstGeom>
        <a:solidFill>
          <a:srgbClr val="9BBB59">
            <a:alpha val="50000"/>
            <a:hueOff val="5625132"/>
            <a:satOff val="-8440"/>
            <a:lumOff val="-1373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10" tIns="15240" rIns="11131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Véhicule configuré en mode « libre-service » avec accès au tableau de bord</a:t>
          </a:r>
          <a:endParaRPr lang="fr-FR" sz="12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3533379" y="298193"/>
        <a:ext cx="1430185" cy="1430185"/>
      </dsp:txXfrm>
    </dsp:sp>
    <dsp:sp modelId="{2DC16EF8-840C-4156-A766-0248CD355911}">
      <dsp:nvSpPr>
        <dsp:cNvPr id="0" name=""/>
        <dsp:cNvSpPr/>
      </dsp:nvSpPr>
      <dsp:spPr>
        <a:xfrm>
          <a:off x="4855248" y="1992"/>
          <a:ext cx="2022587" cy="2022587"/>
        </a:xfrm>
        <a:prstGeom prst="ellipse">
          <a:avLst/>
        </a:prstGeom>
        <a:solidFill>
          <a:srgbClr val="9BBB59">
            <a:alpha val="50000"/>
            <a:hueOff val="8437698"/>
            <a:satOff val="-12660"/>
            <a:lumOff val="-2059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10" tIns="15240" rIns="11131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A la fin de la course le véhicule est rendu à la station de destination par l’usager ou pas</a:t>
          </a:r>
          <a:endParaRPr lang="fr-FR" sz="12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5151449" y="298193"/>
        <a:ext cx="1430185" cy="1430185"/>
      </dsp:txXfrm>
    </dsp:sp>
    <dsp:sp modelId="{22BFA677-8045-413E-8BAD-EB2972E6ED58}">
      <dsp:nvSpPr>
        <dsp:cNvPr id="0" name=""/>
        <dsp:cNvSpPr/>
      </dsp:nvSpPr>
      <dsp:spPr>
        <a:xfrm>
          <a:off x="6473318" y="1992"/>
          <a:ext cx="2022587" cy="2022587"/>
        </a:xfrm>
        <a:prstGeom prst="ellipse">
          <a:avLst/>
        </a:prstGeom>
        <a:solidFill>
          <a:srgbClr val="9BBB59">
            <a:alpha val="50000"/>
            <a:hueOff val="11250264"/>
            <a:satOff val="-16880"/>
            <a:lumOff val="-2745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10" tIns="15240" rIns="11131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Flotte de véhicules repositionnée en continu sur les stations en fonction des besoins, grâce au remorquage</a:t>
          </a:r>
          <a:endParaRPr lang="fr-FR" sz="12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6769519" y="298193"/>
        <a:ext cx="1430185" cy="1430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6A716-24F7-4DD0-9DEA-5015044296CB}">
      <dsp:nvSpPr>
        <dsp:cNvPr id="0" name=""/>
        <dsp:cNvSpPr/>
      </dsp:nvSpPr>
      <dsp:spPr>
        <a:xfrm>
          <a:off x="1037" y="1992"/>
          <a:ext cx="2022587" cy="2022587"/>
        </a:xfrm>
        <a:prstGeom prst="ellipse">
          <a:avLst/>
        </a:prstGeo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10" tIns="15240" rIns="11131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rPr>
            <a:t>Convoi conduit par un chauffeur professionnel rattaché à l’exploitant</a:t>
          </a:r>
          <a:endParaRPr lang="fr-FR" sz="1200" kern="1200" dirty="0">
            <a:solidFill>
              <a:schemeClr val="tx1"/>
            </a:solidFill>
            <a:latin typeface="Trebuchet MS" pitchFamily="34" charset="0"/>
            <a:ea typeface="+mn-ea"/>
            <a:cs typeface="+mn-cs"/>
          </a:endParaRPr>
        </a:p>
      </dsp:txBody>
      <dsp:txXfrm>
        <a:off x="297238" y="298193"/>
        <a:ext cx="1430185" cy="1430185"/>
      </dsp:txXfrm>
    </dsp:sp>
    <dsp:sp modelId="{F1D5F311-8715-4212-9064-54E14638A644}">
      <dsp:nvSpPr>
        <dsp:cNvPr id="0" name=""/>
        <dsp:cNvSpPr/>
      </dsp:nvSpPr>
      <dsp:spPr>
        <a:xfrm>
          <a:off x="1619107" y="1992"/>
          <a:ext cx="2022587" cy="2022587"/>
        </a:xfrm>
        <a:prstGeom prst="ellipse">
          <a:avLst/>
        </a:prstGeom>
        <a:solidFill>
          <a:srgbClr val="9BBB59">
            <a:alpha val="50000"/>
            <a:hueOff val="2812566"/>
            <a:satOff val="-4220"/>
            <a:lumOff val="-686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10" tIns="15240" rIns="11131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rPr>
            <a:t>Convoi composé de 1 à 4 véhicules selon planification par l’exploitant</a:t>
          </a:r>
          <a:endParaRPr lang="fr-FR" sz="1200" kern="1200" dirty="0">
            <a:solidFill>
              <a:schemeClr val="tx1"/>
            </a:solidFill>
            <a:latin typeface="Trebuchet MS" pitchFamily="34" charset="0"/>
            <a:ea typeface="+mn-ea"/>
            <a:cs typeface="+mn-cs"/>
          </a:endParaRPr>
        </a:p>
      </dsp:txBody>
      <dsp:txXfrm>
        <a:off x="1915308" y="298193"/>
        <a:ext cx="1430185" cy="1430185"/>
      </dsp:txXfrm>
    </dsp:sp>
    <dsp:sp modelId="{DFA1FFBD-121B-440A-A9A3-0D5DCA7EE479}">
      <dsp:nvSpPr>
        <dsp:cNvPr id="0" name=""/>
        <dsp:cNvSpPr/>
      </dsp:nvSpPr>
      <dsp:spPr>
        <a:xfrm>
          <a:off x="3237178" y="1992"/>
          <a:ext cx="2022587" cy="2022587"/>
        </a:xfrm>
        <a:prstGeom prst="ellipse">
          <a:avLst/>
        </a:prstGeom>
        <a:solidFill>
          <a:srgbClr val="9BBB59">
            <a:alpha val="50000"/>
            <a:hueOff val="5625132"/>
            <a:satOff val="-8440"/>
            <a:lumOff val="-1373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10" tIns="15240" rIns="11131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rPr>
            <a:t>Véhicules remorqués configurés en mode « navette » avec tableaux de bord inaccessibles aux passagers</a:t>
          </a:r>
          <a:endParaRPr lang="fr-FR" sz="1200" kern="1200" dirty="0">
            <a:solidFill>
              <a:schemeClr val="tx1"/>
            </a:solidFill>
            <a:latin typeface="Trebuchet MS" pitchFamily="34" charset="0"/>
            <a:ea typeface="+mn-ea"/>
            <a:cs typeface="+mn-cs"/>
          </a:endParaRPr>
        </a:p>
      </dsp:txBody>
      <dsp:txXfrm>
        <a:off x="3533379" y="298193"/>
        <a:ext cx="1430185" cy="1430185"/>
      </dsp:txXfrm>
    </dsp:sp>
    <dsp:sp modelId="{2DC16EF8-840C-4156-A766-0248CD355911}">
      <dsp:nvSpPr>
        <dsp:cNvPr id="0" name=""/>
        <dsp:cNvSpPr/>
      </dsp:nvSpPr>
      <dsp:spPr>
        <a:xfrm>
          <a:off x="4855248" y="1992"/>
          <a:ext cx="2022587" cy="2022587"/>
        </a:xfrm>
        <a:prstGeom prst="ellipse">
          <a:avLst/>
        </a:prstGeom>
        <a:solidFill>
          <a:srgbClr val="9BBB59">
            <a:alpha val="50000"/>
            <a:hueOff val="8437698"/>
            <a:satOff val="-12660"/>
            <a:lumOff val="-2059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10" tIns="15240" rIns="11131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rPr>
            <a:t>Service organisé sous forme de lignes complémentaires aux transports collectifs</a:t>
          </a:r>
          <a:endParaRPr lang="fr-FR" sz="1200" kern="1200" dirty="0">
            <a:solidFill>
              <a:schemeClr val="tx1"/>
            </a:solidFill>
            <a:latin typeface="Trebuchet MS" pitchFamily="34" charset="0"/>
            <a:ea typeface="+mn-ea"/>
            <a:cs typeface="+mn-cs"/>
          </a:endParaRPr>
        </a:p>
      </dsp:txBody>
      <dsp:txXfrm>
        <a:off x="5151449" y="298193"/>
        <a:ext cx="1430185" cy="1430185"/>
      </dsp:txXfrm>
    </dsp:sp>
    <dsp:sp modelId="{22BFA677-8045-413E-8BAD-EB2972E6ED58}">
      <dsp:nvSpPr>
        <dsp:cNvPr id="0" name=""/>
        <dsp:cNvSpPr/>
      </dsp:nvSpPr>
      <dsp:spPr>
        <a:xfrm>
          <a:off x="6473318" y="1992"/>
          <a:ext cx="2022587" cy="2022587"/>
        </a:xfrm>
        <a:prstGeom prst="ellipse">
          <a:avLst/>
        </a:prstGeom>
        <a:solidFill>
          <a:srgbClr val="9BBB59">
            <a:alpha val="50000"/>
            <a:hueOff val="11250264"/>
            <a:satOff val="-16880"/>
            <a:lumOff val="-2745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10" tIns="15240" rIns="11131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rPr>
            <a:t>Adaptation de l’offre (taille des convois) en fonction de la demande</a:t>
          </a:r>
          <a:endParaRPr lang="fr-FR" sz="1200" kern="1200" dirty="0">
            <a:solidFill>
              <a:schemeClr val="tx1"/>
            </a:solidFill>
            <a:latin typeface="Trebuchet MS" pitchFamily="34" charset="0"/>
            <a:ea typeface="+mn-ea"/>
            <a:cs typeface="+mn-cs"/>
          </a:endParaRPr>
        </a:p>
      </dsp:txBody>
      <dsp:txXfrm>
        <a:off x="6769519" y="298193"/>
        <a:ext cx="1430185" cy="1430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23118-E220-4B70-8795-4BE47AC3F9EF}" type="datetimeFigureOut">
              <a:rPr lang="fr-FR" smtClean="0"/>
              <a:pPr/>
              <a:t>28/05/2017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7FD5E-9D3B-4694-9EA0-61817C866BD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47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34A5-3B14-4988-84FE-5B876E3F399F}" type="datetimeFigureOut">
              <a:rPr lang="fr-FR" smtClean="0"/>
              <a:pPr/>
              <a:t>28/05/2017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06750" y="504825"/>
            <a:ext cx="3360738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77424" y="3194209"/>
            <a:ext cx="7819390" cy="3026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5C48F-56D9-4732-A508-B16FD4F300B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18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C48F-56D9-4732-A508-B16FD4F300B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93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C48F-56D9-4732-A508-B16FD4F300BE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154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C48F-56D9-4732-A508-B16FD4F300BE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95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C48F-56D9-4732-A508-B16FD4F300B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8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C48F-56D9-4732-A508-B16FD4F300BE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C48F-56D9-4732-A508-B16FD4F300BE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C48F-56D9-4732-A508-B16FD4F300BE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7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C48F-56D9-4732-A508-B16FD4F300BE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1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C48F-56D9-4732-A508-B16FD4F300BE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5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C48F-56D9-4732-A508-B16FD4F300BE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32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C48F-56D9-4732-A508-B16FD4F300BE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64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1041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20163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30906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7051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2928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32603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6662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050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8014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29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08537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676636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69669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8145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69608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6308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4337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80399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2237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56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126865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806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3198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37239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0705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4595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6295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765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76403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566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8678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4102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74046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1419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2667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0204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6605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400812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10264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148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3617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21534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0384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9858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9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0886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67448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12524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0835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70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96888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0281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6510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9154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3460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314029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56603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3748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4782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553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7381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7943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7187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6291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924614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387262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9289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4441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5680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82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2473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4779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5795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56019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324230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2871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4182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03807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1901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854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2006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1536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41343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93152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4301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9791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23551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0984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528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833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892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655748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1154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3873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1261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303650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9460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09694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64193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40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30636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775834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483154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24651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436545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39884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63232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752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0626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404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6632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3873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5397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9857512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7557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52344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23239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3245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69256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03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17908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3660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3624859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00411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9985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1280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28157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691067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42707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529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59749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6300588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14877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51796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93426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32072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164404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344649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1306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75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321385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3497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68560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0444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8370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613249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885847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471697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21938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9475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09846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32450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70519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09321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3772196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196074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398712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95752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033723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72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23325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999511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4731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723563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169207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68916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80120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990685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97435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053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12411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9637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966312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1966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6510338" cy="4905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567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495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037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686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435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253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910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33556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22594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2084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3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51095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2789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183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966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90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97246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2974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5762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23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236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362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4960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6555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1285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0341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0374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683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739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34583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80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200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874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295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607122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90859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900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482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34154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9504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5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38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825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2618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8329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630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7525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298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14007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6510338" cy="4873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55133"/>
            <a:ext cx="6510338" cy="104986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9E0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9135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1682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74077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42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7490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47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5.png"/><Relationship Id="rId13" Type="http://schemas.openxmlformats.org/officeDocument/2006/relationships/image" Target="../media/image3.emf"/><Relationship Id="rId14" Type="http://schemas.openxmlformats.org/officeDocument/2006/relationships/image" Target="../media/image6.pn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5.png"/><Relationship Id="rId13" Type="http://schemas.openxmlformats.org/officeDocument/2006/relationships/image" Target="../media/image3.emf"/><Relationship Id="rId14" Type="http://schemas.openxmlformats.org/officeDocument/2006/relationships/image" Target="../media/image6.pn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5.png"/><Relationship Id="rId13" Type="http://schemas.openxmlformats.org/officeDocument/2006/relationships/image" Target="../media/image3.emf"/><Relationship Id="rId14" Type="http://schemas.openxmlformats.org/officeDocument/2006/relationships/image" Target="../media/image6.pn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5.png"/><Relationship Id="rId13" Type="http://schemas.openxmlformats.org/officeDocument/2006/relationships/image" Target="../media/image3.emf"/><Relationship Id="rId14" Type="http://schemas.openxmlformats.org/officeDocument/2006/relationships/image" Target="../media/image6.pn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emf"/><Relationship Id="rId13" Type="http://schemas.openxmlformats.org/officeDocument/2006/relationships/image" Target="../media/image3.emf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emf"/><Relationship Id="rId13" Type="http://schemas.openxmlformats.org/officeDocument/2006/relationships/image" Target="../media/image3.emf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emf"/><Relationship Id="rId13" Type="http://schemas.openxmlformats.org/officeDocument/2006/relationships/image" Target="../media/image3.emf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emf"/><Relationship Id="rId13" Type="http://schemas.openxmlformats.org/officeDocument/2006/relationships/image" Target="../media/image3.emf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47.xml"/><Relationship Id="rId10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5.png"/><Relationship Id="rId13" Type="http://schemas.openxmlformats.org/officeDocument/2006/relationships/image" Target="../media/image3.emf"/><Relationship Id="rId14" Type="http://schemas.openxmlformats.org/officeDocument/2006/relationships/image" Target="../media/image6.pn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5.png"/><Relationship Id="rId13" Type="http://schemas.openxmlformats.org/officeDocument/2006/relationships/image" Target="../media/image3.emf"/><Relationship Id="rId14" Type="http://schemas.openxmlformats.org/officeDocument/2006/relationships/image" Target="../media/image6.pn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5.xml"/><Relationship Id="rId10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emf"/><Relationship Id="rId13" Type="http://schemas.openxmlformats.org/officeDocument/2006/relationships/image" Target="../media/image3.emf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5.png"/><Relationship Id="rId13" Type="http://schemas.openxmlformats.org/officeDocument/2006/relationships/image" Target="../media/image3.emf"/><Relationship Id="rId14" Type="http://schemas.openxmlformats.org/officeDocument/2006/relationships/image" Target="../media/image6.pn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3.xml"/><Relationship Id="rId10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0.xml"/><Relationship Id="rId8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2.xml"/><Relationship Id="rId10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1.xml"/><Relationship Id="rId10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6.xml"/><Relationship Id="rId8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28.xml"/><Relationship Id="rId10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8.png"/><Relationship Id="rId13" Type="http://schemas.openxmlformats.org/officeDocument/2006/relationships/image" Target="../media/image1.png"/><Relationship Id="rId14" Type="http://schemas.openxmlformats.org/officeDocument/2006/relationships/image" Target="../media/image3.emf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5.xml"/><Relationship Id="rId8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37.xml"/><Relationship Id="rId10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8.png"/><Relationship Id="rId13" Type="http://schemas.openxmlformats.org/officeDocument/2006/relationships/image" Target="../media/image1.png"/><Relationship Id="rId14" Type="http://schemas.openxmlformats.org/officeDocument/2006/relationships/image" Target="../media/image3.emf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4.xml"/><Relationship Id="rId8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46.xml"/><Relationship Id="rId10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5.png"/><Relationship Id="rId13" Type="http://schemas.openxmlformats.org/officeDocument/2006/relationships/image" Target="../media/image3.emf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3.xml"/><Relationship Id="rId8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5.xml"/><Relationship Id="rId10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5.png"/><Relationship Id="rId13" Type="http://schemas.openxmlformats.org/officeDocument/2006/relationships/image" Target="../media/image3.emf"/><Relationship Id="rId14" Type="http://schemas.openxmlformats.org/officeDocument/2006/relationships/image" Target="../media/image6.pn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emf"/><Relationship Id="rId13" Type="http://schemas.openxmlformats.org/officeDocument/2006/relationships/image" Target="../media/image3.emf"/><Relationship Id="rId14" Type="http://schemas.openxmlformats.org/officeDocument/2006/relationships/image" Target="../media/image18.jpeg"/><Relationship Id="rId1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4.xml"/><Relationship Id="rId10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2.emf"/><Relationship Id="rId13" Type="http://schemas.openxmlformats.org/officeDocument/2006/relationships/image" Target="../media/image3.emf"/><Relationship Id="rId14" Type="http://schemas.openxmlformats.org/officeDocument/2006/relationships/image" Target="../media/image19.jpeg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theme" Target="../theme/theme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5.png"/><Relationship Id="rId13" Type="http://schemas.openxmlformats.org/officeDocument/2006/relationships/image" Target="../media/image7.png"/><Relationship Id="rId14" Type="http://schemas.openxmlformats.org/officeDocument/2006/relationships/image" Target="../media/image3.emf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8.png"/><Relationship Id="rId13" Type="http://schemas.openxmlformats.org/officeDocument/2006/relationships/image" Target="../media/image1.png"/><Relationship Id="rId14" Type="http://schemas.openxmlformats.org/officeDocument/2006/relationships/image" Target="../media/image3.emf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5.png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11.png"/><Relationship Id="rId13" Type="http://schemas.openxmlformats.org/officeDocument/2006/relationships/image" Target="../media/image1.png"/><Relationship Id="rId14" Type="http://schemas.openxmlformats.org/officeDocument/2006/relationships/image" Target="../media/image3.emf"/><Relationship Id="rId15" Type="http://schemas.openxmlformats.org/officeDocument/2006/relationships/image" Target="../media/image12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8.png"/><Relationship Id="rId13" Type="http://schemas.openxmlformats.org/officeDocument/2006/relationships/image" Target="../media/image1.png"/><Relationship Id="rId14" Type="http://schemas.openxmlformats.org/officeDocument/2006/relationships/image" Target="../media/image3.emf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5.png"/><Relationship Id="rId13" Type="http://schemas.openxmlformats.org/officeDocument/2006/relationships/image" Target="../media/image3.emf"/><Relationship Id="rId14" Type="http://schemas.openxmlformats.org/officeDocument/2006/relationships/image" Target="../media/image6.pn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72" r:id="rId2"/>
    <p:sldLayoutId id="2147483673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5" name="Image 8" descr="Automotiv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672" y="245563"/>
            <a:ext cx="851953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79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5" name="Image 8" descr="Automotiv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672" y="245563"/>
            <a:ext cx="851953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29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5" name="Image 8" descr="Automotiv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672" y="245563"/>
            <a:ext cx="851953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06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5" name="Image 8" descr="Automotiv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672" y="245563"/>
            <a:ext cx="851953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46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82274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3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82274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041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82274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37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82274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30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5" name="Image 8" descr="Automotiv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672" y="245563"/>
            <a:ext cx="851953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19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5" name="Image 8" descr="Automotiv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672" y="245563"/>
            <a:ext cx="851953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495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pic>
        <p:nvPicPr>
          <p:cNvPr id="182274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5" name="Image 8" descr="Automotiv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672" y="245563"/>
            <a:ext cx="851953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6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 10" descr="Railwa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244475"/>
            <a:ext cx="108743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1" name="Image 1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9537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34284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7261225" y="6354763"/>
            <a:ext cx="112395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9B141D-51C3-4B2A-A7E0-284969C1C874}" type="datetime1">
              <a:rPr lang="fr-FR" sz="800" b="1" smtClean="0">
                <a:solidFill>
                  <a:srgbClr val="595959"/>
                </a:solidFill>
                <a:latin typeface="Trebuchet MS"/>
                <a:cs typeface="Trebuchet M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28/05/2017</a:t>
            </a:fld>
            <a:endParaRPr lang="fr-FR" sz="800" b="1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970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 10" descr="Railwa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244475"/>
            <a:ext cx="108743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1" name="Image 1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9537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34284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7261225" y="6354763"/>
            <a:ext cx="112395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9B141D-51C3-4B2A-A7E0-284969C1C874}" type="datetime1">
              <a:rPr lang="fr-FR" sz="800" b="1" smtClean="0">
                <a:solidFill>
                  <a:srgbClr val="595959"/>
                </a:solidFill>
                <a:latin typeface="Trebuchet MS"/>
                <a:cs typeface="Trebuchet M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28/05/2017</a:t>
            </a:fld>
            <a:endParaRPr lang="fr-FR" sz="800" b="1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8012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 10" descr="Railwa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244475"/>
            <a:ext cx="108743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1" name="Image 1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9537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34284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7261225" y="6354763"/>
            <a:ext cx="112395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9B141D-51C3-4B2A-A7E0-284969C1C874}" type="datetime1">
              <a:rPr lang="fr-FR" sz="800" b="1" smtClean="0">
                <a:solidFill>
                  <a:srgbClr val="595959"/>
                </a:solidFill>
                <a:latin typeface="Trebuchet MS"/>
                <a:cs typeface="Trebuchet M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28/05/2017</a:t>
            </a:fld>
            <a:endParaRPr lang="fr-FR" sz="800" b="1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2110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 10" descr="Railwa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244475"/>
            <a:ext cx="108743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1" name="Image 1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9537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34284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7261225" y="6354763"/>
            <a:ext cx="112395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9B141D-51C3-4B2A-A7E0-284969C1C874}" type="datetime1">
              <a:rPr lang="fr-FR" sz="800" b="1" smtClean="0">
                <a:solidFill>
                  <a:srgbClr val="595959"/>
                </a:solidFill>
                <a:latin typeface="Trebuchet MS"/>
                <a:cs typeface="Trebuchet M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28/05/2017</a:t>
            </a:fld>
            <a:endParaRPr lang="fr-FR" sz="800" b="1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200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 10" descr="Railwa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244475"/>
            <a:ext cx="108743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1" name="Image 1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9537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34284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7261225" y="6354763"/>
            <a:ext cx="112395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9B141D-51C3-4B2A-A7E0-284969C1C874}" type="datetime1">
              <a:rPr lang="fr-FR" sz="800" b="1" smtClean="0">
                <a:solidFill>
                  <a:srgbClr val="595959"/>
                </a:solidFill>
                <a:latin typeface="Trebuchet MS"/>
                <a:cs typeface="Trebuchet M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28/05/2017</a:t>
            </a:fld>
            <a:endParaRPr lang="fr-FR" sz="800" b="1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1987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 10" descr="Railwa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244475"/>
            <a:ext cx="108743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1" name="Image 1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9537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34284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7261225" y="6354763"/>
            <a:ext cx="112395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9B141D-51C3-4B2A-A7E0-284969C1C874}" type="datetime1">
              <a:rPr lang="fr-FR" sz="800" b="1" smtClean="0">
                <a:solidFill>
                  <a:srgbClr val="595959"/>
                </a:solidFill>
                <a:latin typeface="Trebuchet MS"/>
                <a:cs typeface="Trebuchet M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28/05/2017</a:t>
            </a:fld>
            <a:endParaRPr lang="fr-FR" sz="800" b="1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4236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8" descr="New_mobilities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330" y="242888"/>
            <a:ext cx="1085255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43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8" descr="New_mobilities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330" y="242888"/>
            <a:ext cx="1085255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716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5" name="Image 8" descr="Automotiv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672" y="245563"/>
            <a:ext cx="851953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890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pic>
        <p:nvPicPr>
          <p:cNvPr id="15" name="Image 8" descr="Automotiv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672" y="245563"/>
            <a:ext cx="851953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82274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68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3" y="6456363"/>
            <a:ext cx="854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82274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8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 10" descr="Railwa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244475"/>
            <a:ext cx="108743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pic>
        <p:nvPicPr>
          <p:cNvPr id="15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8" descr="New_mobilities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330" y="242888"/>
            <a:ext cx="1085255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1" descr="S:\LOGOS\Groupe LOHR\@2015-new logo\charte-plaquettes\logos\Soframe\Logo-illustration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44725" y="285965"/>
            <a:ext cx="2202754" cy="1746000"/>
          </a:xfrm>
          <a:prstGeom prst="rect">
            <a:avLst/>
          </a:prstGeom>
          <a:noFill/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8402638" y="6370638"/>
            <a:ext cx="306388" cy="219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215"/>
              </a:cxn>
              <a:cxn ang="0">
                <a:pos x="105" y="204"/>
              </a:cxn>
              <a:cxn ang="0">
                <a:pos x="182" y="172"/>
              </a:cxn>
              <a:cxn ang="0">
                <a:pos x="237" y="114"/>
              </a:cxn>
              <a:cxn ang="0">
                <a:pos x="279" y="25"/>
              </a:cxn>
              <a:cxn ang="0">
                <a:pos x="287" y="0"/>
              </a:cxn>
              <a:cxn ang="0">
                <a:pos x="0" y="0"/>
              </a:cxn>
            </a:cxnLst>
            <a:rect l="0" t="0" r="r" b="b"/>
            <a:pathLst>
              <a:path w="287" h="215">
                <a:moveTo>
                  <a:pt x="0" y="0"/>
                </a:moveTo>
                <a:lnTo>
                  <a:pt x="0" y="0"/>
                </a:lnTo>
                <a:lnTo>
                  <a:pt x="0" y="215"/>
                </a:lnTo>
                <a:cubicBezTo>
                  <a:pt x="41" y="215"/>
                  <a:pt x="76" y="211"/>
                  <a:pt x="105" y="204"/>
                </a:cubicBezTo>
                <a:cubicBezTo>
                  <a:pt x="135" y="198"/>
                  <a:pt x="160" y="187"/>
                  <a:pt x="182" y="172"/>
                </a:cubicBezTo>
                <a:cubicBezTo>
                  <a:pt x="203" y="157"/>
                  <a:pt x="222" y="138"/>
                  <a:pt x="237" y="114"/>
                </a:cubicBezTo>
                <a:cubicBezTo>
                  <a:pt x="252" y="90"/>
                  <a:pt x="266" y="60"/>
                  <a:pt x="279" y="25"/>
                </a:cubicBezTo>
                <a:lnTo>
                  <a:pt x="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1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1304925" y="6370638"/>
            <a:ext cx="7464426" cy="269875"/>
          </a:xfrm>
          <a:custGeom>
            <a:avLst/>
            <a:gdLst/>
            <a:ahLst/>
            <a:cxnLst>
              <a:cxn ang="0">
                <a:pos x="6838" y="245"/>
              </a:cxn>
              <a:cxn ang="0">
                <a:pos x="6838" y="245"/>
              </a:cxn>
              <a:cxn ang="0">
                <a:pos x="0" y="245"/>
              </a:cxn>
              <a:cxn ang="0">
                <a:pos x="0" y="265"/>
              </a:cxn>
              <a:cxn ang="0">
                <a:pos x="6846" y="265"/>
              </a:cxn>
              <a:cxn ang="0">
                <a:pos x="6976" y="252"/>
              </a:cxn>
              <a:cxn ang="0">
                <a:pos x="7070" y="212"/>
              </a:cxn>
              <a:cxn ang="0">
                <a:pos x="7138" y="140"/>
              </a:cxn>
              <a:cxn ang="0">
                <a:pos x="7189" y="31"/>
              </a:cxn>
              <a:cxn ang="0">
                <a:pos x="7199" y="0"/>
              </a:cxn>
              <a:cxn ang="0">
                <a:pos x="7179" y="0"/>
              </a:cxn>
              <a:cxn ang="0">
                <a:pos x="7175" y="11"/>
              </a:cxn>
              <a:cxn ang="0">
                <a:pos x="7129" y="120"/>
              </a:cxn>
              <a:cxn ang="0">
                <a:pos x="7061" y="192"/>
              </a:cxn>
              <a:cxn ang="0">
                <a:pos x="6967" y="232"/>
              </a:cxn>
              <a:cxn ang="0">
                <a:pos x="6838" y="245"/>
              </a:cxn>
            </a:cxnLst>
            <a:rect l="0" t="0" r="r" b="b"/>
            <a:pathLst>
              <a:path w="7199" h="265">
                <a:moveTo>
                  <a:pt x="6838" y="245"/>
                </a:moveTo>
                <a:lnTo>
                  <a:pt x="6838" y="245"/>
                </a:lnTo>
                <a:lnTo>
                  <a:pt x="0" y="245"/>
                </a:lnTo>
                <a:lnTo>
                  <a:pt x="0" y="265"/>
                </a:lnTo>
                <a:lnTo>
                  <a:pt x="6846" y="265"/>
                </a:lnTo>
                <a:cubicBezTo>
                  <a:pt x="6896" y="265"/>
                  <a:pt x="6939" y="260"/>
                  <a:pt x="6976" y="252"/>
                </a:cubicBezTo>
                <a:cubicBezTo>
                  <a:pt x="7012" y="244"/>
                  <a:pt x="7043" y="230"/>
                  <a:pt x="7070" y="212"/>
                </a:cubicBezTo>
                <a:cubicBezTo>
                  <a:pt x="7096" y="194"/>
                  <a:pt x="7119" y="170"/>
                  <a:pt x="7138" y="140"/>
                </a:cubicBezTo>
                <a:cubicBezTo>
                  <a:pt x="7157" y="111"/>
                  <a:pt x="7174" y="74"/>
                  <a:pt x="7189" y="31"/>
                </a:cubicBezTo>
                <a:lnTo>
                  <a:pt x="7199" y="0"/>
                </a:lnTo>
                <a:lnTo>
                  <a:pt x="7179" y="0"/>
                </a:lnTo>
                <a:lnTo>
                  <a:pt x="7175" y="11"/>
                </a:lnTo>
                <a:cubicBezTo>
                  <a:pt x="7160" y="54"/>
                  <a:pt x="7148" y="91"/>
                  <a:pt x="7129" y="120"/>
                </a:cubicBezTo>
                <a:cubicBezTo>
                  <a:pt x="7110" y="150"/>
                  <a:pt x="7088" y="174"/>
                  <a:pt x="7061" y="192"/>
                </a:cubicBezTo>
                <a:cubicBezTo>
                  <a:pt x="7035" y="210"/>
                  <a:pt x="7003" y="224"/>
                  <a:pt x="6967" y="232"/>
                </a:cubicBezTo>
                <a:cubicBezTo>
                  <a:pt x="6931" y="240"/>
                  <a:pt x="6888" y="245"/>
                  <a:pt x="6838" y="245"/>
                </a:cubicBezTo>
                <a:close/>
              </a:path>
            </a:pathLst>
          </a:custGeom>
          <a:solidFill>
            <a:srgbClr val="0071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rgbClr val="0071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34284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7261225" y="6354763"/>
            <a:ext cx="112395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6C1FC6-D3F8-4933-A47F-B18A896A4512}" type="datetime1">
              <a:rPr lang="fr-FR" sz="800" b="1" smtClean="0">
                <a:solidFill>
                  <a:srgbClr val="595959"/>
                </a:solidFill>
                <a:latin typeface="Trebuchet MS"/>
                <a:cs typeface="Trebuchet M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28/05/2017</a:t>
            </a:fld>
            <a:endParaRPr lang="fr-FR" sz="800" b="1" dirty="0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  <p:pic>
        <p:nvPicPr>
          <p:cNvPr id="18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6"/>
          <p:cNvSpPr txBox="1">
            <a:spLocks noChangeArrowheads="1"/>
          </p:cNvSpPr>
          <p:nvPr userDrawn="1"/>
        </p:nvSpPr>
        <p:spPr bwMode="auto">
          <a:xfrm>
            <a:off x="6903930" y="187167"/>
            <a:ext cx="23376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solidFill>
                  <a:srgbClr val="005E33"/>
                </a:solidFill>
                <a:latin typeface="Trebuchet MS" pitchFamily="34" charset="0"/>
              </a:rPr>
              <a:t>LOGISTIQUE - DÉFENSE</a:t>
            </a:r>
          </a:p>
        </p:txBody>
      </p:sp>
      <p:pic>
        <p:nvPicPr>
          <p:cNvPr id="196609" name="Picture 1" descr="S:\LOGOS\Groupe LOHR\@2015-new logo\charte-plaquettes\logos\Soframe\Soframe_logo-cadre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6" y="6475062"/>
            <a:ext cx="1224000" cy="2419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chemeClr val="bg1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8" descr="New_mobilities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330" y="242888"/>
            <a:ext cx="1085255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19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8" descr="New_mobilities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330" y="242888"/>
            <a:ext cx="1085255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688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Logo.png"/>
          <p:cNvPicPr>
            <a:picLocks noChangeAspect="1"/>
          </p:cNvPicPr>
          <p:nvPr userDrawn="1"/>
        </p:nvPicPr>
        <p:blipFill>
          <a:blip r:embed="rId1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538" y="263525"/>
            <a:ext cx="2336800" cy="1746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4475"/>
            <a:ext cx="9144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2" name="Image 11" descr="Bloc_titr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242888"/>
            <a:ext cx="1743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65103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0045" y="6376988"/>
            <a:ext cx="76628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8427510" y="6354763"/>
            <a:ext cx="373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FBE8F55-74A9-4AA3-A91F-B4E1F01A692B}" type="slidenum">
              <a:rPr lang="fr-FR" sz="800" b="1" smtClean="0">
                <a:solidFill>
                  <a:prstClr val="white"/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8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15" name="Image 8" descr="Automotiv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672" y="245563"/>
            <a:ext cx="851953" cy="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S:\LOGOS\Groupe LOHR\@2015-new logo\charte-plaquettes\logos\Lohr_logo-cadre-3cm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67" y="6418600"/>
            <a:ext cx="1005778" cy="30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6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fr-FR" sz="2500" b="1" kern="1200" dirty="0">
          <a:solidFill>
            <a:srgbClr val="595959"/>
          </a:solidFill>
          <a:latin typeface="Trebuchet MS"/>
          <a:ea typeface="+mn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59595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3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1.jpeg"/><Relationship Id="rId1" Type="http://schemas.openxmlformats.org/officeDocument/2006/relationships/slideLayout" Target="../slideLayouts/slideLayout23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3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34.xml"/><Relationship Id="rId2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234.xml"/><Relationship Id="rId2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34.xml"/><Relationship Id="rId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Relationship Id="rId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Relationship Id="rId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Relationship Id="rId2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Relationship Id="rId2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emf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jpeg"/><Relationship Id="rId1" Type="http://schemas.openxmlformats.org/officeDocument/2006/relationships/slideLayout" Target="../slideLayouts/slideLayout234.xml"/><Relationship Id="rId2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35.xml"/><Relationship Id="rId2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234.xml"/><Relationship Id="rId2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70.xml"/><Relationship Id="rId2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jpe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23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3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1440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oneTexte 5"/>
          <p:cNvSpPr txBox="1">
            <a:spLocks noChangeArrowheads="1"/>
          </p:cNvSpPr>
          <p:nvPr/>
        </p:nvSpPr>
        <p:spPr bwMode="auto">
          <a:xfrm>
            <a:off x="3355975" y="1801888"/>
            <a:ext cx="243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i="1" dirty="0" smtClean="0">
                <a:solidFill>
                  <a:srgbClr val="505150"/>
                </a:solidFill>
                <a:latin typeface="Trebuchet MS" pitchFamily="34" charset="0"/>
              </a:rPr>
              <a:t>Cristal by LOHR</a:t>
            </a:r>
            <a:endParaRPr lang="fr-FR" b="1" i="1" dirty="0">
              <a:solidFill>
                <a:srgbClr val="505150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solidFill>
            <a:srgbClr val="9E0F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077" name="ZoneTexte 7"/>
          <p:cNvSpPr txBox="1">
            <a:spLocks noChangeArrowheads="1"/>
          </p:cNvSpPr>
          <p:nvPr/>
        </p:nvSpPr>
        <p:spPr bwMode="auto">
          <a:xfrm>
            <a:off x="0" y="6316949"/>
            <a:ext cx="8945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 smtClean="0">
                <a:solidFill>
                  <a:schemeClr val="bg1"/>
                </a:solidFill>
                <a:latin typeface="Trebuchet MS" pitchFamily="34" charset="0"/>
              </a:rPr>
              <a:t>Présentation Nancy 22 mai 2017</a:t>
            </a:r>
            <a:endParaRPr lang="fr-FR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5841" name="Picture 1" descr="S:\LOGOS\Groupe LOHR\@2015-new logo\charte-plaquettes\logos\Lohr_logo-cadre-10c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778" y="421556"/>
            <a:ext cx="3318444" cy="1005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126" y="1998732"/>
            <a:ext cx="4140000" cy="276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55" y="1998732"/>
            <a:ext cx="4146832" cy="2767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>
                <a:latin typeface="Trebuchet MS" pitchFamily="34" charset="0"/>
              </a:rPr>
              <a:t>La bi-modalité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14" name="ZoneTexte 3"/>
          <p:cNvSpPr>
            <a:spLocks noChangeArrowheads="1"/>
          </p:cNvSpPr>
          <p:nvPr/>
        </p:nvSpPr>
        <p:spPr bwMode="auto">
          <a:xfrm>
            <a:off x="275326" y="4901142"/>
            <a:ext cx="4117085" cy="621065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9" tIns="45549" rIns="91099" bIns="45549" anchor="ctr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300"/>
              </a:spcAft>
              <a:buClr>
                <a:srgbClr val="9E0F1D"/>
              </a:buClr>
              <a:buSzPct val="150000"/>
              <a:tabLst>
                <a:tab pos="268288" algn="l"/>
              </a:tabLst>
            </a:pPr>
            <a:r>
              <a:rPr lang="fr-FR" sz="1400" dirty="0" smtClean="0">
                <a:solidFill>
                  <a:prstClr val="black"/>
                </a:solidFill>
                <a:latin typeface="Trebuchet MS" pitchFamily="34" charset="0"/>
              </a:rPr>
              <a:t>1 véhicule</a:t>
            </a:r>
          </a:p>
          <a:p>
            <a:pPr algn="ctr" eaLnBrk="0" hangingPunct="0">
              <a:spcBef>
                <a:spcPts val="0"/>
              </a:spcBef>
              <a:spcAft>
                <a:spcPts val="300"/>
              </a:spcAft>
              <a:buClr>
                <a:srgbClr val="9E0F1D"/>
              </a:buClr>
              <a:buSzPct val="150000"/>
              <a:tabLst>
                <a:tab pos="268288" algn="l"/>
              </a:tabLst>
            </a:pPr>
            <a:r>
              <a:rPr lang="fr-FR" sz="1400" dirty="0" smtClean="0">
                <a:solidFill>
                  <a:prstClr val="black"/>
                </a:solidFill>
                <a:latin typeface="Trebuchet MS" pitchFamily="34" charset="0"/>
              </a:rPr>
              <a:t>Conduit par l’usager</a:t>
            </a:r>
            <a:endParaRPr lang="fr-FR" sz="14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5" name="ZoneTexte 3"/>
          <p:cNvSpPr>
            <a:spLocks noChangeArrowheads="1"/>
          </p:cNvSpPr>
          <p:nvPr/>
        </p:nvSpPr>
        <p:spPr bwMode="auto">
          <a:xfrm>
            <a:off x="4794128" y="4909963"/>
            <a:ext cx="3949822" cy="901921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037" tIns="45517" rIns="91037" bIns="45517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300"/>
              </a:spcAft>
              <a:buClr>
                <a:srgbClr val="9E0F1D"/>
              </a:buClr>
              <a:buSzPct val="150000"/>
              <a:tabLst>
                <a:tab pos="268288" algn="l"/>
              </a:tabLst>
            </a:pPr>
            <a:r>
              <a:rPr lang="fr-FR" sz="1400" dirty="0" smtClean="0">
                <a:solidFill>
                  <a:prstClr val="black"/>
                </a:solidFill>
                <a:latin typeface="Trebuchet MS" pitchFamily="34" charset="0"/>
              </a:rPr>
              <a:t>1 à 4 véhicules</a:t>
            </a:r>
          </a:p>
          <a:p>
            <a:pPr algn="ctr" eaLnBrk="0" hangingPunct="0">
              <a:spcBef>
                <a:spcPts val="0"/>
              </a:spcBef>
              <a:spcAft>
                <a:spcPts val="300"/>
              </a:spcAft>
              <a:buClr>
                <a:srgbClr val="9E0F1D"/>
              </a:buClr>
              <a:buSzPct val="150000"/>
              <a:tabLst>
                <a:tab pos="268288" algn="l"/>
              </a:tabLst>
            </a:pPr>
            <a:r>
              <a:rPr lang="fr-FR" sz="1400" dirty="0" smtClean="0">
                <a:solidFill>
                  <a:prstClr val="black"/>
                </a:solidFill>
                <a:latin typeface="Trebuchet MS" pitchFamily="34" charset="0"/>
              </a:rPr>
              <a:t>Fonction de remorquage</a:t>
            </a:r>
          </a:p>
          <a:p>
            <a:pPr algn="ctr" eaLnBrk="0" hangingPunct="0">
              <a:spcBef>
                <a:spcPts val="0"/>
              </a:spcBef>
              <a:spcAft>
                <a:spcPts val="300"/>
              </a:spcAft>
              <a:buClr>
                <a:srgbClr val="9E0F1D"/>
              </a:buClr>
              <a:buSzPct val="150000"/>
              <a:tabLst>
                <a:tab pos="268288" algn="l"/>
              </a:tabLst>
            </a:pPr>
            <a:r>
              <a:rPr lang="fr-FR" sz="1400" dirty="0" smtClean="0">
                <a:solidFill>
                  <a:prstClr val="black"/>
                </a:solidFill>
                <a:latin typeface="Trebuchet MS" pitchFamily="34" charset="0"/>
              </a:rPr>
              <a:t>Conduit par un opérateur</a:t>
            </a:r>
            <a:endParaRPr lang="fr-FR" sz="14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94126" y="1998732"/>
            <a:ext cx="4140000" cy="307777"/>
          </a:xfrm>
          <a:prstGeom prst="rect">
            <a:avLst/>
          </a:prstGeom>
          <a:solidFill>
            <a:srgbClr val="9E0F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prstClr val="white"/>
                </a:solidFill>
                <a:latin typeface="Trebuchet MS" pitchFamily="34" charset="0"/>
              </a:rPr>
              <a:t>Mode navette</a:t>
            </a:r>
            <a:endParaRPr lang="fr-FR" sz="14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2411" y="1998732"/>
            <a:ext cx="4140000" cy="307777"/>
          </a:xfrm>
          <a:prstGeom prst="rect">
            <a:avLst/>
          </a:prstGeom>
          <a:solidFill>
            <a:srgbClr val="9E0F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white"/>
                </a:solidFill>
                <a:latin typeface="Trebuchet MS" pitchFamily="34" charset="0"/>
              </a:rPr>
              <a:t>Mode </a:t>
            </a:r>
            <a:r>
              <a:rPr lang="fr-FR" sz="1400" dirty="0" smtClean="0">
                <a:solidFill>
                  <a:prstClr val="white"/>
                </a:solidFill>
                <a:latin typeface="Trebuchet MS" pitchFamily="34" charset="0"/>
              </a:rPr>
              <a:t>libre-service</a:t>
            </a:r>
            <a:endParaRPr lang="fr-FR" sz="14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" y="1129170"/>
            <a:ext cx="8663951" cy="3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fr-FR" altLang="fr-FR" b="1" dirty="0" smtClean="0">
                <a:solidFill>
                  <a:srgbClr val="9E0F1D"/>
                </a:solidFill>
                <a:latin typeface="Trebuchet MS" pitchFamily="34" charset="0"/>
              </a:rPr>
              <a:t>La mobilité électrique accessible avec Cristal pour une multiplicité d’usages</a:t>
            </a:r>
          </a:p>
        </p:txBody>
      </p:sp>
    </p:spTree>
    <p:extLst>
      <p:ext uri="{BB962C8B-B14F-4D97-AF65-F5344CB8AC3E}">
        <p14:creationId xmlns:p14="http://schemas.microsoft.com/office/powerpoint/2010/main" val="88095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>
                <a:latin typeface="Trebuchet MS" pitchFamily="34" charset="0"/>
              </a:rPr>
              <a:t>Mode libre-service</a:t>
            </a:r>
            <a:endParaRPr lang="fr-FR" dirty="0">
              <a:latin typeface="Trebuchet MS" pitchFamily="34" charset="0"/>
            </a:endParaRPr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323528" y="3780720"/>
          <a:ext cx="8496944" cy="202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1" descr="U:\PROJETS\CRISTAL\Photos avancement CRISTAL\Images Haiku\Véhicule\Cristal2-150826-0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69" y="1137789"/>
            <a:ext cx="2535872" cy="2180851"/>
          </a:xfrm>
          <a:prstGeom prst="rect">
            <a:avLst/>
          </a:prstGeom>
          <a:noFill/>
        </p:spPr>
      </p:pic>
      <p:sp>
        <p:nvSpPr>
          <p:cNvPr id="9" name="Text Box 10"/>
          <p:cNvSpPr>
            <a:spLocks noChangeArrowheads="1"/>
          </p:cNvSpPr>
          <p:nvPr/>
        </p:nvSpPr>
        <p:spPr bwMode="auto">
          <a:xfrm>
            <a:off x="3321981" y="1731886"/>
            <a:ext cx="4215642" cy="10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9" tIns="45549" rIns="91099" bIns="45549" anchor="ctr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Usager </a:t>
            </a: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privé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 Capacité : 5 personnes </a:t>
            </a: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assises</a:t>
            </a:r>
            <a:endParaRPr lang="fr-FR" altLang="zh-CN" sz="1400" dirty="0">
              <a:solidFill>
                <a:prstClr val="black"/>
              </a:solidFill>
              <a:latin typeface="Trebuchet MS" pitchFamily="34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 Vitesse max : 70 </a:t>
            </a: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km/h</a:t>
            </a:r>
            <a:endParaRPr lang="fr-FR" altLang="zh-CN" sz="14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5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>
                <a:latin typeface="Trebuchet MS" pitchFamily="34" charset="0"/>
              </a:rPr>
              <a:t>Mode navette : transport collectif</a:t>
            </a:r>
            <a:endParaRPr lang="fr-FR" dirty="0">
              <a:latin typeface="Trebuchet MS" pitchFamily="34" charset="0"/>
            </a:endParaRPr>
          </a:p>
        </p:txBody>
      </p:sp>
      <p:graphicFrame>
        <p:nvGraphicFramePr>
          <p:cNvPr id="16" name="Diagramme 15"/>
          <p:cNvGraphicFramePr/>
          <p:nvPr>
            <p:extLst/>
          </p:nvPr>
        </p:nvGraphicFramePr>
        <p:xfrm>
          <a:off x="333239" y="3617218"/>
          <a:ext cx="8496944" cy="202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" descr="U:\Mes images\vlcsnap-2015-10-19-09h54m18s125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67" y="1048524"/>
            <a:ext cx="4188306" cy="2094352"/>
          </a:xfrm>
          <a:prstGeom prst="rect">
            <a:avLst/>
          </a:prstGeom>
          <a:noFill/>
        </p:spPr>
      </p:pic>
      <p:sp>
        <p:nvSpPr>
          <p:cNvPr id="18" name="Text Box 10"/>
          <p:cNvSpPr>
            <a:spLocks noChangeArrowheads="1"/>
          </p:cNvSpPr>
          <p:nvPr/>
        </p:nvSpPr>
        <p:spPr bwMode="auto">
          <a:xfrm>
            <a:off x="4188305" y="1564958"/>
            <a:ext cx="4641877" cy="10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9" tIns="45549" rIns="91099" bIns="45549" anchor="ctr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Conducteur professionnel rattaché </a:t>
            </a: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à l’exploitant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 Capacité </a:t>
            </a: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max : 82 personnes</a:t>
            </a:r>
            <a:endParaRPr lang="fr-FR" altLang="zh-CN" sz="1400" dirty="0">
              <a:solidFill>
                <a:prstClr val="black"/>
              </a:solidFill>
              <a:latin typeface="Trebuchet MS" pitchFamily="34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 Vitesse max : 40 km/h</a:t>
            </a:r>
          </a:p>
        </p:txBody>
      </p:sp>
    </p:spTree>
    <p:extLst>
      <p:ext uri="{BB962C8B-B14F-4D97-AF65-F5344CB8AC3E}">
        <p14:creationId xmlns:p14="http://schemas.microsoft.com/office/powerpoint/2010/main" val="328257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54000"/>
            <a:ext cx="679524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smtClean="0"/>
              <a:t>Design urbain compact</a:t>
            </a:r>
            <a:endParaRPr lang="fr-FR" altLang="fr-FR" sz="2800" dirty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57200" y="928293"/>
            <a:ext cx="7508789" cy="6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altLang="fr-FR" sz="1400" dirty="0" smtClean="0">
                <a:solidFill>
                  <a:prstClr val="black"/>
                </a:solidFill>
                <a:latin typeface="Trebuchet MS" pitchFamily="34" charset="0"/>
              </a:rPr>
              <a:t>Un véhicule compact pour une empreinte urbaine réduite accessible en double usage, transport collectif ou libre service…</a:t>
            </a:r>
          </a:p>
        </p:txBody>
      </p:sp>
      <p:pic>
        <p:nvPicPr>
          <p:cNvPr id="1027" name="Picture 3" descr="S:\POWER-POINT\Générale\2016\Cristal2-150826-06-cot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4273" y="1654221"/>
            <a:ext cx="5462377" cy="4426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40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54000"/>
            <a:ext cx="679524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smtClean="0"/>
              <a:t>Grand volume intérieur</a:t>
            </a:r>
            <a:endParaRPr lang="fr-FR" altLang="fr-FR" sz="2800" dirty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57199" y="1025157"/>
            <a:ext cx="7529384" cy="106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fr-FR" altLang="fr-FR" sz="1400" dirty="0">
                <a:solidFill>
                  <a:prstClr val="black"/>
                </a:solidFill>
                <a:latin typeface="Trebuchet MS" pitchFamily="34" charset="0"/>
              </a:rPr>
              <a:t>…disposant d’un grand volume intérieur, avec une approche « transport public » : Accès debout, accessibilité 100% PMR, porte de type bus, plancher bas intégral, longue durée de vie des équipements, maintenabilité optimisée.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02" y="2705282"/>
            <a:ext cx="3058682" cy="21636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362" y="2705282"/>
            <a:ext cx="3043857" cy="21636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564" y="2705282"/>
            <a:ext cx="2458817" cy="36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3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Imag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0" y="1737949"/>
            <a:ext cx="932338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rganigramme : Processus 7"/>
          <p:cNvSpPr/>
          <p:nvPr/>
        </p:nvSpPr>
        <p:spPr>
          <a:xfrm>
            <a:off x="0" y="2104615"/>
            <a:ext cx="9144000" cy="4753386"/>
          </a:xfrm>
          <a:prstGeom prst="flowChartProcess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" descr="S:\LOGOS\Groupe LOHR\@2015-new logo\charte-plaquettes\logos\Lohr_logo-cadre-10c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778" y="421556"/>
            <a:ext cx="3318444" cy="1005191"/>
          </a:xfrm>
          <a:prstGeom prst="rect">
            <a:avLst/>
          </a:prstGeom>
          <a:noFill/>
        </p:spPr>
      </p:pic>
      <p:sp>
        <p:nvSpPr>
          <p:cNvPr id="7" name="ZoneTexte 17"/>
          <p:cNvSpPr>
            <a:spLocks noChangeArrowheads="1"/>
          </p:cNvSpPr>
          <p:nvPr/>
        </p:nvSpPr>
        <p:spPr bwMode="auto">
          <a:xfrm>
            <a:off x="0" y="2994427"/>
            <a:ext cx="9144000" cy="3077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anchor="t">
            <a:spAutoFit/>
          </a:bodyPr>
          <a:lstStyle/>
          <a:p>
            <a:pPr marL="709613">
              <a:spcAft>
                <a:spcPts val="1200"/>
              </a:spcAft>
              <a:defRPr/>
            </a:pPr>
            <a:r>
              <a:rPr lang="fr-FR" sz="2200" b="1" dirty="0">
                <a:solidFill>
                  <a:srgbClr val="595959"/>
                </a:solidFill>
                <a:latin typeface="Trebuchet MS" pitchFamily="34" charset="0"/>
              </a:rPr>
              <a:t>1. Le groupe LOHR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Le système Cristal</a:t>
            </a:r>
          </a:p>
          <a:p>
            <a:pPr marL="1071563" indent="-361950">
              <a:spcAft>
                <a:spcPts val="1200"/>
              </a:spcAft>
              <a:buAutoNum type="arabicPeriod" startAt="2"/>
              <a:defRPr/>
            </a:pPr>
            <a:r>
              <a:rPr lang="fr-FR" sz="2800" b="1" dirty="0">
                <a:solidFill>
                  <a:srgbClr val="9E0F1D"/>
                </a:solidFill>
                <a:latin typeface="Trebuchet MS" pitchFamily="34" charset="0"/>
              </a:rPr>
              <a:t>Les performances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Cristal </a:t>
            </a:r>
            <a:r>
              <a:rPr lang="fr-FR" sz="2200" b="1" dirty="0" err="1" smtClean="0">
                <a:solidFill>
                  <a:srgbClr val="595959"/>
                </a:solidFill>
                <a:latin typeface="Trebuchet MS" pitchFamily="34" charset="0"/>
              </a:rPr>
              <a:t>Cabin</a:t>
            </a:r>
            <a:endParaRPr lang="fr-FR" sz="2200" b="1" dirty="0" smtClean="0">
              <a:solidFill>
                <a:srgbClr val="595959"/>
              </a:solidFill>
              <a:latin typeface="Trebuchet MS" pitchFamily="34" charset="0"/>
            </a:endParaRP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Etat d’avancement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Modèle économique</a:t>
            </a:r>
            <a:endParaRPr lang="fr-FR" sz="2200" b="1" dirty="0">
              <a:solidFill>
                <a:srgbClr val="595959"/>
              </a:solidFill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868124"/>
            <a:ext cx="9144000" cy="739775"/>
          </a:xfrm>
          <a:prstGeom prst="rect">
            <a:avLst/>
          </a:prstGeom>
          <a:solidFill>
            <a:srgbClr val="9E0F1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388" y="199829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fr-FR" altLang="fr-FR" sz="2800" b="1" i="1" dirty="0" smtClean="0">
                <a:solidFill>
                  <a:schemeClr val="bg1"/>
                </a:solidFill>
                <a:latin typeface="Trebuchet MS" pitchFamily="34" charset="0"/>
              </a:rPr>
              <a:t>Sommaire</a:t>
            </a:r>
            <a:endParaRPr lang="fr-FR" altLang="fr-FR" sz="28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:\POWER-POINT\Générale\2016\HK-CristalDI_COP21-150826-01-1200px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144" y="2166861"/>
            <a:ext cx="3128684" cy="2510768"/>
          </a:xfrm>
          <a:prstGeom prst="rect">
            <a:avLst/>
          </a:prstGeom>
          <a:noFill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54000"/>
            <a:ext cx="679524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smtClean="0"/>
              <a:t>Performances</a:t>
            </a:r>
            <a:endParaRPr lang="fr-FR" altLang="fr-FR" sz="2800" dirty="0"/>
          </a:p>
        </p:txBody>
      </p:sp>
      <p:sp>
        <p:nvSpPr>
          <p:cNvPr id="6" name="ZoneTexte 3"/>
          <p:cNvSpPr>
            <a:spLocks noChangeArrowheads="1"/>
          </p:cNvSpPr>
          <p:nvPr/>
        </p:nvSpPr>
        <p:spPr bwMode="auto">
          <a:xfrm>
            <a:off x="936545" y="1322619"/>
            <a:ext cx="4325721" cy="919019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9" tIns="45549" rIns="91099" bIns="45549" anchor="ctr">
            <a:spAutoFit/>
          </a:bodyPr>
          <a:lstStyle/>
          <a:p>
            <a:pPr algn="just" eaLnBrk="0" hangingPunct="0">
              <a:spcBef>
                <a:spcPts val="0"/>
              </a:spcBef>
              <a:spcAft>
                <a:spcPts val="0"/>
              </a:spcAft>
              <a:buClr>
                <a:srgbClr val="9E0F1D"/>
              </a:buClr>
              <a:buSzPct val="150000"/>
            </a:pPr>
            <a:r>
              <a:rPr lang="fr-FR" sz="1200" dirty="0" smtClean="0">
                <a:solidFill>
                  <a:prstClr val="black"/>
                </a:solidFill>
                <a:latin typeface="Trebuchet MS" pitchFamily="34" charset="0"/>
              </a:rPr>
              <a:t>Le mode navette permet de rééquilibrer en permanence les stations, en redistribuant les véhicules Cristal en fonction des besoins. Le double usage favorise l’exploitation en continu.</a:t>
            </a:r>
          </a:p>
        </p:txBody>
      </p:sp>
      <p:pic>
        <p:nvPicPr>
          <p:cNvPr id="7" name="Picture 3" descr="S:\LOGOS\Groupe LOHR\Cristal\travail\2015\CRISTAL_charte_151006\CRISTAL_charte_151006\Picto_CRISTALeconomic\CRISTAL_PictoEco_CMJN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45" y="1450313"/>
            <a:ext cx="828000" cy="828000"/>
          </a:xfrm>
          <a:prstGeom prst="rect">
            <a:avLst/>
          </a:prstGeom>
          <a:noFill/>
        </p:spPr>
      </p:pic>
      <p:pic>
        <p:nvPicPr>
          <p:cNvPr id="8" name="Picture 4" descr="S:\LOGOS\Groupe LOHR\Cristal\travail\2015\CRISTAL_charte_151006\CRISTAL_charte_151006\Picto_CRISTALelectric\CRISTAL_PictoElec_CMJN1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45" y="4270064"/>
            <a:ext cx="828000" cy="828000"/>
          </a:xfrm>
          <a:prstGeom prst="rect">
            <a:avLst/>
          </a:prstGeom>
          <a:noFill/>
        </p:spPr>
      </p:pic>
      <p:pic>
        <p:nvPicPr>
          <p:cNvPr id="9" name="Picture 5" descr="S:\LOGOS\Groupe LOHR\Cristal\travail\2015\CRISTAL_charte_151006\CRISTAL_charte_151006\Picto_CRISTALnumeric\CRISTAL_PictoNum_CMJN1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45" y="2915111"/>
            <a:ext cx="828000" cy="828000"/>
          </a:xfrm>
          <a:prstGeom prst="rect">
            <a:avLst/>
          </a:prstGeom>
          <a:noFill/>
        </p:spPr>
      </p:pic>
      <p:sp>
        <p:nvSpPr>
          <p:cNvPr id="11" name="ZoneTexte 3"/>
          <p:cNvSpPr>
            <a:spLocks noChangeArrowheads="1"/>
          </p:cNvSpPr>
          <p:nvPr/>
        </p:nvSpPr>
        <p:spPr bwMode="auto">
          <a:xfrm>
            <a:off x="936545" y="2678911"/>
            <a:ext cx="2254886" cy="112333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9" tIns="45549" rIns="91099" bIns="45549" anchor="ctr">
            <a:spAutoFit/>
          </a:bodyPr>
          <a:lstStyle/>
          <a:p>
            <a:pPr algn="just" eaLnBrk="0" hangingPunct="0">
              <a:spcBef>
                <a:spcPts val="0"/>
              </a:spcBef>
              <a:spcAft>
                <a:spcPts val="0"/>
              </a:spcAft>
              <a:buClr>
                <a:srgbClr val="9E0F1D"/>
              </a:buClr>
              <a:buSzPct val="150000"/>
            </a:pPr>
            <a:r>
              <a:rPr lang="fr-FR" sz="1200" dirty="0" smtClean="0">
                <a:solidFill>
                  <a:prstClr val="black"/>
                </a:solidFill>
                <a:latin typeface="Trebuchet MS" pitchFamily="34" charset="0"/>
              </a:rPr>
              <a:t>Information et réservation en temps réel avec un smartphone, pour faciliter l’usage par les utilisateurs et l’exploitant.</a:t>
            </a:r>
          </a:p>
        </p:txBody>
      </p:sp>
      <p:sp>
        <p:nvSpPr>
          <p:cNvPr id="12" name="ZoneTexte 3"/>
          <p:cNvSpPr>
            <a:spLocks noChangeArrowheads="1"/>
          </p:cNvSpPr>
          <p:nvPr/>
        </p:nvSpPr>
        <p:spPr bwMode="auto">
          <a:xfrm>
            <a:off x="936545" y="4651366"/>
            <a:ext cx="3828180" cy="510396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9" tIns="45549" rIns="91099" bIns="45549" anchor="ctr">
            <a:spAutoFit/>
          </a:bodyPr>
          <a:lstStyle/>
          <a:p>
            <a:pPr marL="182563" indent="-182563" algn="just" eaLnBrk="0" hangingPunct="0">
              <a:spcBef>
                <a:spcPts val="0"/>
              </a:spcBef>
              <a:spcAft>
                <a:spcPts val="0"/>
              </a:spcAft>
              <a:buClr>
                <a:srgbClr val="9E0F1D"/>
              </a:buClr>
              <a:buSzPct val="150000"/>
              <a:buFont typeface="Wingdings" pitchFamily="2" charset="2"/>
              <a:buChar char="§"/>
            </a:pPr>
            <a:r>
              <a:rPr lang="fr-FR" sz="1200" dirty="0" smtClean="0">
                <a:solidFill>
                  <a:prstClr val="black"/>
                </a:solidFill>
                <a:latin typeface="Trebuchet MS" pitchFamily="34" charset="0"/>
              </a:rPr>
              <a:t>Véhicule 100% électrique et silencieux,</a:t>
            </a:r>
          </a:p>
          <a:p>
            <a:pPr marL="182563" indent="-182563" algn="just" eaLnBrk="0" hangingPunct="0">
              <a:spcBef>
                <a:spcPts val="0"/>
              </a:spcBef>
              <a:spcAft>
                <a:spcPts val="0"/>
              </a:spcAft>
              <a:buClr>
                <a:srgbClr val="9E0F1D"/>
              </a:buClr>
              <a:buSzPct val="150000"/>
              <a:buFont typeface="Wingdings" pitchFamily="2" charset="2"/>
              <a:buChar char="§"/>
            </a:pPr>
            <a:r>
              <a:rPr lang="fr-FR" sz="1200" dirty="0" smtClean="0">
                <a:solidFill>
                  <a:prstClr val="black"/>
                </a:solidFill>
                <a:latin typeface="Trebuchet MS" pitchFamily="34" charset="0"/>
              </a:rPr>
              <a:t>aucun rejet de CO2 ni d’émissions polluantes.</a:t>
            </a:r>
          </a:p>
        </p:txBody>
      </p:sp>
      <p:sp>
        <p:nvSpPr>
          <p:cNvPr id="13" name="ZoneTexte 3"/>
          <p:cNvSpPr>
            <a:spLocks noChangeArrowheads="1"/>
          </p:cNvSpPr>
          <p:nvPr/>
        </p:nvSpPr>
        <p:spPr bwMode="auto">
          <a:xfrm>
            <a:off x="6176682" y="2178883"/>
            <a:ext cx="2891950" cy="510396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9" tIns="45549" rIns="91099" bIns="45549" anchor="ctr">
            <a:spAutoFit/>
          </a:bodyPr>
          <a:lstStyle/>
          <a:p>
            <a:pPr algn="just" eaLnBrk="0" hangingPunct="0">
              <a:spcBef>
                <a:spcPts val="0"/>
              </a:spcBef>
              <a:spcAft>
                <a:spcPts val="0"/>
              </a:spcAft>
              <a:buClr>
                <a:srgbClr val="9E0F1D"/>
              </a:buClr>
              <a:buSzPct val="150000"/>
            </a:pPr>
            <a:r>
              <a:rPr lang="fr-FR" sz="1200" dirty="0" smtClean="0">
                <a:solidFill>
                  <a:prstClr val="black"/>
                </a:solidFill>
                <a:latin typeface="Trebuchet MS" pitchFamily="34" charset="0"/>
              </a:rPr>
              <a:t>Confort, sécurité et accessibilité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buClr>
                <a:srgbClr val="9E0F1D"/>
              </a:buClr>
              <a:buSzPct val="150000"/>
            </a:pPr>
            <a:r>
              <a:rPr lang="fr-FR" sz="1200" dirty="0" smtClean="0">
                <a:solidFill>
                  <a:prstClr val="black"/>
                </a:solidFill>
                <a:latin typeface="Trebuchet MS" pitchFamily="34" charset="0"/>
              </a:rPr>
              <a:t>pour les personnes à mobilité réduite.</a:t>
            </a:r>
          </a:p>
        </p:txBody>
      </p:sp>
      <p:sp>
        <p:nvSpPr>
          <p:cNvPr id="14" name="ZoneTexte 3"/>
          <p:cNvSpPr>
            <a:spLocks noChangeArrowheads="1"/>
          </p:cNvSpPr>
          <p:nvPr/>
        </p:nvSpPr>
        <p:spPr bwMode="auto">
          <a:xfrm>
            <a:off x="6176682" y="3645445"/>
            <a:ext cx="2877668" cy="1736264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9" tIns="45549" rIns="91099" bIns="45549" anchor="ctr">
            <a:spAutoFit/>
          </a:bodyPr>
          <a:lstStyle/>
          <a:p>
            <a:pPr marL="182563" indent="-182563" algn="just" eaLnBrk="0" hangingPunct="0">
              <a:spcBef>
                <a:spcPts val="0"/>
              </a:spcBef>
              <a:spcAft>
                <a:spcPts val="0"/>
              </a:spcAft>
              <a:buClr>
                <a:srgbClr val="9E0F1D"/>
              </a:buClr>
              <a:buSzPct val="150000"/>
              <a:buFont typeface="Wingdings" pitchFamily="2" charset="2"/>
              <a:buChar char="§"/>
            </a:pPr>
            <a:r>
              <a:rPr lang="fr-FR" sz="1200" dirty="0" smtClean="0">
                <a:solidFill>
                  <a:prstClr val="black"/>
                </a:solidFill>
                <a:latin typeface="Trebuchet MS" pitchFamily="34" charset="0"/>
              </a:rPr>
              <a:t>Système d’accouplage matériel automatisé suivant une trajectoire monotrace,</a:t>
            </a:r>
          </a:p>
          <a:p>
            <a:pPr marL="182563" indent="-182563" algn="just" eaLnBrk="0" hangingPunct="0">
              <a:spcBef>
                <a:spcPts val="0"/>
              </a:spcBef>
              <a:spcAft>
                <a:spcPts val="0"/>
              </a:spcAft>
              <a:buClr>
                <a:srgbClr val="9E0F1D"/>
              </a:buClr>
              <a:buSzPct val="150000"/>
              <a:buFont typeface="Wingdings" pitchFamily="2" charset="2"/>
              <a:buChar char="§"/>
            </a:pPr>
            <a:r>
              <a:rPr lang="fr-FR" sz="1200" dirty="0" smtClean="0">
                <a:solidFill>
                  <a:prstClr val="black"/>
                </a:solidFill>
                <a:latin typeface="Trebuchet MS" pitchFamily="34" charset="0"/>
              </a:rPr>
              <a:t>sécurité : pas d’espace entre chaque module de navette,</a:t>
            </a:r>
          </a:p>
          <a:p>
            <a:pPr marL="182563" indent="-182563" algn="just" eaLnBrk="0" hangingPunct="0">
              <a:spcBef>
                <a:spcPts val="0"/>
              </a:spcBef>
              <a:spcAft>
                <a:spcPts val="0"/>
              </a:spcAft>
              <a:buClr>
                <a:srgbClr val="9E0F1D"/>
              </a:buClr>
              <a:buSzPct val="150000"/>
              <a:buFont typeface="Wingdings" pitchFamily="2" charset="2"/>
              <a:buChar char="§"/>
            </a:pPr>
            <a:r>
              <a:rPr lang="fr-FR" sz="1200" dirty="0" smtClean="0">
                <a:solidFill>
                  <a:prstClr val="black"/>
                </a:solidFill>
                <a:latin typeface="Trebuchet MS" pitchFamily="34" charset="0"/>
              </a:rPr>
              <a:t>autonomie par batterie embarquée suffisante pour une journée d’utilisation.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176682" y="1836071"/>
            <a:ext cx="2880000" cy="276999"/>
          </a:xfrm>
          <a:prstGeom prst="rect">
            <a:avLst/>
          </a:prstGeom>
          <a:solidFill>
            <a:srgbClr val="9E0F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prstClr val="white"/>
                </a:solidFill>
                <a:latin typeface="Trebuchet MS" pitchFamily="34" charset="0"/>
              </a:rPr>
              <a:t>Performances sur la qualité de vie</a:t>
            </a:r>
            <a:endParaRPr lang="fr-FR" sz="1200" i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76682" y="3239007"/>
            <a:ext cx="2880000" cy="276999"/>
          </a:xfrm>
          <a:prstGeom prst="rect">
            <a:avLst/>
          </a:prstGeom>
          <a:solidFill>
            <a:srgbClr val="9E0F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prstClr val="white"/>
                </a:solidFill>
                <a:latin typeface="Trebuchet MS" pitchFamily="34" charset="0"/>
              </a:rPr>
              <a:t>Performances techniques</a:t>
            </a:r>
            <a:endParaRPr lang="fr-FR" sz="1200" i="1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9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54000"/>
            <a:ext cx="679524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smtClean="0"/>
              <a:t>Performances en insertion</a:t>
            </a:r>
            <a:endParaRPr lang="fr-FR" alt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27941" y="2566072"/>
            <a:ext cx="347031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 smtClean="0">
                <a:latin typeface="Trebuchet MS" panose="020B0603020202020204" pitchFamily="34" charset="0"/>
              </a:rPr>
              <a:t>MODE LIBRE-SERVICE</a:t>
            </a:r>
            <a:endParaRPr lang="fr-FR" sz="1400" b="1" dirty="0"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fr-FR" sz="1400" b="1" dirty="0" smtClean="0">
                <a:latin typeface="Trebuchet MS" panose="020B0603020202020204" pitchFamily="34" charset="0"/>
              </a:rPr>
              <a:t>5,30 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17317" y="2550683"/>
            <a:ext cx="342715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 smtClean="0">
                <a:latin typeface="Trebuchet MS" panose="020B0603020202020204" pitchFamily="34" charset="0"/>
              </a:rPr>
              <a:t>MODE NAVETTE</a:t>
            </a:r>
          </a:p>
          <a:p>
            <a:pPr algn="ctr">
              <a:defRPr/>
            </a:pPr>
            <a:r>
              <a:rPr lang="fr-FR" sz="1400" b="1" dirty="0" smtClean="0">
                <a:latin typeface="Trebuchet MS" panose="020B0603020202020204" pitchFamily="34" charset="0"/>
              </a:rPr>
              <a:t>7,20 to 7,60 m</a:t>
            </a:r>
            <a:endParaRPr lang="fr-FR" sz="1600" baseline="30000" dirty="0">
              <a:latin typeface="Trebuchet MS" panose="020B0603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81" y="2973451"/>
            <a:ext cx="7772796" cy="32916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738" y="1138309"/>
            <a:ext cx="2600816" cy="13060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6832" y="1286903"/>
            <a:ext cx="1412533" cy="11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54000"/>
            <a:ext cx="679524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smtClean="0"/>
              <a:t>Performances numériques</a:t>
            </a:r>
            <a:endParaRPr lang="fr-FR" alt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457198" y="967371"/>
            <a:ext cx="6516479" cy="521007"/>
          </a:xfrm>
          <a:prstGeom prst="rect">
            <a:avLst/>
          </a:prstGeom>
          <a:noFill/>
        </p:spPr>
        <p:txBody>
          <a:bodyPr wrap="square" lIns="89258" tIns="44624" rIns="89258" bIns="44624" rtlCol="0" anchor="ctr">
            <a:spAutoFit/>
          </a:bodyPr>
          <a:lstStyle/>
          <a:p>
            <a:pPr marL="0" lvl="2" algn="just"/>
            <a:r>
              <a:rPr lang="fr-FR" altLang="ja-JP" sz="1400" dirty="0" smtClean="0">
                <a:latin typeface="Trebuchet MS" pitchFamily="34" charset="0"/>
                <a:ea typeface="MS PGothic" pitchFamily="34" charset="-128"/>
              </a:rPr>
              <a:t>Une architecture numérique centralisée : tous les produits interagissent les uns avec les autres grâce à la brique numérique.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3" r="12243"/>
          <a:stretch/>
        </p:blipFill>
        <p:spPr>
          <a:xfrm>
            <a:off x="457198" y="1730369"/>
            <a:ext cx="7023255" cy="4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1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Imag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0" y="1737949"/>
            <a:ext cx="932338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rganigramme : Processus 7"/>
          <p:cNvSpPr/>
          <p:nvPr/>
        </p:nvSpPr>
        <p:spPr>
          <a:xfrm>
            <a:off x="0" y="2104615"/>
            <a:ext cx="9144000" cy="4753386"/>
          </a:xfrm>
          <a:prstGeom prst="flowChartProcess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" descr="S:\LOGOS\Groupe LOHR\@2015-new logo\charte-plaquettes\logos\Lohr_logo-cadre-10c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778" y="421556"/>
            <a:ext cx="3318444" cy="1005191"/>
          </a:xfrm>
          <a:prstGeom prst="rect">
            <a:avLst/>
          </a:prstGeom>
          <a:noFill/>
        </p:spPr>
      </p:pic>
      <p:sp>
        <p:nvSpPr>
          <p:cNvPr id="7" name="ZoneTexte 17"/>
          <p:cNvSpPr>
            <a:spLocks noChangeArrowheads="1"/>
          </p:cNvSpPr>
          <p:nvPr/>
        </p:nvSpPr>
        <p:spPr bwMode="auto">
          <a:xfrm>
            <a:off x="0" y="2994427"/>
            <a:ext cx="9144000" cy="3077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anchor="t">
            <a:spAutoFit/>
          </a:bodyPr>
          <a:lstStyle/>
          <a:p>
            <a:pPr marL="709613">
              <a:spcAft>
                <a:spcPts val="1200"/>
              </a:spcAft>
              <a:defRPr/>
            </a:pPr>
            <a:r>
              <a:rPr lang="fr-FR" sz="2200" b="1" dirty="0">
                <a:solidFill>
                  <a:srgbClr val="595959"/>
                </a:solidFill>
                <a:latin typeface="Trebuchet MS" pitchFamily="34" charset="0"/>
              </a:rPr>
              <a:t>1. Le groupe LOHR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Le système Cristal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Les performances</a:t>
            </a:r>
          </a:p>
          <a:p>
            <a:pPr marL="1071563" indent="-361950">
              <a:spcAft>
                <a:spcPts val="1200"/>
              </a:spcAft>
              <a:buAutoNum type="arabicPeriod" startAt="2"/>
              <a:defRPr/>
            </a:pPr>
            <a:r>
              <a:rPr lang="fr-FR" sz="2800" b="1" dirty="0">
                <a:solidFill>
                  <a:srgbClr val="9E0F1D"/>
                </a:solidFill>
                <a:latin typeface="Trebuchet MS" pitchFamily="34" charset="0"/>
              </a:rPr>
              <a:t>Cristal </a:t>
            </a:r>
            <a:r>
              <a:rPr lang="fr-FR" sz="2800" b="1" dirty="0" err="1">
                <a:solidFill>
                  <a:srgbClr val="9E0F1D"/>
                </a:solidFill>
                <a:latin typeface="Trebuchet MS" pitchFamily="34" charset="0"/>
              </a:rPr>
              <a:t>Cabin</a:t>
            </a:r>
            <a:endParaRPr lang="fr-FR" sz="2800" b="1" dirty="0">
              <a:solidFill>
                <a:srgbClr val="9E0F1D"/>
              </a:solidFill>
              <a:latin typeface="Trebuchet MS" pitchFamily="34" charset="0"/>
            </a:endParaRP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Etat d’avancement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Modèle économique</a:t>
            </a:r>
            <a:endParaRPr lang="fr-FR" sz="2200" b="1" dirty="0">
              <a:solidFill>
                <a:srgbClr val="595959"/>
              </a:solidFill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868124"/>
            <a:ext cx="9144000" cy="739775"/>
          </a:xfrm>
          <a:prstGeom prst="rect">
            <a:avLst/>
          </a:prstGeom>
          <a:solidFill>
            <a:srgbClr val="9E0F1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388" y="199829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fr-FR" altLang="fr-FR" sz="2800" b="1" i="1" dirty="0" smtClean="0">
                <a:solidFill>
                  <a:schemeClr val="bg1"/>
                </a:solidFill>
                <a:latin typeface="Trebuchet MS" pitchFamily="34" charset="0"/>
              </a:rPr>
              <a:t>Sommaire</a:t>
            </a:r>
            <a:endParaRPr lang="fr-FR" altLang="fr-FR" sz="28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2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Imag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0" y="1737949"/>
            <a:ext cx="932338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rganigramme : Processus 7"/>
          <p:cNvSpPr/>
          <p:nvPr/>
        </p:nvSpPr>
        <p:spPr>
          <a:xfrm>
            <a:off x="0" y="2104615"/>
            <a:ext cx="9144000" cy="4753386"/>
          </a:xfrm>
          <a:prstGeom prst="flowChartProcess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" descr="S:\LOGOS\Groupe LOHR\@2015-new logo\charte-plaquettes\logos\Lohr_logo-cadre-10c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778" y="421556"/>
            <a:ext cx="3318444" cy="1005191"/>
          </a:xfrm>
          <a:prstGeom prst="rect">
            <a:avLst/>
          </a:prstGeom>
          <a:noFill/>
        </p:spPr>
      </p:pic>
      <p:sp>
        <p:nvSpPr>
          <p:cNvPr id="7" name="ZoneTexte 17"/>
          <p:cNvSpPr>
            <a:spLocks noChangeArrowheads="1"/>
          </p:cNvSpPr>
          <p:nvPr/>
        </p:nvSpPr>
        <p:spPr bwMode="auto">
          <a:xfrm>
            <a:off x="0" y="2994427"/>
            <a:ext cx="9144000" cy="2985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anchor="t">
            <a:spAutoFit/>
          </a:bodyPr>
          <a:lstStyle/>
          <a:p>
            <a:pPr marL="1071563" lvl="0" indent="-361950">
              <a:spcAft>
                <a:spcPts val="1200"/>
              </a:spcAft>
              <a:defRPr/>
            </a:pPr>
            <a:r>
              <a:rPr lang="fr-FR" sz="2800" b="1" dirty="0">
                <a:solidFill>
                  <a:srgbClr val="9E0F1D"/>
                </a:solidFill>
                <a:latin typeface="Trebuchet MS" pitchFamily="34" charset="0"/>
              </a:rPr>
              <a:t>1. Le groupe LOHR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Le système Cristal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Les performances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Cristal </a:t>
            </a:r>
            <a:r>
              <a:rPr lang="fr-FR" sz="2200" b="1" dirty="0" err="1" smtClean="0">
                <a:solidFill>
                  <a:srgbClr val="595959"/>
                </a:solidFill>
                <a:latin typeface="Trebuchet MS" pitchFamily="34" charset="0"/>
              </a:rPr>
              <a:t>Cabin</a:t>
            </a:r>
            <a:endParaRPr lang="fr-FR" sz="2200" b="1" dirty="0" smtClean="0">
              <a:solidFill>
                <a:srgbClr val="595959"/>
              </a:solidFill>
              <a:latin typeface="Trebuchet MS" pitchFamily="34" charset="0"/>
            </a:endParaRP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Etat d’avancement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Modèle économique</a:t>
            </a:r>
            <a:endParaRPr lang="fr-FR" sz="2200" b="1" dirty="0">
              <a:solidFill>
                <a:srgbClr val="595959"/>
              </a:solidFill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868124"/>
            <a:ext cx="9144000" cy="739775"/>
          </a:xfrm>
          <a:prstGeom prst="rect">
            <a:avLst/>
          </a:prstGeom>
          <a:solidFill>
            <a:srgbClr val="9E0F1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388" y="199829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fr-FR" altLang="fr-FR" sz="2800" b="1" i="1" dirty="0" smtClean="0">
                <a:solidFill>
                  <a:schemeClr val="bg1"/>
                </a:solidFill>
                <a:latin typeface="Trebuchet MS" pitchFamily="34" charset="0"/>
              </a:rPr>
              <a:t>Sommaire</a:t>
            </a:r>
            <a:endParaRPr lang="fr-FR" altLang="fr-FR" sz="28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7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54000"/>
            <a:ext cx="679524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smtClean="0"/>
              <a:t>Cristal </a:t>
            </a:r>
            <a:r>
              <a:rPr lang="fr-FR" altLang="fr-FR" sz="2800" dirty="0" err="1" smtClean="0"/>
              <a:t>Cabin</a:t>
            </a:r>
            <a:r>
              <a:rPr lang="fr-FR" altLang="fr-FR" sz="2800" dirty="0" smtClean="0"/>
              <a:t> </a:t>
            </a:r>
            <a:endParaRPr lang="fr-FR" altLang="fr-FR" sz="2800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1370888" y="4661432"/>
            <a:ext cx="602787" cy="243016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9108" y="615945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Cristal </a:t>
            </a:r>
            <a:r>
              <a:rPr lang="fr-FR" sz="1600" b="1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Cabin</a:t>
            </a:r>
            <a:endParaRPr lang="fr-FR" sz="1600" b="1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6428" y="6159452"/>
            <a:ext cx="1712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Cristal Standard</a:t>
            </a:r>
          </a:p>
        </p:txBody>
      </p:sp>
      <p:sp>
        <p:nvSpPr>
          <p:cNvPr id="11" name="Accolade ouvrante 10"/>
          <p:cNvSpPr/>
          <p:nvPr/>
        </p:nvSpPr>
        <p:spPr>
          <a:xfrm rot="16200000">
            <a:off x="4570608" y="4000824"/>
            <a:ext cx="523632" cy="367221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00674"/>
            <a:ext cx="8056605" cy="367813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29412" y="949440"/>
            <a:ext cx="808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E0F1D"/>
                </a:solidFill>
                <a:latin typeface="Trebuchet MS"/>
                <a:cs typeface="Trebuchet MS"/>
              </a:rPr>
              <a:t>Offre complémentaire au Cristal Standard</a:t>
            </a:r>
          </a:p>
          <a:p>
            <a:r>
              <a:rPr lang="fr-FR" b="1" dirty="0" smtClean="0">
                <a:solidFill>
                  <a:srgbClr val="9E0F1D"/>
                </a:solidFill>
                <a:latin typeface="Trebuchet MS"/>
                <a:cs typeface="Trebuchet MS"/>
              </a:rPr>
              <a:t>Adaptation permanente de la capacité de transport au besoin</a:t>
            </a:r>
            <a:endParaRPr lang="fr-FR" b="1" dirty="0">
              <a:solidFill>
                <a:srgbClr val="9E0F1D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715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54000"/>
            <a:ext cx="679524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smtClean="0"/>
              <a:t>Cristal </a:t>
            </a:r>
            <a:r>
              <a:rPr lang="fr-FR" altLang="fr-FR" sz="2800" dirty="0" err="1" smtClean="0"/>
              <a:t>Cabin</a:t>
            </a:r>
            <a:endParaRPr lang="fr-FR" alt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198" y="949440"/>
            <a:ext cx="805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E0F1D"/>
                </a:solidFill>
                <a:latin typeface="Trebuchet MS"/>
                <a:cs typeface="Trebuchet MS"/>
              </a:rPr>
              <a:t>Principales caractéristiques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7130">
            <a:off x="3308497" y="3128464"/>
            <a:ext cx="5555425" cy="2648438"/>
          </a:xfrm>
          <a:prstGeom prst="rect">
            <a:avLst/>
          </a:prstGeom>
        </p:spPr>
      </p:pic>
      <p:sp>
        <p:nvSpPr>
          <p:cNvPr id="15" name="Text Box 10"/>
          <p:cNvSpPr>
            <a:spLocks noChangeArrowheads="1"/>
          </p:cNvSpPr>
          <p:nvPr/>
        </p:nvSpPr>
        <p:spPr bwMode="auto">
          <a:xfrm>
            <a:off x="168694" y="1507219"/>
            <a:ext cx="7752433" cy="157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9" tIns="45549" rIns="91099" bIns="45549" anchor="ctr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200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 Suppression du poste de conduite, remplacé par un espace de places assises en «U».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200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 Augmentation unitaire de la capacité de transport.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200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 Exploitation en mode navette uniquement.</a:t>
            </a:r>
          </a:p>
        </p:txBody>
      </p:sp>
    </p:spTree>
    <p:extLst>
      <p:ext uri="{BB962C8B-B14F-4D97-AF65-F5344CB8AC3E}">
        <p14:creationId xmlns:p14="http://schemas.microsoft.com/office/powerpoint/2010/main" val="220653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54000"/>
            <a:ext cx="679524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smtClean="0"/>
              <a:t>Cristal </a:t>
            </a:r>
            <a:r>
              <a:rPr lang="fr-FR" altLang="fr-FR" sz="2800" dirty="0" err="1" smtClean="0"/>
              <a:t>Cabin</a:t>
            </a:r>
            <a:endParaRPr lang="fr-FR" alt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198" y="949440"/>
            <a:ext cx="805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E0F1D"/>
                </a:solidFill>
                <a:latin typeface="Trebuchet MS"/>
                <a:cs typeface="Trebuchet MS"/>
              </a:rPr>
              <a:t>Principales caractéristiques</a:t>
            </a:r>
          </a:p>
        </p:txBody>
      </p:sp>
      <p:sp>
        <p:nvSpPr>
          <p:cNvPr id="15" name="Text Box 10"/>
          <p:cNvSpPr>
            <a:spLocks noChangeArrowheads="1"/>
          </p:cNvSpPr>
          <p:nvPr/>
        </p:nvSpPr>
        <p:spPr bwMode="auto">
          <a:xfrm>
            <a:off x="5651653" y="1867460"/>
            <a:ext cx="3492347" cy="412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9" tIns="45549" rIns="91099" bIns="45549" anchor="ctr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Les </a:t>
            </a: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Cristal </a:t>
            </a:r>
            <a:r>
              <a:rPr lang="fr-FR" altLang="zh-CN" sz="1400" dirty="0" err="1">
                <a:solidFill>
                  <a:prstClr val="black"/>
                </a:solidFill>
                <a:latin typeface="Trebuchet MS" pitchFamily="34" charset="0"/>
              </a:rPr>
              <a:t>Cabin</a:t>
            </a: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 restent tous motorisés, freinés et dirigés.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Flexibilité </a:t>
            </a: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permanente de la capacité de transport en fonction de la demande : navette de 1 à 4 véhicules.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Clr>
                <a:srgbClr val="9E0F1D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Cristal </a:t>
            </a:r>
            <a:r>
              <a:rPr lang="fr-FR" altLang="zh-CN" sz="1400" dirty="0" err="1">
                <a:solidFill>
                  <a:prstClr val="black"/>
                </a:solidFill>
                <a:latin typeface="Trebuchet MS" pitchFamily="34" charset="0"/>
              </a:rPr>
              <a:t>Cabin</a:t>
            </a: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 est dédié aux collectivités ou sites </a:t>
            </a: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qui connaissent  </a:t>
            </a:r>
            <a:r>
              <a:rPr lang="fr-FR" altLang="zh-CN" sz="1400" dirty="0">
                <a:solidFill>
                  <a:prstClr val="black"/>
                </a:solidFill>
                <a:latin typeface="Trebuchet MS" pitchFamily="34" charset="0"/>
              </a:rPr>
              <a:t>de fortes variations de la demande de transport, ou des contraintes </a:t>
            </a: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d’insertion ( et </a:t>
            </a:r>
            <a:r>
              <a:rPr lang="fr-FR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Geneva"/>
              </a:rPr>
              <a:t>qui </a:t>
            </a:r>
            <a:r>
              <a:rPr lang="fr-FR" sz="1400" dirty="0">
                <a:solidFill>
                  <a:srgbClr val="000000"/>
                </a:solidFill>
                <a:latin typeface="Trebuchet MS" panose="020B0603020202020204" pitchFamily="34" charset="0"/>
                <a:ea typeface="Geneva"/>
              </a:rPr>
              <a:t>n’ont pas fait  du libre-service une </a:t>
            </a:r>
            <a:r>
              <a:rPr lang="fr-FR" sz="1400" dirty="0" smtClean="0">
                <a:solidFill>
                  <a:srgbClr val="000000"/>
                </a:solidFill>
                <a:latin typeface="Trebuchet MS" panose="020B0603020202020204" pitchFamily="34" charset="0"/>
                <a:ea typeface="Geneva"/>
              </a:rPr>
              <a:t>priorité</a:t>
            </a:r>
            <a:r>
              <a:rPr lang="fr-FR" sz="1400" dirty="0">
                <a:solidFill>
                  <a:srgbClr val="000000"/>
                </a:solidFill>
                <a:latin typeface="Trebuchet MS" panose="020B0603020202020204" pitchFamily="34" charset="0"/>
                <a:ea typeface="Geneva"/>
              </a:rPr>
              <a:t>)</a:t>
            </a:r>
            <a:endParaRPr lang="fr-FR" altLang="zh-CN" sz="14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" y="2030860"/>
            <a:ext cx="5459563" cy="35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7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54000"/>
            <a:ext cx="679524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smtClean="0"/>
              <a:t>Développement du Cristal</a:t>
            </a:r>
            <a:endParaRPr lang="fr-FR" alt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198" y="949440"/>
            <a:ext cx="805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E0F1D"/>
                </a:solidFill>
                <a:latin typeface="Trebuchet MS"/>
                <a:cs typeface="Trebuchet MS"/>
              </a:rPr>
              <a:t>Cristal, un véhicule évolutif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69" y="3324224"/>
            <a:ext cx="1897847" cy="13716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253" y="3324223"/>
            <a:ext cx="1897847" cy="13716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561" y="3324224"/>
            <a:ext cx="1897847" cy="13716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945" y="3324222"/>
            <a:ext cx="1897847" cy="13716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68184" y="4096567"/>
            <a:ext cx="511909" cy="5119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82876" y="4096566"/>
            <a:ext cx="511909" cy="5119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10779" y="4096567"/>
            <a:ext cx="511909" cy="511909"/>
          </a:xfrm>
          <a:prstGeom prst="rect">
            <a:avLst/>
          </a:prstGeom>
        </p:spPr>
      </p:pic>
      <p:sp>
        <p:nvSpPr>
          <p:cNvPr id="16" name="Text Box 10"/>
          <p:cNvSpPr>
            <a:spLocks noChangeArrowheads="1"/>
          </p:cNvSpPr>
          <p:nvPr/>
        </p:nvSpPr>
        <p:spPr bwMode="auto">
          <a:xfrm>
            <a:off x="457199" y="1602959"/>
            <a:ext cx="7752433" cy="73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9" tIns="45549" rIns="91099" bIns="45549" anchor="ctr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9E0F1D"/>
              </a:buClr>
              <a:buSzPct val="150000"/>
              <a:tabLst>
                <a:tab pos="268288" algn="l"/>
              </a:tabLst>
            </a:pP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Prochaine étape : le platooning (</a:t>
            </a:r>
            <a:r>
              <a:rPr lang="fr-FR" altLang="zh-CN" sz="1400" smtClean="0">
                <a:solidFill>
                  <a:prstClr val="black"/>
                </a:solidFill>
                <a:latin typeface="Trebuchet MS" pitchFamily="34" charset="0"/>
              </a:rPr>
              <a:t>attelage immatériel), </a:t>
            </a: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et le Cristal autonome.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9E0F1D"/>
              </a:buClr>
              <a:buSzPct val="150000"/>
              <a:tabLst>
                <a:tab pos="268288" algn="l"/>
              </a:tabLst>
            </a:pP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En développement avec Safran, l’INRIA, l’Université de Singapour et </a:t>
            </a:r>
            <a:r>
              <a:rPr lang="fr-FR" altLang="zh-CN" sz="1400" dirty="0" err="1" smtClean="0">
                <a:solidFill>
                  <a:prstClr val="black"/>
                </a:solidFill>
                <a:latin typeface="Trebuchet MS" pitchFamily="34" charset="0"/>
              </a:rPr>
              <a:t>Axilium</a:t>
            </a:r>
            <a:r>
              <a:rPr lang="fr-FR" altLang="zh-CN" sz="1400" dirty="0" smtClean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fr-FR" altLang="zh-CN" sz="1400" dirty="0" err="1" smtClean="0">
                <a:solidFill>
                  <a:prstClr val="black"/>
                </a:solidFill>
                <a:latin typeface="Trebuchet MS" pitchFamily="34" charset="0"/>
              </a:rPr>
              <a:t>Robotics</a:t>
            </a:r>
            <a:endParaRPr lang="fr-FR" altLang="zh-CN" sz="14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992" y="5280244"/>
            <a:ext cx="1945800" cy="712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169" y="5204511"/>
            <a:ext cx="1631757" cy="6840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9" y="5186272"/>
            <a:ext cx="2625387" cy="9003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679" y="5305998"/>
            <a:ext cx="1742560" cy="6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Imag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0" y="1737949"/>
            <a:ext cx="932338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rganigramme : Processus 7"/>
          <p:cNvSpPr/>
          <p:nvPr/>
        </p:nvSpPr>
        <p:spPr>
          <a:xfrm>
            <a:off x="0" y="2104615"/>
            <a:ext cx="9144000" cy="4753386"/>
          </a:xfrm>
          <a:prstGeom prst="flowChartProcess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" descr="S:\LOGOS\Groupe LOHR\@2015-new logo\charte-plaquettes\logos\Lohr_logo-cadre-10c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778" y="421556"/>
            <a:ext cx="3318444" cy="1005191"/>
          </a:xfrm>
          <a:prstGeom prst="rect">
            <a:avLst/>
          </a:prstGeom>
          <a:noFill/>
        </p:spPr>
      </p:pic>
      <p:sp>
        <p:nvSpPr>
          <p:cNvPr id="7" name="ZoneTexte 17"/>
          <p:cNvSpPr>
            <a:spLocks noChangeArrowheads="1"/>
          </p:cNvSpPr>
          <p:nvPr/>
        </p:nvSpPr>
        <p:spPr bwMode="auto">
          <a:xfrm>
            <a:off x="0" y="2994427"/>
            <a:ext cx="9144000" cy="3077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anchor="t">
            <a:spAutoFit/>
          </a:bodyPr>
          <a:lstStyle/>
          <a:p>
            <a:pPr marL="709613">
              <a:spcAft>
                <a:spcPts val="1200"/>
              </a:spcAft>
              <a:defRPr/>
            </a:pPr>
            <a:r>
              <a:rPr lang="fr-FR" sz="2200" b="1" dirty="0">
                <a:solidFill>
                  <a:srgbClr val="595959"/>
                </a:solidFill>
                <a:latin typeface="Trebuchet MS" pitchFamily="34" charset="0"/>
              </a:rPr>
              <a:t>1. Le groupe LOHR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Le système Cristal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Les performances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Cristal </a:t>
            </a:r>
            <a:r>
              <a:rPr lang="fr-FR" sz="2200" b="1" dirty="0" err="1" smtClean="0">
                <a:solidFill>
                  <a:srgbClr val="595959"/>
                </a:solidFill>
                <a:latin typeface="Trebuchet MS" pitchFamily="34" charset="0"/>
              </a:rPr>
              <a:t>Cabin</a:t>
            </a:r>
            <a:endParaRPr lang="fr-FR" sz="2200" b="1" dirty="0" smtClean="0">
              <a:solidFill>
                <a:srgbClr val="595959"/>
              </a:solidFill>
              <a:latin typeface="Trebuchet MS" pitchFamily="34" charset="0"/>
            </a:endParaRPr>
          </a:p>
          <a:p>
            <a:pPr marL="1071563" indent="-361950">
              <a:spcAft>
                <a:spcPts val="1200"/>
              </a:spcAft>
              <a:buAutoNum type="arabicPeriod" startAt="2"/>
              <a:defRPr/>
            </a:pPr>
            <a:r>
              <a:rPr lang="fr-FR" sz="2800" b="1" dirty="0">
                <a:solidFill>
                  <a:srgbClr val="9E0F1D"/>
                </a:solidFill>
                <a:latin typeface="Trebuchet MS" pitchFamily="34" charset="0"/>
              </a:rPr>
              <a:t>Etat d’avancement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Modèle économique</a:t>
            </a:r>
            <a:endParaRPr lang="fr-FR" sz="2200" b="1" dirty="0">
              <a:solidFill>
                <a:srgbClr val="595959"/>
              </a:solidFill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868124"/>
            <a:ext cx="9144000" cy="739775"/>
          </a:xfrm>
          <a:prstGeom prst="rect">
            <a:avLst/>
          </a:prstGeom>
          <a:solidFill>
            <a:srgbClr val="9E0F1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388" y="199829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fr-FR" altLang="fr-FR" sz="2800" b="1" i="1" dirty="0" smtClean="0">
                <a:solidFill>
                  <a:schemeClr val="bg1"/>
                </a:solidFill>
                <a:latin typeface="Trebuchet MS" pitchFamily="34" charset="0"/>
              </a:rPr>
              <a:t>Sommaire</a:t>
            </a:r>
            <a:endParaRPr lang="fr-FR" altLang="fr-FR" sz="28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2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"/>
          <a:stretch/>
        </p:blipFill>
        <p:spPr>
          <a:xfrm>
            <a:off x="0" y="0"/>
            <a:ext cx="9144000" cy="55784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79585"/>
            <a:ext cx="9144000" cy="739775"/>
          </a:xfrm>
          <a:prstGeom prst="rect">
            <a:avLst/>
          </a:prstGeom>
          <a:solidFill>
            <a:srgbClr val="9E0F1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0" y="5074364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000" b="1" dirty="0">
                <a:solidFill>
                  <a:prstClr val="white"/>
                </a:solidFill>
                <a:latin typeface="Trebuchet MS" pitchFamily="34" charset="0"/>
              </a:rPr>
              <a:t>E</a:t>
            </a:r>
            <a:r>
              <a:rPr lang="fr-FR" sz="3000" b="1" dirty="0" smtClean="0">
                <a:solidFill>
                  <a:prstClr val="white"/>
                </a:solidFill>
                <a:latin typeface="Trebuchet MS" pitchFamily="34" charset="0"/>
              </a:rPr>
              <a:t>xpérimentation Cristal à Strasbourg</a:t>
            </a:r>
            <a:endParaRPr lang="fr-FR" sz="30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5952455"/>
            <a:ext cx="9144000" cy="37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7292" tIns="45370" rIns="357292" bIns="45370" anchor="ctr"/>
          <a:lstStyle/>
          <a:p>
            <a:pPr algn="ctr"/>
            <a:r>
              <a:rPr lang="fr-FR" b="1" dirty="0">
                <a:solidFill>
                  <a:srgbClr val="9E0F1D"/>
                </a:solidFill>
                <a:latin typeface="Trebuchet MS" pitchFamily="34" charset="0"/>
              </a:rPr>
              <a:t>1 navette de 1 véhicule de la Gare au PMC lors du congrès ERTICO, du 19 au 22 juin 2017</a:t>
            </a:r>
          </a:p>
        </p:txBody>
      </p:sp>
      <p:pic>
        <p:nvPicPr>
          <p:cNvPr id="13" name="Image 2" descr="Bloc_titr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336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8" descr="New_mobiliti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68263"/>
            <a:ext cx="1654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e 1"/>
          <p:cNvSpPr/>
          <p:nvPr/>
        </p:nvSpPr>
        <p:spPr>
          <a:xfrm>
            <a:off x="5585255" y="1598140"/>
            <a:ext cx="108000" cy="108000"/>
          </a:xfrm>
          <a:prstGeom prst="ellipse">
            <a:avLst/>
          </a:prstGeom>
          <a:solidFill>
            <a:srgbClr val="9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626974" y="4638490"/>
            <a:ext cx="108000" cy="108000"/>
          </a:xfrm>
          <a:prstGeom prst="ellipse">
            <a:avLst/>
          </a:prstGeom>
          <a:solidFill>
            <a:srgbClr val="9E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50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7067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79585"/>
            <a:ext cx="9144000" cy="739775"/>
          </a:xfrm>
          <a:prstGeom prst="rect">
            <a:avLst/>
          </a:prstGeom>
          <a:solidFill>
            <a:srgbClr val="9E0F1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0" y="5074364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000" b="1" dirty="0">
                <a:solidFill>
                  <a:prstClr val="white"/>
                </a:solidFill>
                <a:latin typeface="Trebuchet MS" pitchFamily="34" charset="0"/>
              </a:rPr>
              <a:t>E</a:t>
            </a:r>
            <a:r>
              <a:rPr lang="fr-FR" sz="3000" b="1" dirty="0" smtClean="0">
                <a:solidFill>
                  <a:prstClr val="white"/>
                </a:solidFill>
                <a:latin typeface="Trebuchet MS" pitchFamily="34" charset="0"/>
              </a:rPr>
              <a:t>xpérimentation Cristal à Strasbourg</a:t>
            </a:r>
            <a:endParaRPr lang="fr-FR" sz="30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5952455"/>
            <a:ext cx="9144000" cy="37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7292" tIns="45370" rIns="357292" bIns="45370" anchor="ctr"/>
          <a:lstStyle/>
          <a:p>
            <a:pPr algn="ctr"/>
            <a:r>
              <a:rPr lang="fr-FR" b="1" dirty="0">
                <a:solidFill>
                  <a:srgbClr val="9E0F1D"/>
                </a:solidFill>
                <a:latin typeface="Trebuchet MS" pitchFamily="34" charset="0"/>
              </a:rPr>
              <a:t>1 navette de 2 véhicules dans la Grande Île lors du Marché de Noël 2017, </a:t>
            </a:r>
          </a:p>
          <a:p>
            <a:pPr algn="ctr"/>
            <a:r>
              <a:rPr lang="fr-FR" b="1" dirty="0">
                <a:solidFill>
                  <a:srgbClr val="9E0F1D"/>
                </a:solidFill>
                <a:latin typeface="Trebuchet MS" pitchFamily="34" charset="0"/>
              </a:rPr>
              <a:t>du 25 </a:t>
            </a:r>
            <a:r>
              <a:rPr lang="fr-FR" b="1" dirty="0" smtClean="0">
                <a:solidFill>
                  <a:srgbClr val="9E0F1D"/>
                </a:solidFill>
                <a:latin typeface="Trebuchet MS" pitchFamily="34" charset="0"/>
              </a:rPr>
              <a:t>novembre </a:t>
            </a:r>
            <a:r>
              <a:rPr lang="fr-FR" b="1" dirty="0">
                <a:solidFill>
                  <a:srgbClr val="9E0F1D"/>
                </a:solidFill>
                <a:latin typeface="Trebuchet MS" pitchFamily="34" charset="0"/>
              </a:rPr>
              <a:t>au 24 décembre</a:t>
            </a:r>
          </a:p>
        </p:txBody>
      </p:sp>
      <p:pic>
        <p:nvPicPr>
          <p:cNvPr id="13" name="Image 2" descr="Bloc_titr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336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8" descr="New_mobiliti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68263"/>
            <a:ext cx="1654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170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Imag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0" y="1737949"/>
            <a:ext cx="932338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rganigramme : Processus 7"/>
          <p:cNvSpPr/>
          <p:nvPr/>
        </p:nvSpPr>
        <p:spPr>
          <a:xfrm>
            <a:off x="0" y="2104615"/>
            <a:ext cx="9144000" cy="4753386"/>
          </a:xfrm>
          <a:prstGeom prst="flowChartProcess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" descr="S:\LOGOS\Groupe LOHR\@2015-new logo\charte-plaquettes\logos\Lohr_logo-cadre-10c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778" y="421556"/>
            <a:ext cx="3318444" cy="1005191"/>
          </a:xfrm>
          <a:prstGeom prst="rect">
            <a:avLst/>
          </a:prstGeom>
          <a:noFill/>
        </p:spPr>
      </p:pic>
      <p:sp>
        <p:nvSpPr>
          <p:cNvPr id="7" name="ZoneTexte 17"/>
          <p:cNvSpPr>
            <a:spLocks noChangeArrowheads="1"/>
          </p:cNvSpPr>
          <p:nvPr/>
        </p:nvSpPr>
        <p:spPr bwMode="auto">
          <a:xfrm>
            <a:off x="0" y="2994427"/>
            <a:ext cx="9144000" cy="3077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anchor="t">
            <a:spAutoFit/>
          </a:bodyPr>
          <a:lstStyle/>
          <a:p>
            <a:pPr marL="709613">
              <a:spcAft>
                <a:spcPts val="1200"/>
              </a:spcAft>
              <a:defRPr/>
            </a:pPr>
            <a:r>
              <a:rPr lang="fr-FR" sz="2200" b="1" dirty="0">
                <a:solidFill>
                  <a:srgbClr val="595959"/>
                </a:solidFill>
                <a:latin typeface="Trebuchet MS" pitchFamily="34" charset="0"/>
              </a:rPr>
              <a:t>1. Le groupe LOHR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Le système Cristal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Les performances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Cristal </a:t>
            </a:r>
            <a:r>
              <a:rPr lang="fr-FR" sz="2200" b="1" dirty="0" err="1" smtClean="0">
                <a:solidFill>
                  <a:srgbClr val="595959"/>
                </a:solidFill>
                <a:latin typeface="Trebuchet MS" pitchFamily="34" charset="0"/>
              </a:rPr>
              <a:t>Cabin</a:t>
            </a:r>
            <a:endParaRPr lang="fr-FR" sz="2200" b="1" dirty="0" smtClean="0">
              <a:solidFill>
                <a:srgbClr val="595959"/>
              </a:solidFill>
              <a:latin typeface="Trebuchet MS" pitchFamily="34" charset="0"/>
            </a:endParaRP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Etat d’avancement</a:t>
            </a:r>
          </a:p>
          <a:p>
            <a:pPr marL="1071563" indent="-361950">
              <a:spcAft>
                <a:spcPts val="1200"/>
              </a:spcAft>
              <a:buAutoNum type="arabicPeriod" startAt="2"/>
              <a:defRPr/>
            </a:pPr>
            <a:r>
              <a:rPr lang="fr-FR" sz="2800" b="1" dirty="0">
                <a:solidFill>
                  <a:srgbClr val="9E0F1D"/>
                </a:solidFill>
                <a:latin typeface="Trebuchet MS" pitchFamily="34" charset="0"/>
              </a:rPr>
              <a:t>Modèle </a:t>
            </a:r>
            <a:r>
              <a:rPr lang="fr-FR" sz="2800" b="1" dirty="0" smtClean="0">
                <a:solidFill>
                  <a:srgbClr val="9E0F1D"/>
                </a:solidFill>
                <a:latin typeface="Trebuchet MS" pitchFamily="34" charset="0"/>
              </a:rPr>
              <a:t>économique</a:t>
            </a:r>
            <a:endParaRPr lang="fr-FR" sz="2800" b="1" dirty="0">
              <a:solidFill>
                <a:srgbClr val="9E0F1D"/>
              </a:solidFill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868124"/>
            <a:ext cx="9144000" cy="739775"/>
          </a:xfrm>
          <a:prstGeom prst="rect">
            <a:avLst/>
          </a:prstGeom>
          <a:solidFill>
            <a:srgbClr val="9E0F1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388" y="199829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fr-FR" altLang="fr-FR" sz="2800" b="1" i="1" dirty="0" smtClean="0">
                <a:solidFill>
                  <a:schemeClr val="bg1"/>
                </a:solidFill>
                <a:latin typeface="Trebuchet MS" pitchFamily="34" charset="0"/>
              </a:rPr>
              <a:t>Sommaire</a:t>
            </a:r>
            <a:endParaRPr lang="fr-FR" altLang="fr-FR" sz="28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1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54000"/>
            <a:ext cx="679524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smtClean="0"/>
              <a:t>Modèle économique</a:t>
            </a:r>
            <a:endParaRPr lang="fr-FR" alt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198" y="949440"/>
            <a:ext cx="827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E0F1D"/>
                </a:solidFill>
                <a:latin typeface="Trebuchet MS"/>
                <a:cs typeface="Trebuchet MS"/>
              </a:rPr>
              <a:t>Hypothèses opérationnelles liées à l’utilisation et l’exploitation </a:t>
            </a:r>
            <a:r>
              <a:rPr lang="fr-FR" b="1" dirty="0" smtClean="0">
                <a:solidFill>
                  <a:srgbClr val="9E0F1D"/>
                </a:solidFill>
                <a:latin typeface="Trebuchet MS"/>
                <a:cs typeface="Trebuchet MS"/>
              </a:rPr>
              <a:t>du Cristal</a:t>
            </a:r>
            <a:endParaRPr lang="fr-FR" b="1" dirty="0">
              <a:solidFill>
                <a:srgbClr val="9E0F1D"/>
              </a:solidFill>
              <a:latin typeface="Trebuchet MS"/>
              <a:cs typeface="Trebuchet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89684" y="1464686"/>
            <a:ext cx="7379848" cy="828783"/>
          </a:xfrm>
          <a:prstGeom prst="rect">
            <a:avLst/>
          </a:prstGeom>
          <a:noFill/>
        </p:spPr>
        <p:txBody>
          <a:bodyPr wrap="square" lIns="89258" tIns="44624" rIns="89258" bIns="44624" rtlCol="0" anchor="ctr">
            <a:spAutoFit/>
          </a:bodyPr>
          <a:lstStyle/>
          <a:p>
            <a:pPr algn="just"/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Un convoi peut au maximum accueillir 76 personnes (avec 4 véhicules). Le taux de confort d’accueil des passagers est d’environ 50%, ainsi, chaque véhicule accueille facilement en standard 10 personnes, soit </a:t>
            </a:r>
            <a:r>
              <a:rPr lang="fr-FR" altLang="ja-JP" sz="1200" b="1" dirty="0" smtClean="0">
                <a:latin typeface="Trebuchet MS" pitchFamily="34" charset="0"/>
                <a:ea typeface="MS PGothic" pitchFamily="34" charset="-128"/>
              </a:rPr>
              <a:t>40 pour une navette de 4 véhicules</a:t>
            </a: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. En mode VLS, le véhicule peut accueillir </a:t>
            </a:r>
            <a:r>
              <a:rPr lang="fr-FR" altLang="ja-JP" sz="1200" b="1" dirty="0" smtClean="0">
                <a:latin typeface="Trebuchet MS" pitchFamily="34" charset="0"/>
                <a:ea typeface="MS PGothic" pitchFamily="34" charset="-128"/>
              </a:rPr>
              <a:t>5 personnes </a:t>
            </a: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dont le conducteur.</a:t>
            </a:r>
            <a:endParaRPr lang="fr-FR" sz="1200" dirty="0" smtClean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9684" y="2819800"/>
            <a:ext cx="7379848" cy="644117"/>
          </a:xfrm>
          <a:prstGeom prst="rect">
            <a:avLst/>
          </a:prstGeom>
        </p:spPr>
        <p:txBody>
          <a:bodyPr wrap="square" lIns="89258" tIns="44624" rIns="89258" bIns="44624">
            <a:spAutoFit/>
          </a:bodyPr>
          <a:lstStyle/>
          <a:p>
            <a:pPr algn="just"/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En mode TC, une boucle ou une ligne complète comporte 10 arrêts dont 8 arrêts « simples » et 2 arrêts comportant chacun une station de recharge TC. La longueur retenue pour une boucle ou une ligne complète (en Aller/Retour) est de </a:t>
            </a:r>
            <a:r>
              <a:rPr lang="fr-FR" altLang="ja-JP" sz="1200" b="1" dirty="0">
                <a:latin typeface="Trebuchet MS" pitchFamily="34" charset="0"/>
                <a:ea typeface="MS PGothic" pitchFamily="34" charset="-128"/>
              </a:rPr>
              <a:t>4 000 mètres 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(4 km). La distance inter-arrêts est fixée à 400 mètres.</a:t>
            </a:r>
            <a:endParaRPr lang="fr-FR" sz="1200" dirty="0" smtClean="0">
              <a:latin typeface="Trebuchet MS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69" y="2835859"/>
            <a:ext cx="612000" cy="61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65" y="1573652"/>
            <a:ext cx="612000" cy="61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18" y="4220594"/>
            <a:ext cx="612000" cy="61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18" y="5605329"/>
            <a:ext cx="612000" cy="61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89684" y="4112202"/>
            <a:ext cx="7379848" cy="828783"/>
          </a:xfrm>
          <a:prstGeom prst="rect">
            <a:avLst/>
          </a:prstGeom>
        </p:spPr>
        <p:txBody>
          <a:bodyPr wrap="square" lIns="89258" tIns="44624" rIns="89258" bIns="44624">
            <a:spAutoFit/>
          </a:bodyPr>
          <a:lstStyle/>
          <a:p>
            <a:pPr algn="just"/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La répartition des plages horaires de service considérée est la suivante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Heures 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de pointe : de 7h à 9h et de 17h à 20h, soit une </a:t>
            </a:r>
            <a:r>
              <a:rPr lang="fr-FR" altLang="ja-JP" sz="1200" b="1" dirty="0">
                <a:latin typeface="Trebuchet MS" pitchFamily="34" charset="0"/>
                <a:ea typeface="MS PGothic" pitchFamily="34" charset="-128"/>
              </a:rPr>
              <a:t>amplitude de 5 heures par jour.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Heures 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creuses : de 9h à 17h et de 20h à 21h, soit une </a:t>
            </a:r>
            <a:r>
              <a:rPr lang="fr-FR" altLang="ja-JP" sz="1200" b="1" dirty="0">
                <a:latin typeface="Trebuchet MS" pitchFamily="34" charset="0"/>
                <a:ea typeface="MS PGothic" pitchFamily="34" charset="-128"/>
              </a:rPr>
              <a:t>amplitude de 9 heures par jour.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Heures 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très creuses : de 6h à 7h et de 21h à 23h, soit une </a:t>
            </a:r>
            <a:r>
              <a:rPr lang="fr-FR" altLang="ja-JP" sz="1200" b="1" dirty="0">
                <a:latin typeface="Trebuchet MS" pitchFamily="34" charset="0"/>
                <a:ea typeface="MS PGothic" pitchFamily="34" charset="-128"/>
              </a:rPr>
              <a:t>amplitude de 3 heures par jour.</a:t>
            </a:r>
            <a:endParaRPr lang="fr-FR" sz="1200" b="1" dirty="0" smtClean="0">
              <a:latin typeface="Trebuchet MS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9684" y="5404604"/>
            <a:ext cx="7379848" cy="1013449"/>
          </a:xfrm>
          <a:prstGeom prst="rect">
            <a:avLst/>
          </a:prstGeom>
        </p:spPr>
        <p:txBody>
          <a:bodyPr wrap="square" lIns="89258" tIns="44624" rIns="89258" bIns="44624">
            <a:spAutoFit/>
          </a:bodyPr>
          <a:lstStyle/>
          <a:p>
            <a:pPr algn="just"/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Pour un nombre de véhicules donné, la répartition de l’offre entre les modes TC et VLS en fonction des horaires est la suivante: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En 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heures de pointe : </a:t>
            </a:r>
            <a:r>
              <a:rPr lang="fr-FR" altLang="ja-JP" sz="1200" b="1" dirty="0">
                <a:latin typeface="Trebuchet MS" pitchFamily="34" charset="0"/>
                <a:ea typeface="MS PGothic" pitchFamily="34" charset="-128"/>
              </a:rPr>
              <a:t>80% des véhicules en mode TC et 20% proposés en mode VLS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En 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heures creuses : </a:t>
            </a:r>
            <a:r>
              <a:rPr lang="fr-FR" altLang="ja-JP" sz="1200" b="1" dirty="0">
                <a:latin typeface="Trebuchet MS" pitchFamily="34" charset="0"/>
                <a:ea typeface="MS PGothic" pitchFamily="34" charset="-128"/>
              </a:rPr>
              <a:t>30% des véhicules en mode TC et 70% proposés en mode VLS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En 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heures très creuses : </a:t>
            </a:r>
            <a:r>
              <a:rPr lang="fr-FR" altLang="ja-JP" sz="1200" b="1" dirty="0">
                <a:latin typeface="Trebuchet MS" pitchFamily="34" charset="0"/>
                <a:ea typeface="MS PGothic" pitchFamily="34" charset="-128"/>
              </a:rPr>
              <a:t>20% des véhicules en mode TC et 80% proposés en mode VLS</a:t>
            </a:r>
            <a:endParaRPr lang="fr-FR" sz="1200" b="1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4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54000"/>
            <a:ext cx="6795247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dirty="0" smtClean="0"/>
              <a:t>Modèle économique</a:t>
            </a:r>
            <a:endParaRPr lang="fr-FR" alt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198" y="949440"/>
            <a:ext cx="805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E0F1D"/>
                </a:solidFill>
                <a:latin typeface="Trebuchet MS"/>
                <a:cs typeface="Trebuchet MS"/>
              </a:rPr>
              <a:t>Recettes liées à l’utilisation du système Cristal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199" y="3087862"/>
            <a:ext cx="8378329" cy="644117"/>
          </a:xfrm>
          <a:prstGeom prst="rect">
            <a:avLst/>
          </a:prstGeom>
          <a:noFill/>
        </p:spPr>
        <p:txBody>
          <a:bodyPr wrap="square" lIns="89258" tIns="44624" rIns="89258" bIns="44624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Les revenus par an pour une boucle TC et son dispositif VLS (équivalent de 325 jours par </a:t>
            </a: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an d’exploitation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) représentent </a:t>
            </a:r>
            <a:r>
              <a:rPr lang="fr-FR" altLang="ja-JP" sz="1200" b="1" dirty="0" smtClean="0">
                <a:latin typeface="Trebuchet MS" pitchFamily="34" charset="0"/>
                <a:ea typeface="MS PGothic" pitchFamily="34" charset="-128"/>
              </a:rPr>
              <a:t>922 </a:t>
            </a:r>
            <a:r>
              <a:rPr lang="fr-FR" altLang="ja-JP" sz="1200" b="1" dirty="0">
                <a:latin typeface="Trebuchet MS" pitchFamily="34" charset="0"/>
                <a:ea typeface="MS PGothic" pitchFamily="34" charset="-128"/>
              </a:rPr>
              <a:t>k€ TTC par an (768 k€ HT</a:t>
            </a:r>
            <a:r>
              <a:rPr lang="fr-FR" altLang="ja-JP" sz="1200" b="1" dirty="0" smtClean="0">
                <a:latin typeface="Trebuchet MS" pitchFamily="34" charset="0"/>
                <a:ea typeface="MS PGothic" pitchFamily="34" charset="-128"/>
              </a:rPr>
              <a:t>).</a:t>
            </a:r>
            <a:endParaRPr lang="fr-FR" altLang="ja-JP" sz="1200" b="1" dirty="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779182"/>
            <a:ext cx="9144000" cy="454771"/>
          </a:xfrm>
          <a:prstGeom prst="rect">
            <a:avLst/>
          </a:prstGeom>
          <a:noFill/>
        </p:spPr>
        <p:txBody>
          <a:bodyPr wrap="square" lIns="89258" tIns="44624" rIns="89258" bIns="44624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ja-JP" b="1" dirty="0" smtClean="0">
                <a:latin typeface="Trebuchet MS" pitchFamily="34" charset="0"/>
                <a:ea typeface="MS PGothic" pitchFamily="34" charset="-128"/>
              </a:rPr>
              <a:t>SYNTHÈSE</a:t>
            </a:r>
            <a:endParaRPr lang="fr-FR" b="1" dirty="0"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199" y="3776448"/>
            <a:ext cx="8378329" cy="921116"/>
          </a:xfrm>
          <a:prstGeom prst="rect">
            <a:avLst/>
          </a:prstGeom>
          <a:noFill/>
        </p:spPr>
        <p:txBody>
          <a:bodyPr wrap="square" lIns="89258" tIns="44624" rIns="89258" bIns="44624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Les dépenses pour une ligne et son dispositif VLS correspondent à </a:t>
            </a:r>
            <a:r>
              <a:rPr lang="fr-FR" altLang="ja-JP" sz="1200" b="1" dirty="0">
                <a:latin typeface="Trebuchet MS" pitchFamily="34" charset="0"/>
                <a:ea typeface="MS PGothic" pitchFamily="34" charset="-128"/>
              </a:rPr>
              <a:t>762 k€ HT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Coûts 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de fonctionnement pour une ligne et par an de 705,79 k€ </a:t>
            </a: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HT,</a:t>
            </a:r>
            <a:endParaRPr lang="fr-FR" altLang="ja-JP" sz="1200" dirty="0">
              <a:latin typeface="Trebuchet MS" pitchFamily="34" charset="0"/>
              <a:ea typeface="MS PGothic" pitchFamily="34" charset="-128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Coûts 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des intérêts : 677,61 k€ (sur 12 ans à 3 % - coût annuel = 56,47 k€</a:t>
            </a: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).</a:t>
            </a:r>
            <a:endParaRPr lang="fr-FR" altLang="ja-JP" sz="1200" dirty="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000965"/>
            <a:ext cx="9144000" cy="459451"/>
          </a:xfrm>
          <a:prstGeom prst="rect">
            <a:avLst/>
          </a:prstGeom>
          <a:noFill/>
        </p:spPr>
        <p:txBody>
          <a:bodyPr wrap="square" lIns="89258" tIns="44624" rIns="89258" bIns="44624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ja-JP" sz="1600" b="1" dirty="0">
                <a:solidFill>
                  <a:srgbClr val="9E0F1D"/>
                </a:solidFill>
                <a:latin typeface="Trebuchet MS" pitchFamily="34" charset="0"/>
                <a:ea typeface="MS PGothic" pitchFamily="34" charset="-128"/>
              </a:rPr>
              <a:t>Ratio « Recettes/Dépenses » </a:t>
            </a:r>
            <a:r>
              <a:rPr lang="fr-FR" altLang="ja-JP" sz="1600" b="1" dirty="0" smtClean="0">
                <a:solidFill>
                  <a:srgbClr val="9E0F1D"/>
                </a:solidFill>
                <a:latin typeface="Trebuchet MS" pitchFamily="34" charset="0"/>
                <a:ea typeface="MS PGothic" pitchFamily="34" charset="-128"/>
              </a:rPr>
              <a:t>(hors investissement </a:t>
            </a:r>
            <a:r>
              <a:rPr lang="fr-FR" altLang="ja-JP" sz="1600" b="1" dirty="0">
                <a:solidFill>
                  <a:srgbClr val="9E0F1D"/>
                </a:solidFill>
                <a:latin typeface="Trebuchet MS" pitchFamily="34" charset="0"/>
                <a:ea typeface="MS PGothic" pitchFamily="34" charset="-128"/>
              </a:rPr>
              <a:t>– avec intérêts d’emprunts) = 1,01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7199" y="2485828"/>
            <a:ext cx="8378329" cy="367118"/>
          </a:xfrm>
          <a:prstGeom prst="rect">
            <a:avLst/>
          </a:prstGeom>
          <a:noFill/>
        </p:spPr>
        <p:txBody>
          <a:bodyPr wrap="square" lIns="89258" tIns="44624" rIns="89258" bIns="44624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Boucle de 4 km</a:t>
            </a:r>
            <a:r>
              <a:rPr lang="fr-FR" altLang="ja-JP" sz="1200" dirty="0">
                <a:latin typeface="Trebuchet MS" pitchFamily="34" charset="0"/>
                <a:ea typeface="MS PGothic" pitchFamily="34" charset="-128"/>
              </a:rPr>
              <a:t> </a:t>
            </a:r>
            <a:r>
              <a:rPr lang="fr-FR" altLang="ja-JP" sz="1200" dirty="0" smtClean="0">
                <a:latin typeface="Trebuchet MS" pitchFamily="34" charset="0"/>
                <a:ea typeface="MS PGothic" pitchFamily="34" charset="-128"/>
              </a:rPr>
              <a:t>avec 22 véhicules pouvant transporter plus d’ 1,3 million de passagers par an.</a:t>
            </a:r>
          </a:p>
        </p:txBody>
      </p:sp>
    </p:spTree>
    <p:extLst>
      <p:ext uri="{BB962C8B-B14F-4D97-AF65-F5344CB8AC3E}">
        <p14:creationId xmlns:p14="http://schemas.microsoft.com/office/powerpoint/2010/main" val="7137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98" y="1426434"/>
            <a:ext cx="3773590" cy="2177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438" y="1495122"/>
            <a:ext cx="3786623" cy="216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sz="2800" dirty="0" smtClean="0"/>
              <a:t>Domaines de compétence</a:t>
            </a:r>
            <a:endParaRPr lang="fr-FR" altLang="fr-FR" sz="2800" dirty="0"/>
          </a:p>
        </p:txBody>
      </p:sp>
      <p:pic>
        <p:nvPicPr>
          <p:cNvPr id="16" name="Picture 2" descr="S:\POWER-POINT\Générale\2016\IMG_1009 retouché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479" y="3916589"/>
            <a:ext cx="3784223" cy="2418291"/>
          </a:xfrm>
          <a:prstGeom prst="roundRect">
            <a:avLst>
              <a:gd name="adj" fmla="val 7298"/>
            </a:avLst>
          </a:prstGeom>
          <a:noFill/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785755" y="1220705"/>
            <a:ext cx="3784780" cy="350158"/>
          </a:xfrm>
          <a:prstGeom prst="rect">
            <a:avLst/>
          </a:prstGeom>
          <a:solidFill>
            <a:srgbClr val="9E0F1D"/>
          </a:solidFill>
          <a:ln w="9525">
            <a:noFill/>
            <a:miter lim="800000"/>
            <a:headEnd/>
            <a:tailEnd/>
          </a:ln>
        </p:spPr>
        <p:txBody>
          <a:bodyPr wrap="square" lIns="90745" tIns="45370" rIns="90745" bIns="45370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sz="1400" i="1" dirty="0">
                <a:solidFill>
                  <a:prstClr val="white"/>
                </a:solidFill>
                <a:latin typeface="Trebuchet MS" pitchFamily="34" charset="0"/>
              </a:rPr>
              <a:t>Logistique - Défense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835479" y="3900406"/>
            <a:ext cx="3784223" cy="326755"/>
          </a:xfrm>
          <a:prstGeom prst="rect">
            <a:avLst/>
          </a:prstGeom>
          <a:solidFill>
            <a:srgbClr val="9E0F1D"/>
          </a:solidFill>
          <a:ln w="9525">
            <a:noFill/>
            <a:miter lim="800000"/>
            <a:headEnd/>
            <a:tailEnd/>
          </a:ln>
        </p:spPr>
        <p:txBody>
          <a:bodyPr wrap="square" lIns="90745" tIns="45370" rIns="90745" bIns="45370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sz="1400" i="1" dirty="0" err="1" smtClean="0">
                <a:solidFill>
                  <a:prstClr val="white"/>
                </a:solidFill>
                <a:latin typeface="Trebuchet MS" pitchFamily="34" charset="0"/>
              </a:rPr>
              <a:t>Railway</a:t>
            </a:r>
            <a:r>
              <a:rPr lang="fr-FR" sz="1400" i="1" dirty="0" smtClean="0">
                <a:solidFill>
                  <a:prstClr val="white"/>
                </a:solidFill>
                <a:latin typeface="Trebuchet MS" pitchFamily="34" charset="0"/>
              </a:rPr>
              <a:t> System</a:t>
            </a:r>
            <a:endParaRPr lang="fr-FR" sz="1400" i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835479" y="1220705"/>
            <a:ext cx="3784223" cy="326755"/>
          </a:xfrm>
          <a:prstGeom prst="rect">
            <a:avLst/>
          </a:prstGeom>
          <a:solidFill>
            <a:srgbClr val="9E0F1D"/>
          </a:solidFill>
          <a:ln w="9525">
            <a:noFill/>
            <a:miter lim="800000"/>
            <a:headEnd/>
            <a:tailEnd/>
          </a:ln>
        </p:spPr>
        <p:txBody>
          <a:bodyPr wrap="square" lIns="90745" tIns="45370" rIns="90745" bIns="45370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sz="1400" i="1" dirty="0" err="1" smtClean="0">
                <a:solidFill>
                  <a:prstClr val="white"/>
                </a:solidFill>
                <a:latin typeface="Trebuchet MS" pitchFamily="34" charset="0"/>
              </a:rPr>
              <a:t>Automotive</a:t>
            </a:r>
            <a:endParaRPr lang="fr-FR" sz="1400" i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23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755" y="3897539"/>
            <a:ext cx="3784780" cy="2437341"/>
          </a:xfrm>
          <a:prstGeom prst="roundRect">
            <a:avLst>
              <a:gd name="adj" fmla="val 696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85755" y="3900406"/>
            <a:ext cx="3784780" cy="307070"/>
          </a:xfrm>
          <a:prstGeom prst="rect">
            <a:avLst/>
          </a:prstGeom>
          <a:solidFill>
            <a:srgbClr val="9E0F1D"/>
          </a:solidFill>
          <a:ln w="9525">
            <a:noFill/>
            <a:miter lim="800000"/>
            <a:headEnd/>
            <a:tailEnd/>
          </a:ln>
        </p:spPr>
        <p:txBody>
          <a:bodyPr wrap="square" lIns="90745" tIns="45370" rIns="90745" bIns="45370">
            <a:spAutoFit/>
          </a:bodyPr>
          <a:lstStyle/>
          <a:p>
            <a:pPr algn="ctr">
              <a:spcAft>
                <a:spcPts val="450"/>
              </a:spcAft>
            </a:pPr>
            <a:r>
              <a:rPr lang="fr-FR" altLang="fr-FR" sz="1400" i="1" dirty="0" smtClean="0">
                <a:solidFill>
                  <a:srgbClr val="FFFFFF"/>
                </a:solidFill>
                <a:latin typeface="Trebuchet MS" pitchFamily="34" charset="0"/>
              </a:rPr>
              <a:t>New </a:t>
            </a:r>
            <a:r>
              <a:rPr lang="fr-FR" altLang="fr-FR" sz="1400" i="1" dirty="0" err="1" smtClean="0">
                <a:solidFill>
                  <a:srgbClr val="FFFFFF"/>
                </a:solidFill>
                <a:latin typeface="Trebuchet MS" pitchFamily="34" charset="0"/>
              </a:rPr>
              <a:t>mobilities</a:t>
            </a:r>
            <a:endParaRPr lang="fr-FR" altLang="fr-FR" sz="1400" i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744538"/>
            <a:ext cx="9144000" cy="47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7292" tIns="45370" rIns="357292" bIns="45370" anchor="ctr"/>
          <a:lstStyle/>
          <a:p>
            <a:pPr algn="ctr"/>
            <a:r>
              <a:rPr lang="fr-FR" sz="1600" b="1" i="1" dirty="0" smtClean="0">
                <a:solidFill>
                  <a:srgbClr val="9E0F1D"/>
                </a:solidFill>
                <a:latin typeface="Trebuchet MS" pitchFamily="34" charset="0"/>
              </a:rPr>
              <a:t>50 ans d’innovations dans les systèmes de transport</a:t>
            </a:r>
          </a:p>
        </p:txBody>
      </p:sp>
      <p:pic>
        <p:nvPicPr>
          <p:cNvPr id="26" name="Image 1" descr="Log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7963" y="2605921"/>
            <a:ext cx="2821016" cy="210954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5065075" y="3138210"/>
            <a:ext cx="1104790" cy="327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sz="1400" i="1" dirty="0" smtClean="0">
                <a:solidFill>
                  <a:prstClr val="white"/>
                </a:solidFill>
                <a:latin typeface="Trebuchet MS" pitchFamily="34" charset="0"/>
              </a:rPr>
              <a:t>Innovations</a:t>
            </a:r>
            <a:endParaRPr lang="fr-FR" sz="1400" i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59225" y="3817117"/>
            <a:ext cx="837089" cy="327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fr-FR" sz="1400" i="1" dirty="0" smtClean="0">
                <a:solidFill>
                  <a:prstClr val="white"/>
                </a:solidFill>
                <a:latin typeface="Trebuchet MS" pitchFamily="34" charset="0"/>
              </a:rPr>
              <a:t>Services</a:t>
            </a:r>
            <a:endParaRPr lang="fr-FR" sz="1400" i="1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1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0" y="1737949"/>
            <a:ext cx="932338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868124"/>
            <a:ext cx="9144000" cy="739775"/>
          </a:xfrm>
          <a:prstGeom prst="rect">
            <a:avLst/>
          </a:prstGeom>
          <a:solidFill>
            <a:srgbClr val="9E0F1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388" y="199829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fr-FR" altLang="fr-FR" sz="2800" b="1" i="1" dirty="0">
                <a:solidFill>
                  <a:schemeClr val="bg1"/>
                </a:solidFill>
                <a:latin typeface="Trebuchet MS" pitchFamily="34" charset="0"/>
              </a:rPr>
              <a:t>Merci </a:t>
            </a:r>
            <a:r>
              <a:rPr lang="fr-FR" altLang="fr-FR" sz="2800" b="1" i="1" dirty="0" smtClean="0">
                <a:solidFill>
                  <a:schemeClr val="bg1"/>
                </a:solidFill>
                <a:latin typeface="Trebuchet MS" pitchFamily="34" charset="0"/>
              </a:rPr>
              <a:t>de votre </a:t>
            </a:r>
            <a:r>
              <a:rPr lang="fr-FR" altLang="fr-FR" sz="2800" b="1" i="1" dirty="0">
                <a:solidFill>
                  <a:schemeClr val="bg1"/>
                </a:solidFill>
                <a:latin typeface="Trebuchet MS" pitchFamily="34" charset="0"/>
              </a:rPr>
              <a:t>attention</a:t>
            </a:r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72" y="6161088"/>
            <a:ext cx="866010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366712" y="6469063"/>
            <a:ext cx="809470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7804150" algn="r"/>
              </a:tabLst>
            </a:pPr>
            <a:r>
              <a:rPr lang="fr-FR" sz="1500" baseline="30000" dirty="0">
                <a:solidFill>
                  <a:prstClr val="white"/>
                </a:solidFill>
                <a:latin typeface="Trebuchet MS" pitchFamily="34" charset="0"/>
              </a:rPr>
              <a:t>Groupe LOHR - 29 rue du 14 juillet - F-67980 HANGENBIETEN - Tél. +33 (0)3 88 38 98 </a:t>
            </a:r>
            <a:r>
              <a:rPr lang="fr-FR" sz="1500" baseline="30000" dirty="0" smtClean="0">
                <a:solidFill>
                  <a:prstClr val="white"/>
                </a:solidFill>
                <a:latin typeface="Trebuchet MS" pitchFamily="34" charset="0"/>
              </a:rPr>
              <a:t>00	www.lohr.fr</a:t>
            </a:r>
            <a:endParaRPr lang="fr-FR" sz="1500" baseline="30000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12" name="Picture 1" descr="S:\LOGOS\Groupe LOHR\@2015-new logo\charte-plaquettes\logos\Lohr_logo-cadre-10c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778" y="421556"/>
            <a:ext cx="3318444" cy="100519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1972" y="4378624"/>
            <a:ext cx="8212428" cy="1754326"/>
          </a:xfrm>
          <a:prstGeom prst="rect">
            <a:avLst/>
          </a:prstGeom>
        </p:spPr>
        <p:txBody>
          <a:bodyPr wrap="square" numCol="1" spcCol="360000" anchor="t">
            <a:spAutoFit/>
          </a:bodyPr>
          <a:lstStyle/>
          <a:p>
            <a:pPr lvl="0" algn="just"/>
            <a:r>
              <a:rPr lang="fr-FR" sz="1200" b="1" dirty="0" smtClean="0">
                <a:solidFill>
                  <a:srgbClr val="9E0F1D"/>
                </a:solidFill>
                <a:latin typeface="Trebuchet MS" panose="020B0603020202020204" pitchFamily="34" charset="0"/>
              </a:rPr>
              <a:t>Marie-José NAVARRE </a:t>
            </a:r>
          </a:p>
          <a:p>
            <a:pPr lvl="0" algn="just"/>
            <a:r>
              <a:rPr lang="fr-FR" sz="12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Directrice Générale Adjointe</a:t>
            </a:r>
            <a:endParaRPr lang="fr-FR" sz="12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r>
              <a:rPr lang="fr-FR" sz="1200" dirty="0">
                <a:solidFill>
                  <a:prstClr val="black"/>
                </a:solidFill>
                <a:latin typeface="Trebuchet MS" panose="020B0603020202020204" pitchFamily="34" charset="0"/>
              </a:rPr>
              <a:t>Tél. +</a:t>
            </a:r>
            <a:r>
              <a:rPr lang="fr-FR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33(0)6 07 59 56 29 </a:t>
            </a:r>
            <a:endParaRPr lang="fr-FR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just"/>
            <a:r>
              <a:rPr lang="fr-FR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marie-jose.navarre@lohr.fr</a:t>
            </a:r>
          </a:p>
          <a:p>
            <a:pPr lvl="0" algn="just"/>
            <a:endParaRPr lang="fr-FR" sz="12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en-US" sz="1200" b="1" dirty="0" smtClean="0">
                <a:solidFill>
                  <a:srgbClr val="9E0F1D"/>
                </a:solidFill>
                <a:latin typeface="Trebuchet MS" panose="020B0603020202020204" pitchFamily="34" charset="0"/>
              </a:rPr>
              <a:t>Jean-François ARGENCE </a:t>
            </a:r>
            <a:endParaRPr lang="en-US" sz="1200" b="1" dirty="0">
              <a:solidFill>
                <a:srgbClr val="9E0F1D"/>
              </a:solidFill>
              <a:latin typeface="Trebuchet MS" panose="020B0603020202020204" pitchFamily="34" charset="0"/>
            </a:endParaRPr>
          </a:p>
          <a:p>
            <a:r>
              <a:rPr lang="en-US" sz="1200" i="1" dirty="0" err="1" smtClean="0">
                <a:latin typeface="Trebuchet MS" panose="020B0603020202020204" pitchFamily="34" charset="0"/>
              </a:rPr>
              <a:t>Directeur</a:t>
            </a:r>
            <a:r>
              <a:rPr lang="en-US" sz="1200" i="1" dirty="0" smtClean="0">
                <a:latin typeface="Trebuchet MS" panose="020B0603020202020204" pitchFamily="34" charset="0"/>
              </a:rPr>
              <a:t> </a:t>
            </a:r>
            <a:r>
              <a:rPr lang="en-US" sz="1200" i="1" dirty="0" err="1" smtClean="0">
                <a:latin typeface="Trebuchet MS" panose="020B0603020202020204" pitchFamily="34" charset="0"/>
              </a:rPr>
              <a:t>Nouvelles</a:t>
            </a:r>
            <a:r>
              <a:rPr lang="en-US" sz="1200" i="1" dirty="0" smtClean="0">
                <a:latin typeface="Trebuchet MS" panose="020B0603020202020204" pitchFamily="34" charset="0"/>
              </a:rPr>
              <a:t> </a:t>
            </a:r>
            <a:r>
              <a:rPr lang="en-US" sz="1200" i="1" dirty="0" err="1" smtClean="0">
                <a:latin typeface="Trebuchet MS" panose="020B0603020202020204" pitchFamily="34" charset="0"/>
              </a:rPr>
              <a:t>Mobilités</a:t>
            </a:r>
            <a:endParaRPr lang="en-US" sz="1200" i="1" dirty="0" smtClean="0">
              <a:latin typeface="Trebuchet MS" panose="020B0603020202020204" pitchFamily="34" charset="0"/>
            </a:endParaRPr>
          </a:p>
          <a:p>
            <a:r>
              <a:rPr lang="en-US" sz="1200" dirty="0" err="1" smtClean="0">
                <a:latin typeface="Trebuchet MS" panose="020B0603020202020204" pitchFamily="34" charset="0"/>
              </a:rPr>
              <a:t>Tél</a:t>
            </a:r>
            <a:r>
              <a:rPr lang="en-US" sz="1200" dirty="0" smtClean="0">
                <a:latin typeface="Trebuchet MS" panose="020B0603020202020204" pitchFamily="34" charset="0"/>
              </a:rPr>
              <a:t>. +33(0)6 09 94 03 62 </a:t>
            </a:r>
            <a:endParaRPr lang="en-US" sz="1200" dirty="0">
              <a:latin typeface="Trebuchet MS" panose="020B0603020202020204" pitchFamily="34" charset="0"/>
            </a:endParaRPr>
          </a:p>
          <a:p>
            <a:r>
              <a:rPr lang="en-US" sz="1200" dirty="0" smtClean="0">
                <a:latin typeface="Trebuchet MS" panose="020B0603020202020204" pitchFamily="34" charset="0"/>
              </a:rPr>
              <a:t>jean-francois.argence@lohr.fr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460" y="5969955"/>
            <a:ext cx="360000" cy="36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318" y="5982321"/>
            <a:ext cx="360000" cy="36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982" y="5969955"/>
            <a:ext cx="360000" cy="36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310" y="5963424"/>
            <a:ext cx="360000" cy="36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646" y="596995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S:\POWER-POINT\Générale\2016\carte-lohr-mondial-2014-09-F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6"/>
          <a:stretch/>
        </p:blipFill>
        <p:spPr bwMode="auto">
          <a:xfrm>
            <a:off x="1" y="0"/>
            <a:ext cx="9144000" cy="537623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" y="4658490"/>
            <a:ext cx="9144000" cy="739775"/>
          </a:xfrm>
          <a:prstGeom prst="rect">
            <a:avLst/>
          </a:prstGeom>
          <a:solidFill>
            <a:srgbClr val="9E0F1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9"/>
          <p:cNvSpPr txBox="1">
            <a:spLocks noChangeArrowheads="1"/>
          </p:cNvSpPr>
          <p:nvPr/>
        </p:nvSpPr>
        <p:spPr bwMode="auto">
          <a:xfrm>
            <a:off x="1" y="4774051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000" b="1" dirty="0" smtClean="0">
                <a:solidFill>
                  <a:prstClr val="white"/>
                </a:solidFill>
                <a:latin typeface="Trebuchet MS" pitchFamily="34" charset="0"/>
              </a:rPr>
              <a:t>Une implantation industrielle globale</a:t>
            </a:r>
            <a:endParaRPr lang="fr-FR" sz="30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10" name="ZoneTexte 3"/>
          <p:cNvSpPr>
            <a:spLocks noChangeArrowheads="1"/>
          </p:cNvSpPr>
          <p:nvPr/>
        </p:nvSpPr>
        <p:spPr bwMode="auto">
          <a:xfrm>
            <a:off x="1" y="5513826"/>
            <a:ext cx="9066882" cy="9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48" tIns="45573" rIns="91148" bIns="45573">
            <a:spAutoFit/>
          </a:bodyPr>
          <a:lstStyle/>
          <a:p>
            <a:pPr marL="182880" indent="-182880" algn="ctr">
              <a:spcBef>
                <a:spcPts val="0"/>
              </a:spcBef>
              <a:spcAft>
                <a:spcPts val="600"/>
              </a:spcAft>
              <a:buClr>
                <a:srgbClr val="9E0F1D"/>
              </a:buClr>
              <a:buSzPts val="1600"/>
              <a:buFont typeface="Wingdings" panose="05000000000000000000" pitchFamily="2" charset="2"/>
              <a:buChar char="§"/>
            </a:pPr>
            <a:r>
              <a:rPr lang="fr-FR" altLang="zh-CN" sz="1600" b="1" dirty="0" smtClean="0">
                <a:latin typeface="Trebuchet MS" pitchFamily="34" charset="0"/>
                <a:ea typeface="SimSun" pitchFamily="2" charset="-122"/>
              </a:rPr>
              <a:t>Avec 7 </a:t>
            </a:r>
            <a:r>
              <a:rPr lang="fr-FR" sz="16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rPr>
              <a:t>usines </a:t>
            </a:r>
            <a:r>
              <a:rPr lang="fr-FR" sz="1600" b="1" dirty="0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rPr>
              <a:t>réparties sur 3 continents</a:t>
            </a:r>
            <a:endParaRPr lang="fr-FR" sz="1600" dirty="0"/>
          </a:p>
          <a:p>
            <a:pPr marL="179388" indent="-179388" algn="ctr">
              <a:spcAft>
                <a:spcPts val="600"/>
              </a:spcAft>
              <a:buClr>
                <a:srgbClr val="9E0F1D"/>
              </a:buClr>
              <a:buFont typeface="Wingdings" pitchFamily="2" charset="2"/>
              <a:buChar char="§"/>
            </a:pPr>
            <a:r>
              <a:rPr lang="fr-FR" altLang="zh-CN" sz="1600" b="1" dirty="0" smtClean="0">
                <a:latin typeface="Trebuchet MS" pitchFamily="34" charset="0"/>
                <a:ea typeface="SimSun" pitchFamily="2" charset="-122"/>
              </a:rPr>
              <a:t>1900 collaborateurs dans le monde</a:t>
            </a:r>
          </a:p>
          <a:p>
            <a:pPr marL="179388" indent="-179388" algn="ctr">
              <a:spcAft>
                <a:spcPts val="600"/>
              </a:spcAft>
              <a:buClr>
                <a:srgbClr val="9E0F1D"/>
              </a:buClr>
              <a:buFont typeface="Wingdings" pitchFamily="2" charset="2"/>
              <a:buChar char="§"/>
            </a:pPr>
            <a:r>
              <a:rPr lang="fr-FR" altLang="zh-CN" sz="1600" b="1" dirty="0" smtClean="0">
                <a:latin typeface="Trebuchet MS" pitchFamily="34" charset="0"/>
                <a:ea typeface="SimSun" pitchFamily="2" charset="-122"/>
              </a:rPr>
              <a:t>Un pôle de recherche et développement de 120 ingénieurs et techniciens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57200" y="257175"/>
            <a:ext cx="7824158" cy="487363"/>
          </a:xfrm>
        </p:spPr>
        <p:txBody>
          <a:bodyPr>
            <a:normAutofit/>
          </a:bodyPr>
          <a:lstStyle/>
          <a:p>
            <a:r>
              <a:rPr lang="fr-FR" dirty="0" smtClean="0"/>
              <a:t>Depuis 2014, le groupe a renoué avec la croissance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5872980" y="4513803"/>
            <a:ext cx="271848" cy="502509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690700" y="4210050"/>
            <a:ext cx="271848" cy="806262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508421" y="3171825"/>
            <a:ext cx="271848" cy="1844488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586600" y="5016313"/>
            <a:ext cx="844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spc="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2014</a:t>
            </a:r>
            <a:endParaRPr lang="fr-FR" sz="1400" b="1" spc="1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404320" y="5016313"/>
            <a:ext cx="844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spc="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2015</a:t>
            </a:r>
            <a:endParaRPr lang="fr-FR" sz="1400" b="1" spc="1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222041" y="5016313"/>
            <a:ext cx="844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spc="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2016</a:t>
            </a:r>
            <a:endParaRPr lang="fr-FR" sz="1400" b="1" spc="1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528433" y="3782350"/>
            <a:ext cx="109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+15%</a:t>
            </a:r>
            <a:endParaRPr lang="fr-FR" b="1" spc="1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134494" y="2509937"/>
            <a:ext cx="3857824" cy="3230794"/>
            <a:chOff x="134494" y="2271916"/>
            <a:chExt cx="2867104" cy="2401100"/>
          </a:xfrm>
        </p:grpSpPr>
        <p:grpSp>
          <p:nvGrpSpPr>
            <p:cNvPr id="39" name="Groupe 38"/>
            <p:cNvGrpSpPr/>
            <p:nvPr/>
          </p:nvGrpSpPr>
          <p:grpSpPr>
            <a:xfrm>
              <a:off x="457200" y="2271916"/>
              <a:ext cx="866917" cy="842836"/>
              <a:chOff x="565204" y="1758616"/>
              <a:chExt cx="1095633" cy="1065199"/>
            </a:xfrm>
          </p:grpSpPr>
          <p:sp>
            <p:nvSpPr>
              <p:cNvPr id="2" name="Bouée 1"/>
              <p:cNvSpPr/>
              <p:nvPr/>
            </p:nvSpPr>
            <p:spPr>
              <a:xfrm>
                <a:off x="565204" y="1758616"/>
                <a:ext cx="1095633" cy="1065199"/>
              </a:xfrm>
              <a:prstGeom prst="donut">
                <a:avLst>
                  <a:gd name="adj" fmla="val 1103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Arc plein 5"/>
              <p:cNvSpPr/>
              <p:nvPr/>
            </p:nvSpPr>
            <p:spPr>
              <a:xfrm>
                <a:off x="565204" y="1758616"/>
                <a:ext cx="1095633" cy="1065199"/>
              </a:xfrm>
              <a:prstGeom prst="blockArc">
                <a:avLst>
                  <a:gd name="adj1" fmla="val 16181265"/>
                  <a:gd name="adj2" fmla="val 3895387"/>
                  <a:gd name="adj3" fmla="val 11692"/>
                </a:avLst>
              </a:prstGeom>
              <a:solidFill>
                <a:srgbClr val="9E0F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671298" y="2129334"/>
                <a:ext cx="844608" cy="31799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1600" b="1" spc="100" dirty="0" smtClean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42%</a:t>
                </a:r>
                <a:endParaRPr lang="fr-FR" sz="1600" b="1" spc="100" dirty="0">
                  <a:solidFill>
                    <a:prstClr val="black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40" name="Groupe 39"/>
            <p:cNvGrpSpPr/>
            <p:nvPr/>
          </p:nvGrpSpPr>
          <p:grpSpPr>
            <a:xfrm>
              <a:off x="1860114" y="2271916"/>
              <a:ext cx="866917" cy="842836"/>
              <a:chOff x="2159226" y="1758616"/>
              <a:chExt cx="1095633" cy="1065199"/>
            </a:xfrm>
          </p:grpSpPr>
          <p:sp>
            <p:nvSpPr>
              <p:cNvPr id="8" name="Bouée 7"/>
              <p:cNvSpPr/>
              <p:nvPr/>
            </p:nvSpPr>
            <p:spPr>
              <a:xfrm>
                <a:off x="2159226" y="1758616"/>
                <a:ext cx="1095633" cy="1065199"/>
              </a:xfrm>
              <a:prstGeom prst="donut">
                <a:avLst>
                  <a:gd name="adj" fmla="val 1103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Arc plein 8"/>
              <p:cNvSpPr/>
              <p:nvPr/>
            </p:nvSpPr>
            <p:spPr>
              <a:xfrm>
                <a:off x="2159226" y="1758616"/>
                <a:ext cx="1095633" cy="1065199"/>
              </a:xfrm>
              <a:prstGeom prst="blockArc">
                <a:avLst>
                  <a:gd name="adj1" fmla="val 16181265"/>
                  <a:gd name="adj2" fmla="val 3085320"/>
                  <a:gd name="adj3" fmla="val 11920"/>
                </a:avLst>
              </a:prstGeom>
              <a:solidFill>
                <a:srgbClr val="9E0F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2292078" y="2129334"/>
                <a:ext cx="844608" cy="31799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1600" b="1" spc="100" dirty="0" smtClean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40%</a:t>
                </a:r>
                <a:endParaRPr lang="fr-FR" sz="1600" b="1" spc="100" dirty="0">
                  <a:solidFill>
                    <a:prstClr val="black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>
              <a:off x="455586" y="3634788"/>
              <a:ext cx="866917" cy="842836"/>
              <a:chOff x="565204" y="3521517"/>
              <a:chExt cx="1095633" cy="1065199"/>
            </a:xfrm>
          </p:grpSpPr>
          <p:sp>
            <p:nvSpPr>
              <p:cNvPr id="12" name="Bouée 11"/>
              <p:cNvSpPr/>
              <p:nvPr/>
            </p:nvSpPr>
            <p:spPr>
              <a:xfrm>
                <a:off x="565204" y="3521517"/>
                <a:ext cx="1095633" cy="1065199"/>
              </a:xfrm>
              <a:prstGeom prst="donut">
                <a:avLst>
                  <a:gd name="adj" fmla="val 1103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rc plein 12"/>
              <p:cNvSpPr/>
              <p:nvPr/>
            </p:nvSpPr>
            <p:spPr>
              <a:xfrm>
                <a:off x="565204" y="3521517"/>
                <a:ext cx="1095633" cy="1065199"/>
              </a:xfrm>
              <a:prstGeom prst="blockArc">
                <a:avLst>
                  <a:gd name="adj1" fmla="val 16181265"/>
                  <a:gd name="adj2" fmla="val 20465120"/>
                  <a:gd name="adj3" fmla="val 11139"/>
                </a:avLst>
              </a:prstGeom>
              <a:solidFill>
                <a:srgbClr val="9E0F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720592" y="3895120"/>
                <a:ext cx="797353" cy="31799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1600" b="1" spc="100" dirty="0" smtClean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11%</a:t>
                </a:r>
                <a:endParaRPr lang="fr-FR" sz="1600" b="1" spc="100" dirty="0">
                  <a:solidFill>
                    <a:prstClr val="black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42" name="Groupe 41"/>
            <p:cNvGrpSpPr/>
            <p:nvPr/>
          </p:nvGrpSpPr>
          <p:grpSpPr>
            <a:xfrm>
              <a:off x="1860114" y="3634788"/>
              <a:ext cx="866917" cy="842836"/>
              <a:chOff x="2159226" y="3521517"/>
              <a:chExt cx="1095633" cy="1065199"/>
            </a:xfrm>
          </p:grpSpPr>
          <p:sp>
            <p:nvSpPr>
              <p:cNvPr id="15" name="Bouée 14"/>
              <p:cNvSpPr/>
              <p:nvPr/>
            </p:nvSpPr>
            <p:spPr>
              <a:xfrm>
                <a:off x="2159226" y="3521517"/>
                <a:ext cx="1095633" cy="1065199"/>
              </a:xfrm>
              <a:prstGeom prst="donut">
                <a:avLst>
                  <a:gd name="adj" fmla="val 1103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rc plein 15"/>
              <p:cNvSpPr/>
              <p:nvPr/>
            </p:nvSpPr>
            <p:spPr>
              <a:xfrm>
                <a:off x="2159226" y="3521517"/>
                <a:ext cx="1095633" cy="1065199"/>
              </a:xfrm>
              <a:prstGeom prst="blockArc">
                <a:avLst>
                  <a:gd name="adj1" fmla="val 16181265"/>
                  <a:gd name="adj2" fmla="val 18126501"/>
                  <a:gd name="adj3" fmla="val 11390"/>
                </a:avLst>
              </a:prstGeom>
              <a:solidFill>
                <a:srgbClr val="9E0F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2392802" y="3895120"/>
                <a:ext cx="628478" cy="31799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1600" b="1" spc="100" dirty="0" smtClean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7%</a:t>
                </a:r>
                <a:endParaRPr lang="fr-FR" sz="1600" b="1" spc="100" dirty="0">
                  <a:solidFill>
                    <a:prstClr val="black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32" name="ZoneTexte 31"/>
            <p:cNvSpPr txBox="1"/>
            <p:nvPr/>
          </p:nvSpPr>
          <p:spPr>
            <a:xfrm>
              <a:off x="398836" y="3175607"/>
              <a:ext cx="980419" cy="18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Activités militaires</a:t>
              </a:r>
              <a:endParaRPr lang="fr-FR" sz="105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585545" y="3171576"/>
              <a:ext cx="1416053" cy="18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Porte-voitures </a:t>
              </a:r>
              <a:endParaRPr lang="fr-FR" sz="105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34494" y="4484308"/>
              <a:ext cx="1509100" cy="18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Ferroviaire</a:t>
              </a:r>
              <a:endParaRPr lang="fr-FR" sz="105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694870" y="4479972"/>
              <a:ext cx="1197402" cy="18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</a:t>
              </a:r>
              <a:r>
                <a:rPr lang="fr-FR" sz="105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ervice</a:t>
              </a:r>
              <a:endParaRPr lang="fr-FR" sz="105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7" name="ZoneTexte 3"/>
          <p:cNvSpPr>
            <a:spLocks noChangeArrowheads="1"/>
          </p:cNvSpPr>
          <p:nvPr/>
        </p:nvSpPr>
        <p:spPr bwMode="auto">
          <a:xfrm>
            <a:off x="490179" y="1057047"/>
            <a:ext cx="8653820" cy="36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48" tIns="45573" rIns="91148" bIns="45573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9E0F1D"/>
              </a:buClr>
            </a:pPr>
            <a:r>
              <a:rPr lang="fr-FR" altLang="zh-CN" b="1" dirty="0" smtClean="0">
                <a:solidFill>
                  <a:prstClr val="black"/>
                </a:solidFill>
                <a:latin typeface="Trebuchet MS" pitchFamily="34" charset="0"/>
                <a:ea typeface="SimSun" pitchFamily="2" charset="-122"/>
              </a:rPr>
              <a:t>Une stratégie de croissance profitable pour l’ensemble des activités </a:t>
            </a:r>
            <a:endParaRPr lang="fr-FR" altLang="zh-CN" b="1" dirty="0" smtClean="0">
              <a:solidFill>
                <a:srgbClr val="9E0F1D"/>
              </a:solidFill>
              <a:latin typeface="Trebuchet MS" pitchFamily="34" charset="0"/>
              <a:ea typeface="SimSun" pitchFamily="2" charset="-122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68710" y="1920460"/>
            <a:ext cx="3184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cap="all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Répartition du chiffre d’affaires</a:t>
            </a:r>
            <a:endParaRPr lang="fr-FR" sz="1400" cap="all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486400" y="1914173"/>
            <a:ext cx="311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cap="all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Evolution du chiffre d’affaires</a:t>
            </a:r>
            <a:endParaRPr lang="fr-FR" sz="1400" cap="all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583572" y="1911860"/>
            <a:ext cx="0" cy="288000"/>
          </a:xfrm>
          <a:prstGeom prst="line">
            <a:avLst/>
          </a:prstGeom>
          <a:ln w="381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5486400" y="1905572"/>
            <a:ext cx="0" cy="288000"/>
          </a:xfrm>
          <a:prstGeom prst="line">
            <a:avLst/>
          </a:prstGeom>
          <a:ln w="381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e libre 50"/>
          <p:cNvSpPr/>
          <p:nvPr/>
        </p:nvSpPr>
        <p:spPr>
          <a:xfrm>
            <a:off x="5805038" y="3934171"/>
            <a:ext cx="962025" cy="409575"/>
          </a:xfrm>
          <a:custGeom>
            <a:avLst/>
            <a:gdLst>
              <a:gd name="connsiteX0" fmla="*/ 0 w 962025"/>
              <a:gd name="connsiteY0" fmla="*/ 409575 h 409575"/>
              <a:gd name="connsiteX1" fmla="*/ 485775 w 962025"/>
              <a:gd name="connsiteY1" fmla="*/ 266700 h 409575"/>
              <a:gd name="connsiteX2" fmla="*/ 962025 w 962025"/>
              <a:gd name="connsiteY2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25" h="409575">
                <a:moveTo>
                  <a:pt x="0" y="409575"/>
                </a:moveTo>
                <a:cubicBezTo>
                  <a:pt x="162718" y="372269"/>
                  <a:pt x="325437" y="334963"/>
                  <a:pt x="485775" y="266700"/>
                </a:cubicBezTo>
                <a:cubicBezTo>
                  <a:pt x="646113" y="198437"/>
                  <a:pt x="804069" y="99218"/>
                  <a:pt x="962025" y="0"/>
                </a:cubicBezTo>
              </a:path>
            </a:pathLst>
          </a:custGeom>
          <a:noFill/>
          <a:ln>
            <a:solidFill>
              <a:srgbClr val="9E0F1D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2" name="Forme libre 51"/>
          <p:cNvSpPr/>
          <p:nvPr/>
        </p:nvSpPr>
        <p:spPr>
          <a:xfrm>
            <a:off x="6838950" y="2981325"/>
            <a:ext cx="752475" cy="704850"/>
          </a:xfrm>
          <a:custGeom>
            <a:avLst/>
            <a:gdLst>
              <a:gd name="connsiteX0" fmla="*/ 0 w 752475"/>
              <a:gd name="connsiteY0" fmla="*/ 704850 h 704850"/>
              <a:gd name="connsiteX1" fmla="*/ 304800 w 752475"/>
              <a:gd name="connsiteY1" fmla="*/ 447675 h 704850"/>
              <a:gd name="connsiteX2" fmla="*/ 752475 w 752475"/>
              <a:gd name="connsiteY2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2475" h="704850">
                <a:moveTo>
                  <a:pt x="0" y="704850"/>
                </a:moveTo>
                <a:cubicBezTo>
                  <a:pt x="89694" y="635000"/>
                  <a:pt x="179388" y="565150"/>
                  <a:pt x="304800" y="447675"/>
                </a:cubicBezTo>
                <a:cubicBezTo>
                  <a:pt x="430212" y="330200"/>
                  <a:pt x="591343" y="165100"/>
                  <a:pt x="752475" y="0"/>
                </a:cubicBezTo>
              </a:path>
            </a:pathLst>
          </a:custGeom>
          <a:noFill/>
          <a:ln>
            <a:solidFill>
              <a:srgbClr val="9E0F1D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404320" y="3001608"/>
            <a:ext cx="109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+90%</a:t>
            </a:r>
            <a:endParaRPr lang="fr-FR" b="1" spc="1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ZoneTexte 52"/>
          <p:cNvSpPr txBox="1"/>
          <p:nvPr/>
        </p:nvSpPr>
        <p:spPr>
          <a:xfrm>
            <a:off x="7184523" y="2541612"/>
            <a:ext cx="109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3" charset="-128"/>
                <a:cs typeface="+mn-cs"/>
              </a:defRPr>
            </a:lvl9pPr>
          </a:lstStyle>
          <a:p>
            <a:pPr algn="ctr"/>
            <a:r>
              <a:rPr lang="fr-FR" b="1" spc="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380M€</a:t>
            </a:r>
            <a:endParaRPr lang="fr-FR" b="1" spc="1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527293" y="6003019"/>
            <a:ext cx="5973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all" dirty="0" smtClean="0">
                <a:latin typeface="Trebuchet MS" panose="020B0603020202020204" pitchFamily="34" charset="0"/>
              </a:rPr>
              <a:t>Création de plus de 700 emplois depuis 2014</a:t>
            </a:r>
            <a:endParaRPr lang="fr-FR" sz="1400" b="1" cap="al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5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Imag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0" y="1737949"/>
            <a:ext cx="932338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rganigramme : Processus 7"/>
          <p:cNvSpPr/>
          <p:nvPr/>
        </p:nvSpPr>
        <p:spPr>
          <a:xfrm>
            <a:off x="0" y="2104615"/>
            <a:ext cx="9144000" cy="4753386"/>
          </a:xfrm>
          <a:prstGeom prst="flowChartProcess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" descr="S:\LOGOS\Groupe LOHR\@2015-new logo\charte-plaquettes\logos\Lohr_logo-cadre-10c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778" y="421556"/>
            <a:ext cx="3318444" cy="1005191"/>
          </a:xfrm>
          <a:prstGeom prst="rect">
            <a:avLst/>
          </a:prstGeom>
          <a:noFill/>
        </p:spPr>
      </p:pic>
      <p:sp>
        <p:nvSpPr>
          <p:cNvPr id="7" name="ZoneTexte 17"/>
          <p:cNvSpPr>
            <a:spLocks noChangeArrowheads="1"/>
          </p:cNvSpPr>
          <p:nvPr/>
        </p:nvSpPr>
        <p:spPr bwMode="auto">
          <a:xfrm>
            <a:off x="0" y="2994427"/>
            <a:ext cx="9144000" cy="3077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anchor="t">
            <a:spAutoFit/>
          </a:bodyPr>
          <a:lstStyle/>
          <a:p>
            <a:pPr marL="709613">
              <a:spcAft>
                <a:spcPts val="1200"/>
              </a:spcAft>
              <a:defRPr/>
            </a:pPr>
            <a:r>
              <a:rPr lang="fr-FR" sz="2200" b="1" dirty="0">
                <a:solidFill>
                  <a:srgbClr val="595959"/>
                </a:solidFill>
                <a:latin typeface="Trebuchet MS" pitchFamily="34" charset="0"/>
              </a:rPr>
              <a:t>1. Le groupe LOHR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800" b="1" dirty="0">
                <a:solidFill>
                  <a:srgbClr val="9E0F1D"/>
                </a:solidFill>
                <a:latin typeface="Trebuchet MS" pitchFamily="34" charset="0"/>
              </a:rPr>
              <a:t>Le système Cristal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Les performances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Cristal </a:t>
            </a:r>
            <a:r>
              <a:rPr lang="fr-FR" sz="2200" b="1" dirty="0" err="1" smtClean="0">
                <a:solidFill>
                  <a:srgbClr val="595959"/>
                </a:solidFill>
                <a:latin typeface="Trebuchet MS" pitchFamily="34" charset="0"/>
              </a:rPr>
              <a:t>Cabin</a:t>
            </a:r>
            <a:endParaRPr lang="fr-FR" sz="2200" b="1" dirty="0" smtClean="0">
              <a:solidFill>
                <a:srgbClr val="595959"/>
              </a:solidFill>
              <a:latin typeface="Trebuchet MS" pitchFamily="34" charset="0"/>
            </a:endParaRP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Etat d’avancement</a:t>
            </a:r>
          </a:p>
          <a:p>
            <a:pPr marL="1166813" lvl="0" indent="-457200">
              <a:spcAft>
                <a:spcPts val="1200"/>
              </a:spcAft>
              <a:buAutoNum type="arabicPeriod" startAt="2"/>
              <a:defRPr/>
            </a:pPr>
            <a:r>
              <a:rPr lang="fr-FR" sz="2200" b="1" dirty="0" smtClean="0">
                <a:solidFill>
                  <a:srgbClr val="595959"/>
                </a:solidFill>
                <a:latin typeface="Trebuchet MS" pitchFamily="34" charset="0"/>
              </a:rPr>
              <a:t>Modèle économique</a:t>
            </a:r>
            <a:endParaRPr lang="fr-FR" sz="2200" b="1" dirty="0">
              <a:solidFill>
                <a:srgbClr val="595959"/>
              </a:solidFill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868124"/>
            <a:ext cx="9144000" cy="739775"/>
          </a:xfrm>
          <a:prstGeom prst="rect">
            <a:avLst/>
          </a:prstGeom>
          <a:solidFill>
            <a:srgbClr val="9E0F1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388" y="199829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fr-FR" altLang="fr-FR" sz="2800" b="1" i="1" dirty="0" smtClean="0">
                <a:solidFill>
                  <a:schemeClr val="bg1"/>
                </a:solidFill>
                <a:latin typeface="Trebuchet MS" pitchFamily="34" charset="0"/>
              </a:rPr>
              <a:t>Sommaire</a:t>
            </a:r>
            <a:endParaRPr lang="fr-FR" altLang="fr-FR" sz="28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5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1418" cy="5719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99360"/>
            <a:ext cx="9144000" cy="720000"/>
          </a:xfrm>
          <a:prstGeom prst="rect">
            <a:avLst/>
          </a:prstGeom>
          <a:solidFill>
            <a:srgbClr val="9E0F1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0" y="5095146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Trebuchet MS" pitchFamily="34" charset="0"/>
              </a:rPr>
              <a:t>CRISTAL</a:t>
            </a:r>
            <a:endParaRPr lang="fr-FR" sz="3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5719360"/>
            <a:ext cx="91440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7292" tIns="45370" rIns="357292" bIns="45370" anchor="ctr"/>
          <a:lstStyle/>
          <a:p>
            <a:pPr algn="ctr"/>
            <a:r>
              <a:rPr lang="fr-FR" b="1" dirty="0" smtClean="0">
                <a:solidFill>
                  <a:srgbClr val="9E0F1D"/>
                </a:solidFill>
                <a:latin typeface="Trebuchet MS" pitchFamily="34" charset="0"/>
              </a:rPr>
              <a:t>Nouveau système de transport public</a:t>
            </a:r>
            <a:endParaRPr lang="fr-FR" b="1" dirty="0">
              <a:solidFill>
                <a:srgbClr val="9E0F1D"/>
              </a:solidFill>
              <a:latin typeface="Trebuchet MS" pitchFamily="34" charset="0"/>
            </a:endParaRPr>
          </a:p>
        </p:txBody>
      </p:sp>
      <p:pic>
        <p:nvPicPr>
          <p:cNvPr id="13" name="Image 2" descr="Bloc_titr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0" y="-8709"/>
            <a:ext cx="336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8" descr="New_mobiliti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68263"/>
            <a:ext cx="1654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81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>
                <a:latin typeface="Trebuchet MS" pitchFamily="34" charset="0"/>
              </a:rPr>
              <a:t>Ligne virtuelle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" y="1105815"/>
            <a:ext cx="8663951" cy="3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fr-FR" altLang="fr-FR" b="1" dirty="0" smtClean="0">
                <a:solidFill>
                  <a:srgbClr val="9E0F1D"/>
                </a:solidFill>
                <a:latin typeface="Trebuchet MS" pitchFamily="34" charset="0"/>
              </a:rPr>
              <a:t>Cristal, un véhicule des premier et dernier kilomètres </a:t>
            </a:r>
          </a:p>
        </p:txBody>
      </p:sp>
      <p:pic>
        <p:nvPicPr>
          <p:cNvPr id="17" name="Picture 1" descr="U:\PROJETS\CRISTAL\Photos avancement CRISTAL\Images Haiku\Véhicule\Cristal2-150826-0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50" y="3546998"/>
            <a:ext cx="757560" cy="651502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37" y="1994550"/>
            <a:ext cx="565125" cy="56512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256" y="2670298"/>
            <a:ext cx="522659" cy="522659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303686" y="2464183"/>
            <a:ext cx="1363189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666875" y="2468119"/>
            <a:ext cx="769159" cy="734058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943796" y="3202177"/>
            <a:ext cx="8177355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13204" y="4211827"/>
            <a:ext cx="1492238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605442" y="3202177"/>
            <a:ext cx="830592" cy="1009651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6961302" y="2464183"/>
            <a:ext cx="729315" cy="737994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6961302" y="3202178"/>
            <a:ext cx="729315" cy="1150747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680934" y="2462389"/>
            <a:ext cx="1463066" cy="573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690617" y="4352925"/>
            <a:ext cx="1453383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" descr="U:\PROJETS\CRISTAL\Photos avancement CRISTAL\Images Haiku\Véhicule\Cristal2-150826-0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58" y="3701423"/>
            <a:ext cx="757560" cy="651502"/>
          </a:xfrm>
          <a:prstGeom prst="rect">
            <a:avLst/>
          </a:prstGeom>
          <a:noFill/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929" y="1969140"/>
            <a:ext cx="565125" cy="56512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80" y="2659151"/>
            <a:ext cx="522659" cy="52265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955" y="2745745"/>
            <a:ext cx="811529" cy="81152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625" y="2739497"/>
            <a:ext cx="811529" cy="81152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263" y="2806345"/>
            <a:ext cx="750929" cy="750929"/>
          </a:xfrm>
          <a:prstGeom prst="rect">
            <a:avLst/>
          </a:prstGeom>
        </p:spPr>
      </p:pic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113204" y="4598579"/>
            <a:ext cx="2322830" cy="24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fr-FR" altLang="fr-FR" sz="1100" dirty="0" smtClean="0">
                <a:solidFill>
                  <a:srgbClr val="9E0F1D"/>
                </a:solidFill>
                <a:latin typeface="Trebuchet MS" pitchFamily="34" charset="0"/>
              </a:rPr>
              <a:t>Premiers kilomètres</a:t>
            </a: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6967538" y="4598580"/>
            <a:ext cx="2176462" cy="24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fr-FR" altLang="fr-FR" sz="1100" dirty="0" smtClean="0">
                <a:solidFill>
                  <a:srgbClr val="9E0F1D"/>
                </a:solidFill>
                <a:latin typeface="Trebuchet MS" pitchFamily="34" charset="0"/>
              </a:rPr>
              <a:t>Derniers kilomètres</a:t>
            </a: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3442974" y="4598579"/>
            <a:ext cx="2322830" cy="24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fr-FR" altLang="fr-FR" sz="1100" dirty="0" smtClean="0">
                <a:solidFill>
                  <a:srgbClr val="9E0F1D"/>
                </a:solidFill>
                <a:latin typeface="Trebuchet MS" pitchFamily="34" charset="0"/>
              </a:rPr>
              <a:t>Transports de masse</a:t>
            </a:r>
          </a:p>
        </p:txBody>
      </p:sp>
    </p:spTree>
    <p:extLst>
      <p:ext uri="{BB962C8B-B14F-4D97-AF65-F5344CB8AC3E}">
        <p14:creationId xmlns:p14="http://schemas.microsoft.com/office/powerpoint/2010/main" val="129839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>
                <a:latin typeface="Trebuchet MS" pitchFamily="34" charset="0"/>
              </a:rPr>
              <a:t>Mobilité collaborative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" y="961124"/>
            <a:ext cx="8663951" cy="3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fr-FR" altLang="fr-FR" b="1" dirty="0" smtClean="0">
                <a:solidFill>
                  <a:srgbClr val="9E0F1D"/>
                </a:solidFill>
                <a:latin typeface="Trebuchet MS" pitchFamily="34" charset="0"/>
              </a:rPr>
              <a:t>Mobilité partagée, durable, intelligente</a:t>
            </a:r>
          </a:p>
        </p:txBody>
      </p:sp>
      <p:pic>
        <p:nvPicPr>
          <p:cNvPr id="5" name="Picture 2" descr="U:\PROJETS\CRISTAL\IMAGES\community-manag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1470711"/>
            <a:ext cx="88598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:\POWER-POINT\Générale\2016\HK-CristalDI_COP21-150826-01-1200px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775" y="2248234"/>
            <a:ext cx="1971675" cy="1582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7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Automo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Automo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Automo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Automo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Bas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Bas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Bas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Bas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6_Automo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7_Automo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Automo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Railway Sys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Railway Sys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_Railway Sys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4_Railway Sys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5_Railway Sys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6_Railway Sys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_New mobilit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4_New mobilit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9_Automo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tomo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5_Bas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6_Bas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ailway Sys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w mobilit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o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New mobilit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New mobilit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Automo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6541</TotalTime>
  <Words>1375</Words>
  <Application>Microsoft Macintosh PowerPoint</Application>
  <PresentationFormat>Présentation à l'écran (4:3)</PresentationFormat>
  <Paragraphs>201</Paragraphs>
  <Slides>30</Slides>
  <Notes>11</Notes>
  <HiddenSlides>1</HiddenSlides>
  <MMClips>0</MMClips>
  <ScaleCrop>false</ScaleCrop>
  <HeadingPairs>
    <vt:vector size="4" baseType="variant">
      <vt:variant>
        <vt:lpstr>Thème</vt:lpstr>
      </vt:variant>
      <vt:variant>
        <vt:i4>31</vt:i4>
      </vt:variant>
      <vt:variant>
        <vt:lpstr>Titres des diapositives</vt:lpstr>
      </vt:variant>
      <vt:variant>
        <vt:i4>30</vt:i4>
      </vt:variant>
    </vt:vector>
  </HeadingPairs>
  <TitlesOfParts>
    <vt:vector size="61" baseType="lpstr">
      <vt:lpstr>Standard</vt:lpstr>
      <vt:lpstr>Basique</vt:lpstr>
      <vt:lpstr>Automotive</vt:lpstr>
      <vt:lpstr>Railway System</vt:lpstr>
      <vt:lpstr>New mobilities</vt:lpstr>
      <vt:lpstr>Soframe</vt:lpstr>
      <vt:lpstr>1_New mobilities</vt:lpstr>
      <vt:lpstr>3_New mobilities</vt:lpstr>
      <vt:lpstr>1_Automotive</vt:lpstr>
      <vt:lpstr>2_Automotive</vt:lpstr>
      <vt:lpstr>3_Automotive</vt:lpstr>
      <vt:lpstr>4_Automotive</vt:lpstr>
      <vt:lpstr>5_Automotive</vt:lpstr>
      <vt:lpstr>1_Basique</vt:lpstr>
      <vt:lpstr>2_Basique</vt:lpstr>
      <vt:lpstr>3_Basique</vt:lpstr>
      <vt:lpstr>4_Basique</vt:lpstr>
      <vt:lpstr>6_Automotive</vt:lpstr>
      <vt:lpstr>7_Automotive</vt:lpstr>
      <vt:lpstr>8_Automotive</vt:lpstr>
      <vt:lpstr>1_Railway System</vt:lpstr>
      <vt:lpstr>2_Railway System</vt:lpstr>
      <vt:lpstr>3_Railway System</vt:lpstr>
      <vt:lpstr>4_Railway System</vt:lpstr>
      <vt:lpstr>5_Railway System</vt:lpstr>
      <vt:lpstr>6_Railway System</vt:lpstr>
      <vt:lpstr>2_New mobilities</vt:lpstr>
      <vt:lpstr>4_New mobilities</vt:lpstr>
      <vt:lpstr>9_Automotive</vt:lpstr>
      <vt:lpstr>5_Basique</vt:lpstr>
      <vt:lpstr>6_Basique</vt:lpstr>
      <vt:lpstr>Présentation PowerPoint</vt:lpstr>
      <vt:lpstr>Présentation PowerPoint</vt:lpstr>
      <vt:lpstr>Domaines de compétence</vt:lpstr>
      <vt:lpstr>Présentation PowerPoint</vt:lpstr>
      <vt:lpstr>Depuis 2014, le groupe a renoué avec la croissance</vt:lpstr>
      <vt:lpstr>Présentation PowerPoint</vt:lpstr>
      <vt:lpstr>Présentation PowerPoint</vt:lpstr>
      <vt:lpstr>Ligne virtuelle</vt:lpstr>
      <vt:lpstr>Mobilité collaborative</vt:lpstr>
      <vt:lpstr>La bi-modalité</vt:lpstr>
      <vt:lpstr>Mode libre-service</vt:lpstr>
      <vt:lpstr>Mode navette : transport collectif</vt:lpstr>
      <vt:lpstr>Design urbain compact</vt:lpstr>
      <vt:lpstr>Grand volume intérieur</vt:lpstr>
      <vt:lpstr>Présentation PowerPoint</vt:lpstr>
      <vt:lpstr>Performances</vt:lpstr>
      <vt:lpstr>Performances en insertion</vt:lpstr>
      <vt:lpstr>Performances numériques</vt:lpstr>
      <vt:lpstr>Présentation PowerPoint</vt:lpstr>
      <vt:lpstr>Cristal Cabin </vt:lpstr>
      <vt:lpstr>Cristal Cabin</vt:lpstr>
      <vt:lpstr>Cristal Cabin</vt:lpstr>
      <vt:lpstr>Développement du Cristal</vt:lpstr>
      <vt:lpstr>Présentation PowerPoint</vt:lpstr>
      <vt:lpstr>Présentation PowerPoint</vt:lpstr>
      <vt:lpstr>Présentation PowerPoint</vt:lpstr>
      <vt:lpstr>Présentation PowerPoint</vt:lpstr>
      <vt:lpstr>Modèle économique</vt:lpstr>
      <vt:lpstr>Modèle économique</vt:lpstr>
      <vt:lpstr>Présentation PowerPoint</vt:lpstr>
    </vt:vector>
  </TitlesOfParts>
  <Company>PBO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</dc:creator>
  <cp:lastModifiedBy>Jean Claude Derniame</cp:lastModifiedBy>
  <cp:revision>513</cp:revision>
  <dcterms:created xsi:type="dcterms:W3CDTF">2015-12-07T09:00:03Z</dcterms:created>
  <dcterms:modified xsi:type="dcterms:W3CDTF">2017-05-28T15:06:25Z</dcterms:modified>
</cp:coreProperties>
</file>