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390" r:id="rId3"/>
    <p:sldId id="394" r:id="rId4"/>
    <p:sldId id="355" r:id="rId5"/>
    <p:sldId id="393" r:id="rId6"/>
    <p:sldId id="326" r:id="rId7"/>
    <p:sldId id="386" r:id="rId8"/>
    <p:sldId id="395" r:id="rId9"/>
    <p:sldId id="383" r:id="rId10"/>
    <p:sldId id="375" r:id="rId11"/>
    <p:sldId id="378" r:id="rId12"/>
    <p:sldId id="376" r:id="rId13"/>
    <p:sldId id="39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FDC"/>
    <a:srgbClr val="C61AC7"/>
    <a:srgbClr val="7C40A7"/>
    <a:srgbClr val="7434A0"/>
    <a:srgbClr val="7030A0"/>
    <a:srgbClr val="552171"/>
    <a:srgbClr val="F2F2F2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5" autoAdjust="0"/>
    <p:restoredTop sz="91291" autoAdjust="0"/>
  </p:normalViewPr>
  <p:slideViewPr>
    <p:cSldViewPr snapToGrid="0">
      <p:cViewPr varScale="1">
        <p:scale>
          <a:sx n="72" d="100"/>
          <a:sy n="72" d="100"/>
        </p:scale>
        <p:origin x="-7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282A-BA1F-4444-8D0E-DBCEADD81A6E}" type="datetimeFigureOut">
              <a:rPr lang="fr-FR" smtClean="0"/>
              <a:t>07/10/20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1FA5-EF39-4347-9F4F-EC5DBA9766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84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07/10/20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79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xmlns:p14="http://schemas.microsoft.com/office/powerpoint/2010/main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xmlns:p14="http://schemas.microsoft.com/office/powerpoint/2010/main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xmlns:p14="http://schemas.microsoft.com/office/powerpoint/2010/main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xmlns:p14="http://schemas.microsoft.com/office/powerpoint/2010/main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xmlns:p14="http://schemas.microsoft.com/office/powerpoint/2010/main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xmlns:p14="http://schemas.microsoft.com/office/powerpoint/2010/main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xmlns:p14="http://schemas.microsoft.com/office/powerpoint/2010/main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xmlns:p14="http://schemas.microsoft.com/office/powerpoint/2010/main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xmlns:p14="http://schemas.microsoft.com/office/powerpoint/2010/main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xmlns:p14="http://schemas.microsoft.com/office/powerpoint/2010/main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xmlns:p14="http://schemas.microsoft.com/office/powerpoint/2010/main" advTm="5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jeudi 12 Mars2020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advTm="5000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2456598" y="191069"/>
            <a:ext cx="698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Jeudi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15 Octobre 2020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4187" y="6492875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  <p:pic>
        <p:nvPicPr>
          <p:cNvPr id="6" name="Son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xmlns:p14="http://schemas.microsoft.com/office/powerpoint/2010/main" spd="slow" advTm="681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9-11-07 à 20.57.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703" y="161425"/>
            <a:ext cx="4700178" cy="66965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9517" y="875955"/>
            <a:ext cx="543002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Ne </a:t>
            </a:r>
            <a:r>
              <a:rPr lang="en-GB" sz="2800" dirty="0" err="1">
                <a:solidFill>
                  <a:srgbClr val="FF0000"/>
                </a:solidFill>
              </a:rPr>
              <a:t>ratez</a:t>
            </a:r>
            <a:r>
              <a:rPr lang="en-GB" sz="2800" dirty="0">
                <a:solidFill>
                  <a:srgbClr val="FF0000"/>
                </a:solidFill>
              </a:rPr>
              <a:t> pas </a:t>
            </a:r>
            <a:r>
              <a:rPr lang="en-GB" sz="2800" dirty="0" err="1">
                <a:solidFill>
                  <a:srgbClr val="FF0000"/>
                </a:solidFill>
              </a:rPr>
              <a:t>l'exposition</a:t>
            </a:r>
            <a:r>
              <a:rPr lang="en-GB" sz="2800" dirty="0">
                <a:solidFill>
                  <a:srgbClr val="FF0000"/>
                </a:solidFill>
              </a:rPr>
              <a:t> de </a:t>
            </a:r>
            <a:r>
              <a:rPr lang="en-GB" sz="2800" dirty="0" err="1">
                <a:solidFill>
                  <a:srgbClr val="FF0000"/>
                </a:solidFill>
              </a:rPr>
              <a:t>notre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consoeur</a:t>
            </a:r>
            <a:r>
              <a:rPr lang="en-GB" sz="2800" dirty="0">
                <a:solidFill>
                  <a:srgbClr val="FF0000"/>
                </a:solidFill>
              </a:rPr>
              <a:t> Hélène FISHER, au </a:t>
            </a:r>
            <a:r>
              <a:rPr lang="en-GB" sz="2800" dirty="0" err="1">
                <a:solidFill>
                  <a:srgbClr val="FF0000"/>
                </a:solidFill>
              </a:rPr>
              <a:t>Palais</a:t>
            </a:r>
            <a:r>
              <a:rPr lang="en-GB" sz="2800" dirty="0">
                <a:solidFill>
                  <a:srgbClr val="FF0000"/>
                </a:solidFill>
              </a:rPr>
              <a:t> de la </a:t>
            </a:r>
            <a:r>
              <a:rPr lang="en-GB" sz="2800" dirty="0" err="1">
                <a:solidFill>
                  <a:srgbClr val="FF0000"/>
                </a:solidFill>
              </a:rPr>
              <a:t>Découverte</a:t>
            </a:r>
            <a:r>
              <a:rPr lang="en-GB" sz="2800" dirty="0">
                <a:solidFill>
                  <a:srgbClr val="FF0000"/>
                </a:solidFill>
              </a:rPr>
              <a:t> de Paris </a:t>
            </a:r>
            <a:r>
              <a:rPr lang="en-GB" sz="2800" dirty="0" err="1">
                <a:solidFill>
                  <a:srgbClr val="FF0000"/>
                </a:solidFill>
              </a:rPr>
              <a:t>jusqu'à</a:t>
            </a:r>
            <a:r>
              <a:rPr lang="en-GB" sz="2800" dirty="0">
                <a:solidFill>
                  <a:srgbClr val="FF0000"/>
                </a:solidFill>
              </a:rPr>
              <a:t> début Mai 2020 :</a:t>
            </a: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endParaRPr lang="en-GB" sz="2800" dirty="0">
              <a:solidFill>
                <a:srgbClr val="FF0000"/>
              </a:solidFill>
            </a:endParaRP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Plus </a:t>
            </a:r>
            <a:r>
              <a:rPr lang="en-GB" sz="2800" dirty="0" err="1">
                <a:solidFill>
                  <a:srgbClr val="0000FF"/>
                </a:solidFill>
              </a:rPr>
              <a:t>d'information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sur</a:t>
            </a:r>
            <a:r>
              <a:rPr lang="en-GB" sz="2800" dirty="0">
                <a:solidFill>
                  <a:srgbClr val="0000FF"/>
                </a:solidFill>
              </a:rPr>
              <a:t> :</a:t>
            </a:r>
          </a:p>
          <a:p>
            <a:pPr algn="ctr"/>
            <a:r>
              <a:rPr lang="en-GB" sz="2800" dirty="0" err="1">
                <a:solidFill>
                  <a:srgbClr val="0000FF"/>
                </a:solidFill>
              </a:rPr>
              <a:t>www.palais-decouverte.fr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#</a:t>
            </a:r>
            <a:r>
              <a:rPr lang="en-GB" sz="2800" dirty="0" err="1">
                <a:solidFill>
                  <a:srgbClr val="0000FF"/>
                </a:solidFill>
              </a:rPr>
              <a:t>ExpoMagnétique</a:t>
            </a:r>
            <a:endParaRPr lang="en-GB" sz="2800" dirty="0">
              <a:solidFill>
                <a:srgbClr val="0000FF"/>
              </a:solidFill>
            </a:endParaRPr>
          </a:p>
        </p:txBody>
      </p:sp>
      <p:pic>
        <p:nvPicPr>
          <p:cNvPr id="7" name="Son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931"/>
      </p:ext>
    </p:extLst>
  </p:cSld>
  <p:clrMapOvr>
    <a:masterClrMapping/>
  </p:clrMapOvr>
  <p:transition xmlns:p14="http://schemas.microsoft.com/office/powerpoint/2010/main" advTm="751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93515"/>
            <a:ext cx="2002955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600"/>
              </a:spcAft>
            </a:pPr>
            <a:r>
              <a:rPr lang="fr-FR" sz="2400" b="1" dirty="0" smtClean="0"/>
              <a:t>Lymphocyte </a:t>
            </a:r>
            <a:r>
              <a:rPr lang="fr-FR" sz="2400" b="1" dirty="0" err="1" smtClean="0"/>
              <a:t>T</a:t>
            </a:r>
            <a:r>
              <a:rPr lang="fr-FR" sz="2400" b="1" dirty="0" smtClean="0"/>
              <a:t> explorant avec sa “trompe” une microbille plastique recouverte d’anticorps </a:t>
            </a:r>
          </a:p>
          <a:p>
            <a:pPr algn="ctr">
              <a:lnSpc>
                <a:spcPct val="150000"/>
              </a:lnSpc>
              <a:spcAft>
                <a:spcPts val="6600"/>
              </a:spcAft>
            </a:pPr>
            <a:r>
              <a:rPr lang="fr-FR" b="1" dirty="0" smtClean="0"/>
              <a:t>Journal du CNRS </a:t>
            </a:r>
            <a:endParaRPr lang="fr-FR" b="1" dirty="0"/>
          </a:p>
        </p:txBody>
      </p:sp>
      <p:pic>
        <p:nvPicPr>
          <p:cNvPr id="2" name="Image 1" descr="les-globules-blancs-sont-des-gardes-du-corps-aux-aguets-a-gauche-un-lymphocite-t-auxiliaire-tatonne-la-surface-d-une-micro-bille-de-plastique-recouverte-d-anticorps_9f94165cc9bba77b202c04a157a932ea3c8f7fd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26" y="0"/>
            <a:ext cx="10287000" cy="6858000"/>
          </a:xfrm>
          <a:prstGeom prst="rect">
            <a:avLst/>
          </a:prstGeom>
        </p:spPr>
      </p:pic>
      <p:pic>
        <p:nvPicPr>
          <p:cNvPr id="6" name="Son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4187" y="6492875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916156"/>
      </p:ext>
    </p:extLst>
  </p:cSld>
  <p:clrMapOvr>
    <a:masterClrMapping/>
  </p:clrMapOvr>
  <p:transition xmlns:p14="http://schemas.microsoft.com/office/powerpoint/2010/main" advTm="848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0"/>
            <a:ext cx="8151962" cy="6858000"/>
          </a:xfrm>
          <a:prstGeom prst="rect">
            <a:avLst/>
          </a:prstGeom>
        </p:spPr>
      </p:pic>
      <p:pic>
        <p:nvPicPr>
          <p:cNvPr id="3" name="So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0" y="6298823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977984"/>
      </p:ext>
    </p:extLst>
  </p:cSld>
  <p:clrMapOvr>
    <a:masterClrMapping/>
  </p:clrMapOvr>
  <p:transition xmlns:p14="http://schemas.microsoft.com/office/powerpoint/2010/main" advTm="811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136" y="2093969"/>
            <a:ext cx="4364536" cy="24193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Soyez prudents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restez bien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l’écart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13 Février 2020</a:t>
            </a:r>
            <a:endParaRPr lang="fr-FR"/>
          </a:p>
        </p:txBody>
      </p:sp>
      <p:pic>
        <p:nvPicPr>
          <p:cNvPr id="4" name="Image 3" descr="australia_hace_grandes_avances_para_una_cura_del_coronavirus_porta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14" y="1062854"/>
            <a:ext cx="7216670" cy="47050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53" y="3977870"/>
            <a:ext cx="2057543" cy="20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4694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4574" y="387471"/>
            <a:ext cx="10515600" cy="59986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b="1" dirty="0" smtClean="0">
              <a:solidFill>
                <a:srgbClr val="7434A0"/>
              </a:solidFill>
            </a:endParaRPr>
          </a:p>
          <a:p>
            <a:pPr marL="0" indent="0" algn="ctr">
              <a:buNone/>
            </a:pPr>
            <a:endParaRPr lang="fr-FR" sz="4000" b="1" dirty="0" smtClean="0">
              <a:solidFill>
                <a:srgbClr val="7434A0"/>
              </a:solidFill>
            </a:endParaRP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7434A0"/>
                </a:solidFill>
              </a:rPr>
              <a:t>Bienvenue après cette longue absence</a:t>
            </a:r>
          </a:p>
          <a:p>
            <a:pPr marL="0" indent="0" algn="ctr">
              <a:buNone/>
            </a:pPr>
            <a:endParaRPr lang="fr-FR" sz="4000" b="1" dirty="0">
              <a:solidFill>
                <a:srgbClr val="7434A0"/>
              </a:solidFill>
            </a:endParaRP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7434A0"/>
                </a:solidFill>
              </a:rPr>
              <a:t>Merci au Conseil Départemental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7434A0"/>
                </a:solidFill>
              </a:rPr>
              <a:t>De nous accueillir</a:t>
            </a:r>
          </a:p>
          <a:p>
            <a:pPr marL="0" indent="0" algn="ctr">
              <a:buNone/>
            </a:pPr>
            <a:endParaRPr lang="fr-FR" sz="4000" b="1" dirty="0">
              <a:solidFill>
                <a:srgbClr val="7434A0"/>
              </a:solidFill>
            </a:endParaRPr>
          </a:p>
          <a:p>
            <a:pPr marL="0" indent="0" algn="ctr">
              <a:buNone/>
            </a:pPr>
            <a:endParaRPr lang="fr-FR" sz="4000" b="1" dirty="0" smtClean="0">
              <a:solidFill>
                <a:srgbClr val="7434A0"/>
              </a:solidFill>
            </a:endParaRPr>
          </a:p>
          <a:p>
            <a:pPr marL="0" indent="0" algn="ctr">
              <a:buNone/>
            </a:pPr>
            <a:endParaRPr lang="fr-FR" sz="4000" b="1" dirty="0" smtClean="0">
              <a:solidFill>
                <a:srgbClr val="7434A0"/>
              </a:solidFill>
            </a:endParaRPr>
          </a:p>
          <a:p>
            <a:pPr marL="0" indent="0" algn="ctr">
              <a:buNone/>
            </a:pPr>
            <a:r>
              <a:rPr lang="fr-FR" sz="3500" b="1" dirty="0" smtClean="0">
                <a:solidFill>
                  <a:srgbClr val="7434A0"/>
                </a:solidFill>
              </a:rPr>
              <a:t>Cette salle pouvant contenir 160 places la jauge acceptée est de 80</a:t>
            </a:r>
            <a:endParaRPr lang="fr-FR" sz="3500" b="1" dirty="0" smtClean="0">
              <a:solidFill>
                <a:srgbClr val="7434A0"/>
              </a:solidFill>
            </a:endParaRPr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7" name="Son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4187" y="6492875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04522"/>
      </p:ext>
    </p:extLst>
  </p:cSld>
  <p:clrMapOvr>
    <a:masterClrMapping/>
  </p:clrMapOvr>
  <p:transition xmlns:p14="http://schemas.microsoft.com/office/powerpoint/2010/main" advTm="643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88" y="919742"/>
            <a:ext cx="8313562" cy="5938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5892" y="192413"/>
            <a:ext cx="758007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Aujourd’hui séance de rentrée</a:t>
            </a:r>
            <a:endParaRPr lang="fr-FR" sz="32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4187" y="6492875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205712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430" y="0"/>
            <a:ext cx="112613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 séance de rentrée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571500" indent="-571500">
              <a:buFont typeface="Arial"/>
              <a:buChar char="•"/>
            </a:pPr>
            <a:r>
              <a:rPr lang="fr-FR" sz="4000" dirty="0">
                <a:solidFill>
                  <a:srgbClr val="7434A0"/>
                </a:solidFill>
              </a:rPr>
              <a:t>Ouverture de la séance par la </a:t>
            </a:r>
            <a:r>
              <a:rPr lang="fr-FR" sz="4000" i="1" dirty="0" smtClean="0">
                <a:solidFill>
                  <a:srgbClr val="7434A0"/>
                </a:solidFill>
              </a:rPr>
              <a:t>Présidente </a:t>
            </a:r>
            <a:r>
              <a:rPr lang="fr-FR" sz="4000" i="1" dirty="0">
                <a:solidFill>
                  <a:srgbClr val="7434A0"/>
                </a:solidFill>
              </a:rPr>
              <a:t>du conseil départemental </a:t>
            </a:r>
          </a:p>
          <a:p>
            <a:pPr marL="571500" indent="-571500">
              <a:buFont typeface="Arial"/>
              <a:buChar char="•"/>
            </a:pPr>
            <a:endParaRPr lang="fr-FR" sz="4000" dirty="0" smtClean="0">
              <a:solidFill>
                <a:srgbClr val="7434A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fr-FR" sz="4000" dirty="0" smtClean="0">
                <a:solidFill>
                  <a:srgbClr val="7434A0"/>
                </a:solidFill>
              </a:rPr>
              <a:t>Présentation </a:t>
            </a:r>
            <a:r>
              <a:rPr lang="fr-FR" sz="4000" dirty="0">
                <a:solidFill>
                  <a:srgbClr val="7434A0"/>
                </a:solidFill>
              </a:rPr>
              <a:t>du calendrier 2020-2021 </a:t>
            </a:r>
          </a:p>
          <a:p>
            <a:pPr marL="571500" indent="-571500">
              <a:buFont typeface="Arial"/>
              <a:buChar char="•"/>
            </a:pPr>
            <a:endParaRPr lang="fr-FR" sz="4000" dirty="0" smtClean="0">
              <a:solidFill>
                <a:srgbClr val="7434A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fr-FR" sz="4000" dirty="0" smtClean="0">
                <a:solidFill>
                  <a:srgbClr val="7434A0"/>
                </a:solidFill>
              </a:rPr>
              <a:t>Réception </a:t>
            </a:r>
            <a:r>
              <a:rPr lang="fr-FR" sz="4000" dirty="0">
                <a:solidFill>
                  <a:srgbClr val="7434A0"/>
                </a:solidFill>
              </a:rPr>
              <a:t>d’un nouveau sociétaire : </a:t>
            </a:r>
            <a:r>
              <a:rPr lang="fr-FR" sz="4000" i="1" dirty="0">
                <a:solidFill>
                  <a:srgbClr val="7434A0"/>
                </a:solidFill>
              </a:rPr>
              <a:t>Pierre BEY </a:t>
            </a:r>
          </a:p>
          <a:p>
            <a:pPr marL="571500" indent="-571500">
              <a:buFont typeface="Arial"/>
              <a:buChar char="•"/>
            </a:pPr>
            <a:endParaRPr lang="fr-FR" sz="4000" dirty="0" smtClean="0">
              <a:solidFill>
                <a:srgbClr val="7434A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fr-FR" sz="4000" dirty="0" smtClean="0">
                <a:solidFill>
                  <a:srgbClr val="7434A0"/>
                </a:solidFill>
              </a:rPr>
              <a:t>Conférence</a:t>
            </a:r>
            <a:r>
              <a:rPr lang="fr-FR" sz="4000" dirty="0" smtClean="0"/>
              <a:t> </a:t>
            </a:r>
            <a:r>
              <a:rPr lang="is-IS" sz="4000" b="1" dirty="0">
                <a:solidFill>
                  <a:srgbClr val="7030A0"/>
                </a:solidFill>
              </a:rPr>
              <a:t>                                                   </a:t>
            </a:r>
            <a:endParaRPr lang="fr-FR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10800"/>
      </p:ext>
    </p:extLst>
  </p:cSld>
  <p:clrMapOvr>
    <a:masterClrMapping/>
  </p:clrMapOvr>
  <p:transition xmlns:p14="http://schemas.microsoft.com/office/powerpoint/2010/main" advTm="7085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405746"/>
            <a:ext cx="172848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800" dirty="0"/>
              <a:t>Le sourire d'un </a:t>
            </a:r>
            <a:r>
              <a:rPr lang="fr-FR" sz="2800" dirty="0" smtClean="0"/>
              <a:t>poisson perroquet </a:t>
            </a:r>
            <a:r>
              <a:rPr lang="fr-FR" sz="2800" dirty="0"/>
              <a:t>parmi les finalistes </a:t>
            </a:r>
          </a:p>
          <a:p>
            <a:pPr fontAlgn="base"/>
            <a:r>
              <a:rPr lang="fr-FR" sz="2000" cap="all" dirty="0"/>
              <a:t>© ARTHUR TELLE THIEMANN / COMEDY WILDLIFE PHOTO AWARDS 2020</a:t>
            </a:r>
            <a:endParaRPr lang="fr-FR" sz="2000" dirty="0"/>
          </a:p>
          <a:p>
            <a:endParaRPr lang="fr-FR" sz="2400" dirty="0"/>
          </a:p>
        </p:txBody>
      </p:sp>
      <p:pic>
        <p:nvPicPr>
          <p:cNvPr id="6" name="Image 5" descr="cover-r4x3w1000-5f7b46d7c0a18-arthur-telle-thiemann-smiley-000000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52" y="-370464"/>
            <a:ext cx="10186848" cy="7228464"/>
          </a:xfrm>
          <a:prstGeom prst="rect">
            <a:avLst/>
          </a:prstGeom>
        </p:spPr>
      </p:pic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67972" y="6334104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723327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246" y="0"/>
            <a:ext cx="117131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  </a:t>
            </a:r>
          </a:p>
          <a:p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 :</a:t>
            </a:r>
          </a:p>
          <a:p>
            <a:endParaRPr lang="fr-FR" sz="4000" b="1" i="1" dirty="0" smtClean="0">
              <a:solidFill>
                <a:srgbClr val="7434A0"/>
              </a:solidFill>
            </a:endParaRPr>
          </a:p>
          <a:p>
            <a:pPr algn="ctr"/>
            <a:r>
              <a:rPr lang="fr-FR" sz="4000" b="1" i="1" dirty="0" smtClean="0">
                <a:solidFill>
                  <a:srgbClr val="7434A0"/>
                </a:solidFill>
              </a:rPr>
              <a:t>“</a:t>
            </a:r>
            <a:r>
              <a:rPr lang="fr-FR" sz="4000" dirty="0" smtClean="0">
                <a:solidFill>
                  <a:srgbClr val="7434A0"/>
                </a:solidFill>
              </a:rPr>
              <a:t> </a:t>
            </a:r>
            <a:r>
              <a:rPr lang="fr-FR" sz="4000" i="1" dirty="0" smtClean="0">
                <a:solidFill>
                  <a:srgbClr val="7434A0"/>
                </a:solidFill>
              </a:rPr>
              <a:t>Le stress oxydatif </a:t>
            </a:r>
            <a:r>
              <a:rPr lang="fr-FR" sz="4000" dirty="0" smtClean="0">
                <a:solidFill>
                  <a:srgbClr val="7434A0"/>
                </a:solidFill>
              </a:rPr>
              <a:t>”</a:t>
            </a:r>
          </a:p>
          <a:p>
            <a:pPr algn="ctr"/>
            <a:endParaRPr lang="fr-FR" sz="4000" dirty="0" smtClean="0">
              <a:solidFill>
                <a:srgbClr val="7434A0"/>
              </a:solidFill>
            </a:endParaRPr>
          </a:p>
          <a:p>
            <a:r>
              <a:rPr lang="fr-FR" sz="4000" dirty="0" smtClean="0">
                <a:solidFill>
                  <a:srgbClr val="7434A0"/>
                </a:solidFill>
              </a:rPr>
              <a:t>                                                   par </a:t>
            </a:r>
            <a:r>
              <a:rPr lang="fr-FR" sz="4000" dirty="0">
                <a:solidFill>
                  <a:srgbClr val="7434A0"/>
                </a:solidFill>
              </a:rPr>
              <a:t>Christian AMATORE, </a:t>
            </a:r>
            <a:endParaRPr lang="fr-FR" sz="4000" dirty="0" smtClean="0">
              <a:solidFill>
                <a:srgbClr val="7434A0"/>
              </a:solidFill>
            </a:endParaRPr>
          </a:p>
          <a:p>
            <a:endParaRPr lang="fr-FR" sz="4000" dirty="0" smtClean="0">
              <a:solidFill>
                <a:srgbClr val="7434A0"/>
              </a:solidFill>
            </a:endParaRPr>
          </a:p>
          <a:p>
            <a:r>
              <a:rPr lang="fr-FR" sz="4000" i="1" dirty="0" smtClean="0">
                <a:solidFill>
                  <a:srgbClr val="7434A0"/>
                </a:solidFill>
              </a:rPr>
              <a:t>École </a:t>
            </a:r>
            <a:r>
              <a:rPr lang="fr-FR" sz="4000" i="1" dirty="0">
                <a:solidFill>
                  <a:srgbClr val="7434A0"/>
                </a:solidFill>
              </a:rPr>
              <a:t>normale supérieure de la rue d’Ulm et Académie des Sciences, Paris</a:t>
            </a:r>
            <a:r>
              <a:rPr lang="fr-FR" sz="4000" i="1" dirty="0">
                <a:solidFill>
                  <a:srgbClr val="7434A0"/>
                </a:solidFill>
              </a:rPr>
              <a:t> </a:t>
            </a:r>
            <a:endParaRPr lang="fr-FR" sz="2400" i="1" dirty="0">
              <a:solidFill>
                <a:srgbClr val="7434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4187" y="6492875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831376"/>
      </p:ext>
    </p:extLst>
  </p:cSld>
  <p:clrMapOvr>
    <a:masterClrMapping/>
  </p:clrMapOvr>
  <p:transition xmlns:p14="http://schemas.microsoft.com/office/powerpoint/2010/main" advTm="1158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8AFD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458985"/>
            <a:ext cx="19127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800" dirty="0"/>
              <a:t>Gorille des montagnes </a:t>
            </a:r>
            <a:r>
              <a:rPr lang="fr-FR" sz="2800" dirty="0" err="1"/>
              <a:t>Gorilla</a:t>
            </a:r>
            <a:r>
              <a:rPr lang="fr-FR" sz="2800" dirty="0"/>
              <a:t> National Park </a:t>
            </a:r>
            <a:r>
              <a:rPr lang="fr-FR" sz="2800" dirty="0" smtClean="0"/>
              <a:t>OUGANDA</a:t>
            </a:r>
          </a:p>
          <a:p>
            <a:pPr fontAlgn="base"/>
            <a:endParaRPr lang="fr-FR" sz="2400" dirty="0"/>
          </a:p>
          <a:p>
            <a:pPr fontAlgn="base"/>
            <a:r>
              <a:rPr lang="fr-FR" cap="all" dirty="0"/>
              <a:t>© ARTHUR TELLE THIEMANN / COMEDY WILDLIFE PHOTO AWARDS 2020</a:t>
            </a:r>
            <a:endParaRPr lang="fr-FR" dirty="0"/>
          </a:p>
          <a:p>
            <a:pPr algn="ctr"/>
            <a:r>
              <a:rPr lang="fr-FR" sz="2400" dirty="0" smtClean="0"/>
              <a:t>18</a:t>
            </a:r>
            <a:endParaRPr lang="fr-FR" sz="2400" dirty="0" smtClean="0"/>
          </a:p>
          <a:p>
            <a:pPr algn="ctr"/>
            <a:endParaRPr lang="fr-FR" sz="2400" dirty="0"/>
          </a:p>
        </p:txBody>
      </p:sp>
      <p:pic>
        <p:nvPicPr>
          <p:cNvPr id="8" name="Son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5" name="Image 4" descr="images_list-r4x3w1000-5f5f7ce359d8f-marcus-westberg-boredom-000018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56" y="0"/>
            <a:ext cx="9144000" cy="6858000"/>
          </a:xfrm>
          <a:prstGeom prst="rect">
            <a:avLst/>
          </a:prstGeom>
        </p:spPr>
      </p:pic>
      <p:sp>
        <p:nvSpPr>
          <p:cNvPr id="9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09072" y="6316464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914180"/>
      </p:ext>
    </p:extLst>
  </p:cSld>
  <p:clrMapOvr>
    <a:masterClrMapping/>
  </p:clrMapOvr>
  <p:transition xmlns:p14="http://schemas.microsoft.com/office/powerpoint/2010/main" advTm="732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246" y="0"/>
            <a:ext cx="117131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  </a:t>
            </a:r>
          </a:p>
          <a:p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 :</a:t>
            </a:r>
          </a:p>
          <a:p>
            <a:endParaRPr lang="fr-FR" sz="4000" b="1" i="1" dirty="0" smtClean="0">
              <a:solidFill>
                <a:srgbClr val="7434A0"/>
              </a:solidFill>
            </a:endParaRPr>
          </a:p>
          <a:p>
            <a:pPr algn="ctr"/>
            <a:r>
              <a:rPr lang="fr-FR" sz="4000" b="1" i="1" dirty="0" smtClean="0">
                <a:solidFill>
                  <a:srgbClr val="7434A0"/>
                </a:solidFill>
              </a:rPr>
              <a:t>“</a:t>
            </a:r>
            <a:r>
              <a:rPr lang="fr-FR" sz="4000" dirty="0" smtClean="0">
                <a:solidFill>
                  <a:srgbClr val="7434A0"/>
                </a:solidFill>
              </a:rPr>
              <a:t> </a:t>
            </a:r>
            <a:r>
              <a:rPr lang="fr-FR" sz="4000" i="1" dirty="0" smtClean="0">
                <a:solidFill>
                  <a:srgbClr val="7434A0"/>
                </a:solidFill>
              </a:rPr>
              <a:t>Le stress oxydatif </a:t>
            </a:r>
            <a:r>
              <a:rPr lang="fr-FR" sz="4000" dirty="0" smtClean="0">
                <a:solidFill>
                  <a:srgbClr val="7434A0"/>
                </a:solidFill>
              </a:rPr>
              <a:t>”</a:t>
            </a:r>
          </a:p>
          <a:p>
            <a:pPr algn="ctr"/>
            <a:endParaRPr lang="fr-FR" sz="4000" dirty="0" smtClean="0">
              <a:solidFill>
                <a:srgbClr val="7434A0"/>
              </a:solidFill>
            </a:endParaRPr>
          </a:p>
          <a:p>
            <a:r>
              <a:rPr lang="fr-FR" sz="4000" dirty="0" smtClean="0">
                <a:solidFill>
                  <a:srgbClr val="7434A0"/>
                </a:solidFill>
              </a:rPr>
              <a:t>                                                   par </a:t>
            </a:r>
            <a:r>
              <a:rPr lang="fr-FR" sz="4000" dirty="0">
                <a:solidFill>
                  <a:srgbClr val="7434A0"/>
                </a:solidFill>
              </a:rPr>
              <a:t>Christian AMATORE, </a:t>
            </a:r>
            <a:endParaRPr lang="fr-FR" sz="4000" dirty="0" smtClean="0">
              <a:solidFill>
                <a:srgbClr val="7434A0"/>
              </a:solidFill>
            </a:endParaRPr>
          </a:p>
          <a:p>
            <a:endParaRPr lang="fr-FR" sz="4000" dirty="0" smtClean="0">
              <a:solidFill>
                <a:srgbClr val="7434A0"/>
              </a:solidFill>
            </a:endParaRPr>
          </a:p>
          <a:p>
            <a:r>
              <a:rPr lang="fr-FR" sz="4000" i="1" dirty="0" smtClean="0">
                <a:solidFill>
                  <a:srgbClr val="7434A0"/>
                </a:solidFill>
              </a:rPr>
              <a:t>École </a:t>
            </a:r>
            <a:r>
              <a:rPr lang="fr-FR" sz="4000" i="1" dirty="0">
                <a:solidFill>
                  <a:srgbClr val="7434A0"/>
                </a:solidFill>
              </a:rPr>
              <a:t>normale supérieure de la rue d’Ulm et Académie des Sciences, Paris</a:t>
            </a:r>
            <a:r>
              <a:rPr lang="fr-FR" sz="4000" i="1" dirty="0">
                <a:solidFill>
                  <a:srgbClr val="7434A0"/>
                </a:solidFill>
              </a:rPr>
              <a:t> </a:t>
            </a:r>
            <a:endParaRPr lang="fr-FR" sz="2400" i="1" dirty="0">
              <a:solidFill>
                <a:srgbClr val="7434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4187" y="6492875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9000814"/>
      </p:ext>
    </p:extLst>
  </p:cSld>
  <p:clrMapOvr>
    <a:masterClrMapping/>
  </p:clrMapOvr>
  <p:transition xmlns:p14="http://schemas.microsoft.com/office/powerpoint/2010/main" advTm="1158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0917" y="509564"/>
            <a:ext cx="11147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FF0000"/>
                </a:solidFill>
              </a:rPr>
              <a:t>Prochaine</a:t>
            </a:r>
            <a:r>
              <a:rPr lang="en-GB" sz="3200" dirty="0">
                <a:solidFill>
                  <a:srgbClr val="FF0000"/>
                </a:solidFill>
              </a:rPr>
              <a:t> séance, le </a:t>
            </a:r>
            <a:r>
              <a:rPr lang="en-GB" sz="3200" dirty="0" err="1">
                <a:solidFill>
                  <a:srgbClr val="FF0000"/>
                </a:solidFill>
              </a:rPr>
              <a:t>jeudi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12 </a:t>
            </a:r>
            <a:r>
              <a:rPr lang="en-GB" sz="3200" dirty="0" err="1" smtClean="0">
                <a:solidFill>
                  <a:srgbClr val="FF0000"/>
                </a:solidFill>
              </a:rPr>
              <a:t>Novembre</a:t>
            </a:r>
            <a:r>
              <a:rPr lang="en-GB" sz="3200" dirty="0" smtClean="0">
                <a:solidFill>
                  <a:srgbClr val="FF0000"/>
                </a:solidFill>
              </a:rPr>
              <a:t> 2020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même</a:t>
            </a:r>
            <a:r>
              <a:rPr lang="en-GB" sz="3200" dirty="0">
                <a:solidFill>
                  <a:srgbClr val="FF0000"/>
                </a:solidFill>
              </a:rPr>
              <a:t> lieu, </a:t>
            </a:r>
            <a:r>
              <a:rPr lang="en-GB" sz="3200" dirty="0" err="1">
                <a:solidFill>
                  <a:srgbClr val="FF0000"/>
                </a:solidFill>
              </a:rPr>
              <a:t>même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heure</a:t>
            </a:r>
            <a:r>
              <a:rPr lang="en-GB" sz="3200" dirty="0">
                <a:solidFill>
                  <a:srgbClr val="FF0000"/>
                </a:solidFill>
              </a:rPr>
              <a:t> :</a:t>
            </a:r>
          </a:p>
          <a:p>
            <a:r>
              <a:rPr lang="fr-FR" sz="3200" b="1" dirty="0" smtClean="0">
                <a:solidFill>
                  <a:srgbClr val="7030A0"/>
                </a:solidFill>
              </a:rPr>
              <a:t>Communication</a:t>
            </a:r>
          </a:p>
          <a:p>
            <a:endParaRPr lang="fr-FR" sz="3200" b="1" dirty="0" smtClean="0">
              <a:solidFill>
                <a:srgbClr val="7030A0"/>
              </a:solidFill>
            </a:endParaRPr>
          </a:p>
          <a:p>
            <a:r>
              <a:rPr lang="fr-FR" sz="3200" b="1" i="1" dirty="0" smtClean="0">
                <a:solidFill>
                  <a:srgbClr val="7030A0"/>
                </a:solidFill>
              </a:rPr>
              <a:t>Plaidoyer </a:t>
            </a:r>
            <a:r>
              <a:rPr lang="fr-FR" sz="3200" b="1" i="1" dirty="0">
                <a:solidFill>
                  <a:srgbClr val="7030A0"/>
                </a:solidFill>
              </a:rPr>
              <a:t>pour soutenir la créativité et des opérations à risque,</a:t>
            </a:r>
            <a:r>
              <a:rPr lang="fr-FR" sz="3200" dirty="0">
                <a:solidFill>
                  <a:srgbClr val="7030A0"/>
                </a:solidFill>
              </a:rPr>
              <a:t>     </a:t>
            </a:r>
          </a:p>
          <a:p>
            <a:r>
              <a:rPr lang="is-IS" sz="3200" dirty="0">
                <a:solidFill>
                  <a:srgbClr val="7030A0"/>
                </a:solidFill>
              </a:rPr>
              <a:t>                            par Jean-Claude ANDRÉ </a:t>
            </a:r>
          </a:p>
          <a:p>
            <a:r>
              <a:rPr lang="fr-FR" sz="3200" b="1" dirty="0" smtClean="0">
                <a:solidFill>
                  <a:srgbClr val="7030A0"/>
                </a:solidFill>
              </a:rPr>
              <a:t> Conférence</a:t>
            </a:r>
          </a:p>
          <a:p>
            <a:endParaRPr lang="fr-FR" sz="3200" dirty="0">
              <a:solidFill>
                <a:srgbClr val="7030A0"/>
              </a:solidFill>
            </a:endParaRPr>
          </a:p>
          <a:p>
            <a:r>
              <a:rPr lang="fr-FR" sz="3200" dirty="0">
                <a:solidFill>
                  <a:srgbClr val="7030A0"/>
                </a:solidFill>
              </a:rPr>
              <a:t>    </a:t>
            </a:r>
            <a:r>
              <a:rPr lang="fr-FR" sz="3200" b="1" i="1" dirty="0">
                <a:solidFill>
                  <a:srgbClr val="7030A0"/>
                </a:solidFill>
              </a:rPr>
              <a:t>La </a:t>
            </a:r>
            <a:r>
              <a:rPr lang="fr-FR" sz="3200" b="1" i="1" dirty="0" err="1">
                <a:solidFill>
                  <a:srgbClr val="7030A0"/>
                </a:solidFill>
              </a:rPr>
              <a:t>CyberSécurité</a:t>
            </a:r>
            <a:r>
              <a:rPr lang="fr-FR" sz="3200" b="1" i="1" dirty="0">
                <a:solidFill>
                  <a:srgbClr val="7030A0"/>
                </a:solidFill>
              </a:rPr>
              <a:t>,</a:t>
            </a:r>
            <a:endParaRPr lang="fr-FR" sz="3200" dirty="0">
              <a:solidFill>
                <a:srgbClr val="7030A0"/>
              </a:solidFill>
            </a:endParaRPr>
          </a:p>
          <a:p>
            <a:r>
              <a:rPr lang="is-IS" sz="3200" dirty="0">
                <a:solidFill>
                  <a:srgbClr val="7030A0"/>
                </a:solidFill>
              </a:rPr>
              <a:t>                             par Jean-Yves MARION</a:t>
            </a:r>
            <a:endParaRPr lang="is-IS" sz="3200" dirty="0">
              <a:solidFill>
                <a:srgbClr val="7030A0"/>
              </a:solidFill>
            </a:endParaRPr>
          </a:p>
          <a:p>
            <a:endParaRPr lang="fr-FR" sz="3200" dirty="0"/>
          </a:p>
        </p:txBody>
      </p:sp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44187" y="6492875"/>
            <a:ext cx="2124919" cy="365125"/>
          </a:xfrm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 smtClean="0"/>
              <a:t>15 Octobre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286591"/>
      </p:ext>
    </p:extLst>
  </p:cSld>
  <p:clrMapOvr>
    <a:masterClrMapping/>
  </p:clrMapOvr>
  <p:transition xmlns:p14="http://schemas.microsoft.com/office/powerpoint/2010/main" advTm="762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13712</TotalTime>
  <Words>268</Words>
  <Application>Microsoft Macintosh PowerPoint</Application>
  <PresentationFormat>Personnalisé</PresentationFormat>
  <Paragraphs>76</Paragraphs>
  <Slides>13</Slides>
  <Notes>1</Notes>
  <HiddenSlides>0</HiddenSlides>
  <MMClips>9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Soyez prudents  restez bien   à l’écart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Academie Lorraine des Sciences</dc:title>
  <dc:subject>8 Mars 2018</dc:subject>
  <dc:creator>Dominique DUBAUX</dc:creator>
  <cp:lastModifiedBy>Jean Claude Derniame</cp:lastModifiedBy>
  <cp:revision>210</cp:revision>
  <dcterms:created xsi:type="dcterms:W3CDTF">2015-03-12T09:34:57Z</dcterms:created>
  <dcterms:modified xsi:type="dcterms:W3CDTF">2020-10-07T16:21:25Z</dcterms:modified>
</cp:coreProperties>
</file>