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A891E-7E16-8C4A-8906-12D3608DF3A6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D666F-DFA3-B743-B02D-2F457BA86E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131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A8D75A-CD4D-4951-BCE6-FB2952EE8BB1}" type="slidenum">
              <a:rPr lang="fr-FR" altLang="fr-FR" b="1" smtClean="0"/>
              <a:pPr eaLnBrk="1" hangingPunct="1">
                <a:spcBef>
                  <a:spcPct val="0"/>
                </a:spcBef>
              </a:pPr>
              <a:t>8</a:t>
            </a:fld>
            <a:endParaRPr lang="fr-FR" altLang="fr-FR" b="1" smtClean="0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r>
              <a:rPr lang="en-GB" altLang="fr-FR" smtClean="0"/>
              <a:t>At this time the borer used had a diameter around 4 cm with an extremity like a crown, we have found the archeological evidence of use of support for the borer and the obturation of the hole is realized with a wooden plug.</a:t>
            </a:r>
            <a:endParaRPr lang="fr-FR" altLang="fr-FR" smtClean="0"/>
          </a:p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176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137" indent="-300053" defTabSz="995176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0212" indent="-240043" defTabSz="995176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0297" indent="-240043" defTabSz="995176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0382" indent="-240043" defTabSz="995176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0466" indent="-240043" defTabSz="99517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0551" indent="-240043" defTabSz="99517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0636" indent="-240043" defTabSz="99517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0720" indent="-240043" defTabSz="99517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58E579C-CDFF-46EF-B2BC-E6050F5BB54A}" type="slidenum">
              <a:rPr lang="fr-FR" smtClean="0"/>
              <a:pPr eaLnBrk="1" hangingPunct="1"/>
              <a:t>22</a:t>
            </a:fld>
            <a:endParaRPr lang="fr-FR" dirty="0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9B4014-57D3-4594-87E8-99C549D08C57}" type="slidenum">
              <a:rPr lang="fr-FR" altLang="fr-FR" b="1" smtClean="0"/>
              <a:pPr eaLnBrk="1" hangingPunct="1">
                <a:spcBef>
                  <a:spcPct val="0"/>
                </a:spcBef>
              </a:pPr>
              <a:t>25</a:t>
            </a:fld>
            <a:endParaRPr lang="fr-FR" altLang="fr-FR" b="1" smtClean="0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fr-FR" smtClean="0"/>
              <a:t>and the borer type 3 with a flat cutting part</a:t>
            </a:r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47738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47738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47738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47738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960E657-EADF-4B59-A5D4-86CE99A9EC1F}" type="slidenum">
              <a:rPr lang="fr-FR" altLang="fr-FR" smtClean="0"/>
              <a:pPr eaLnBrk="1" hangingPunct="1"/>
              <a:t>34</a:t>
            </a:fld>
            <a:endParaRPr lang="fr-FR" altLang="fr-FR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 smtClean="0">
                <a:latin typeface="Times New Roman" pitchFamily="18" charset="0"/>
                <a:cs typeface="Times New Roman" pitchFamily="18" charset="0"/>
              </a:rPr>
              <a:t>An other important method </a:t>
            </a:r>
            <a:r>
              <a:rPr lang="en-GB" altLang="fr-FR" smtClean="0">
                <a:latin typeface="Times New Roman" pitchFamily="18" charset="0"/>
                <a:cs typeface="Times New Roman" pitchFamily="18" charset="0"/>
              </a:rPr>
              <a:t>the well known technique. the </a:t>
            </a:r>
            <a:r>
              <a:rPr lang="en-GB" altLang="fr-FR" b="1" smtClean="0">
                <a:latin typeface="Times New Roman" pitchFamily="18" charset="0"/>
                <a:cs typeface="Times New Roman" pitchFamily="18" charset="0"/>
              </a:rPr>
              <a:t>firesetting</a:t>
            </a:r>
            <a:r>
              <a:rPr lang="en-GB" altLang="fr-FR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altLang="fr-FR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47738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47738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47738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47738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A833026-70E2-465D-897D-34441B248DA4}" type="slidenum">
              <a:rPr lang="fr-FR" altLang="fr-FR" smtClean="0"/>
              <a:pPr eaLnBrk="1" hangingPunct="1"/>
              <a:t>36</a:t>
            </a:fld>
            <a:endParaRPr lang="fr-FR" altLang="fr-FR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r>
              <a:rPr lang="en-GB" altLang="fr-FR" smtClean="0">
                <a:latin typeface="Times New Roman" pitchFamily="18" charset="0"/>
                <a:cs typeface="Times New Roman" pitchFamily="18" charset="0"/>
              </a:rPr>
              <a:t>this method is well known and used with hardrocks, this method produce a typical shape of the tunnel</a:t>
            </a:r>
          </a:p>
          <a:p>
            <a:pPr eaLnBrk="1" hangingPunct="1"/>
            <a:r>
              <a:rPr lang="fr-FR" altLang="fr-FR" smtClean="0">
                <a:latin typeface="Times New Roman" pitchFamily="18" charset="0"/>
                <a:cs typeface="Times New Roman" pitchFamily="18" charset="0"/>
              </a:rPr>
              <a:t>The drawback of this method is the difficulty for the miner to control the  shape and the direction of the gallery </a:t>
            </a:r>
          </a:p>
          <a:p>
            <a:pPr eaLnBrk="1" hangingPunct="1"/>
            <a:r>
              <a:rPr lang="fr-FR" altLang="fr-FR" smtClean="0">
                <a:latin typeface="Times New Roman" pitchFamily="18" charset="0"/>
                <a:cs typeface="Times New Roman" pitchFamily="18" charset="0"/>
              </a:rPr>
              <a:t>with difficulties to adapt the structure for the feature, as haulage, circulation and ventilation,</a:t>
            </a:r>
          </a:p>
          <a:p>
            <a:pPr eaLnBrk="1" hangingPunct="1"/>
            <a:endParaRPr lang="fr-FR" altLang="fr-FR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BDF0-B3C8-4945-ABE9-9BBD9B5A0467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4B19-0BF2-FA44-AC9F-68A382FAD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03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BDF0-B3C8-4945-ABE9-9BBD9B5A0467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4B19-0BF2-FA44-AC9F-68A382FAD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71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BDF0-B3C8-4945-ABE9-9BBD9B5A0467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4B19-0BF2-FA44-AC9F-68A382FAD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91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BDF0-B3C8-4945-ABE9-9BBD9B5A0467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4B19-0BF2-FA44-AC9F-68A382FAD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5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BDF0-B3C8-4945-ABE9-9BBD9B5A0467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4B19-0BF2-FA44-AC9F-68A382FAD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21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BDF0-B3C8-4945-ABE9-9BBD9B5A0467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4B19-0BF2-FA44-AC9F-68A382FAD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22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BDF0-B3C8-4945-ABE9-9BBD9B5A0467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4B19-0BF2-FA44-AC9F-68A382FAD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49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BDF0-B3C8-4945-ABE9-9BBD9B5A0467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4B19-0BF2-FA44-AC9F-68A382FAD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63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BDF0-B3C8-4945-ABE9-9BBD9B5A0467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4B19-0BF2-FA44-AC9F-68A382FAD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96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BDF0-B3C8-4945-ABE9-9BBD9B5A0467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4B19-0BF2-FA44-AC9F-68A382FAD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71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BDF0-B3C8-4945-ABE9-9BBD9B5A0467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4B19-0BF2-FA44-AC9F-68A382FAD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20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4BDF0-B3C8-4945-ABE9-9BBD9B5A0467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C4B19-0BF2-FA44-AC9F-68A382FAD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945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467544" y="1196752"/>
            <a:ext cx="7924800" cy="48531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sz="2400" dirty="0"/>
              <a:t>quatrième compte de 1617 </a:t>
            </a:r>
            <a:r>
              <a:rPr lang="fr-FR" sz="2400" dirty="0" smtClean="0"/>
              <a:t>: </a:t>
            </a:r>
            <a:r>
              <a:rPr lang="fr-FR" sz="2400" b="1" dirty="0" smtClean="0"/>
              <a:t>aucun </a:t>
            </a:r>
            <a:r>
              <a:rPr lang="fr-FR" sz="2400" b="1" dirty="0"/>
              <a:t>nom nouveau associable à cet outil n’apparait</a:t>
            </a:r>
            <a:r>
              <a:rPr lang="fr-FR" sz="2400" dirty="0"/>
              <a:t>. </a:t>
            </a: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Mais </a:t>
            </a:r>
            <a:r>
              <a:rPr lang="fr-FR" sz="2400" u="sng" dirty="0"/>
              <a:t>fait nouveau</a:t>
            </a:r>
            <a:r>
              <a:rPr lang="fr-FR" sz="2400" dirty="0"/>
              <a:t>, deux lignes de comptes </a:t>
            </a:r>
            <a:r>
              <a:rPr lang="fr-FR" sz="2400" dirty="0" smtClean="0"/>
              <a:t>distinctes sont </a:t>
            </a:r>
            <a:r>
              <a:rPr lang="fr-FR" sz="2400" dirty="0"/>
              <a:t>consacrées aux </a:t>
            </a:r>
            <a:r>
              <a:rPr lang="fr-FR" sz="2400" dirty="0" smtClean="0"/>
              <a:t>« </a:t>
            </a:r>
            <a:r>
              <a:rPr lang="fr-FR" sz="2400" i="1" dirty="0" smtClean="0"/>
              <a:t>pointes</a:t>
            </a:r>
            <a:r>
              <a:rPr lang="fr-FR" sz="2400" dirty="0" smtClean="0"/>
              <a:t> » fabriquées à la forge :  </a:t>
            </a:r>
          </a:p>
          <a:p>
            <a:r>
              <a:rPr lang="fr-FR" sz="2400" dirty="0" smtClean="0"/>
              <a:t>1 - d’une </a:t>
            </a:r>
            <a:r>
              <a:rPr lang="fr-FR" sz="2400" dirty="0"/>
              <a:t>part les </a:t>
            </a:r>
            <a:r>
              <a:rPr lang="fr-FR" sz="2400" i="1" dirty="0" smtClean="0"/>
              <a:t>pointes</a:t>
            </a:r>
            <a:r>
              <a:rPr lang="fr-FR" sz="2400" dirty="0" smtClean="0"/>
              <a:t> </a:t>
            </a:r>
            <a:r>
              <a:rPr lang="fr-FR" sz="2400" dirty="0"/>
              <a:t>habituelles sont </a:t>
            </a:r>
            <a:r>
              <a:rPr lang="fr-FR" sz="2400" dirty="0" smtClean="0"/>
              <a:t>comptabilisés (14 100) </a:t>
            </a:r>
          </a:p>
          <a:p>
            <a:r>
              <a:rPr lang="fr-FR" sz="2400" dirty="0" smtClean="0"/>
              <a:t> 2 -  </a:t>
            </a:r>
            <a:r>
              <a:rPr lang="fr-FR" sz="2400" dirty="0"/>
              <a:t>une ligne de compte nouvelle intitulée : « </a:t>
            </a:r>
            <a:r>
              <a:rPr lang="fr-FR" sz="2400" i="1" dirty="0" err="1">
                <a:solidFill>
                  <a:srgbClr val="FFFF00"/>
                </a:solidFill>
              </a:rPr>
              <a:t>poinctes</a:t>
            </a:r>
            <a:r>
              <a:rPr lang="fr-FR" sz="2400" i="1" dirty="0"/>
              <a:t> </a:t>
            </a:r>
            <a:r>
              <a:rPr lang="fr-FR" sz="2400" i="1" dirty="0" err="1"/>
              <a:t>faictes</a:t>
            </a:r>
            <a:r>
              <a:rPr lang="fr-FR" sz="2400" i="1" dirty="0"/>
              <a:t> a la semaine de Messieurs</a:t>
            </a:r>
            <a:r>
              <a:rPr lang="fr-FR" sz="2400" dirty="0"/>
              <a:t> » </a:t>
            </a:r>
            <a:r>
              <a:rPr lang="fr-FR" sz="2400" dirty="0" smtClean="0"/>
              <a:t>après la ligne concernant la poudre</a:t>
            </a:r>
          </a:p>
          <a:p>
            <a:r>
              <a:rPr lang="fr-FR" sz="2400" dirty="0" smtClean="0"/>
              <a:t>Le même terme « </a:t>
            </a:r>
            <a:r>
              <a:rPr lang="fr-FR" sz="2400" i="1" dirty="0" err="1" smtClean="0">
                <a:solidFill>
                  <a:srgbClr val="FFFF00"/>
                </a:solidFill>
              </a:rPr>
              <a:t>poinctes</a:t>
            </a:r>
            <a:r>
              <a:rPr lang="fr-FR" sz="2400" dirty="0" smtClean="0"/>
              <a:t> » est utilisé pour désigner le nouvel outil  </a:t>
            </a:r>
            <a:endParaRPr lang="fr-FR" sz="24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940152" y="44624"/>
            <a:ext cx="2592288" cy="7522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084168" y="23608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Le nom de l’outil ?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0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7380312" cy="293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97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47564" y="1988840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Support fleuret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372200" y="243018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Obturation par cheville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43608" y="324479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Nature et conditionnement de la Poudre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076056" y="356796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Mise à feu , mèche 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817694" y="692696"/>
            <a:ext cx="5688632" cy="10005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003073" y="962152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Données archéologiques sur la mise en œuvre 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39552" y="1772816"/>
            <a:ext cx="1728192" cy="1026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95536" y="4839543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Hypothèse de l’existence de l’utilisation de support –guide pour le  fleuret </a:t>
            </a:r>
            <a:endParaRPr lang="fr-FR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851920" y="19168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Foration</a:t>
            </a:r>
            <a:r>
              <a:rPr lang="fr-FR" dirty="0" smtClean="0"/>
              <a:t> du trou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235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7-06-07 à 19.3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98344" cy="693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2444" y="799998"/>
            <a:ext cx="3960440" cy="505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13791" y="580038"/>
            <a:ext cx="295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Nombreuses encoches </a:t>
            </a:r>
          </a:p>
          <a:p>
            <a:r>
              <a:rPr lang="fr-FR" dirty="0" smtClean="0"/>
              <a:t>5x5x4 cm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403648" y="166554"/>
            <a:ext cx="271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Sur la même paroi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349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3518" y="332656"/>
            <a:ext cx="27813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09329"/>
            <a:ext cx="2761982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087724" y="766462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Encoche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788024" y="7647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Culot de trou de fleuret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087724" y="1091025"/>
            <a:ext cx="5076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Ces deux traces sont  présentes ensembles, l’encoche est à distance de l’axe du trou et à la même hauteur 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338980"/>
            <a:ext cx="3708648" cy="247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04048" y="42210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Idem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919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259632" y="3742083"/>
            <a:ext cx="63912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26574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2095" y="708032"/>
            <a:ext cx="2364066" cy="29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colade ouvrante 8"/>
          <p:cNvSpPr/>
          <p:nvPr/>
        </p:nvSpPr>
        <p:spPr>
          <a:xfrm rot="16200000">
            <a:off x="3958654" y="3967783"/>
            <a:ext cx="504056" cy="3026892"/>
          </a:xfrm>
          <a:prstGeom prst="leftBrace">
            <a:avLst/>
          </a:pr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087724" y="766462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Encoche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788024" y="7647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Culot de trou de fleuret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914867" y="443371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Galerie </a:t>
            </a:r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>
            <a:off x="4816557" y="4567687"/>
            <a:ext cx="936104" cy="140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995936" y="56612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</a:t>
            </a:r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2915816" y="1812082"/>
            <a:ext cx="2952328" cy="176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5580112" y="1988840"/>
            <a:ext cx="288032" cy="1848878"/>
          </a:xfrm>
          <a:prstGeom prst="straightConnector1">
            <a:avLst/>
          </a:prstGeom>
          <a:ln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2843808" y="1900461"/>
            <a:ext cx="29513" cy="1937257"/>
          </a:xfrm>
          <a:prstGeom prst="straightConnector1">
            <a:avLst/>
          </a:prstGeom>
          <a:ln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07504" y="58052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19 associations  de ce type en paroi 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1954661" y="6165304"/>
            <a:ext cx="6948770" cy="57606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917947" y="642197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Distance  :encoches  - trous   : d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320325" y="6426356"/>
            <a:ext cx="327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Moyenne  d = 63,6 cm, e. t. = 6cm 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259632" y="3742083"/>
            <a:ext cx="63912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26574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2095" y="708032"/>
            <a:ext cx="2364066" cy="29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colade ouvrante 8"/>
          <p:cNvSpPr/>
          <p:nvPr/>
        </p:nvSpPr>
        <p:spPr>
          <a:xfrm rot="16200000">
            <a:off x="3958654" y="4183807"/>
            <a:ext cx="504056" cy="3026892"/>
          </a:xfrm>
          <a:prstGeom prst="leftBrace">
            <a:avLst/>
          </a:pr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087724" y="766462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Encoche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788024" y="7647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Culot de trou de fleuret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914867" y="443371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Galerie </a:t>
            </a:r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>
            <a:off x="4816557" y="4567687"/>
            <a:ext cx="936104" cy="140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995936" y="605264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</a:t>
            </a:r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2915816" y="1812082"/>
            <a:ext cx="2952328" cy="176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752047" y="3837718"/>
            <a:ext cx="242550" cy="131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284609" y="116632"/>
            <a:ext cx="2743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Constat d’association 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5580112" y="1988840"/>
            <a:ext cx="288032" cy="1848878"/>
          </a:xfrm>
          <a:prstGeom prst="straightConnector1">
            <a:avLst/>
          </a:prstGeom>
          <a:ln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2843808" y="1900461"/>
            <a:ext cx="29513" cy="1937257"/>
          </a:xfrm>
          <a:prstGeom prst="straightConnector1">
            <a:avLst/>
          </a:prstGeom>
          <a:ln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01553" y="4174289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Hypothèse </a:t>
            </a:r>
            <a:r>
              <a:rPr lang="fr-FR" dirty="0" smtClean="0"/>
              <a:t>support -guide </a:t>
            </a:r>
          </a:p>
          <a:p>
            <a:r>
              <a:rPr lang="fr-FR" dirty="0"/>
              <a:t>c</a:t>
            </a:r>
            <a:r>
              <a:rPr lang="fr-FR" dirty="0" smtClean="0"/>
              <a:t>alé dans l’encoche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1691680" y="4637997"/>
            <a:ext cx="10603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37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832210" y="163099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Hypothèse d’un support  d’outil  calé entre les parois </a:t>
            </a:r>
            <a:endParaRPr lang="fr-FR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68" y="2131616"/>
            <a:ext cx="3959258" cy="393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4076126" y="15822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e.t. = 6,4 cm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199450" y="4533279"/>
            <a:ext cx="280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Économie d’un  autre mineur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628319" y="390367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Poids du fleuret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124333" y="260648"/>
            <a:ext cx="388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Vérification d’un lien entre les encoches et  les traces d’explosion 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6948264" y="906979"/>
            <a:ext cx="0" cy="724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4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39552" y="6309320"/>
            <a:ext cx="2895600" cy="365125"/>
          </a:xfrm>
        </p:spPr>
        <p:txBody>
          <a:bodyPr/>
          <a:lstStyle/>
          <a:p>
            <a:r>
              <a:rPr lang="fr-FR" smtClean="0"/>
              <a:t>ALS FP 2017</a:t>
            </a:r>
            <a:endParaRPr lang="fr-FR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4716660"/>
            <a:ext cx="9180512" cy="213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100738" y="7087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Supports-guides  horizontaux pour fleuret </a:t>
            </a:r>
            <a:endParaRPr lang="fr-FR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6510" y="3133240"/>
            <a:ext cx="4534002" cy="151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4516" y="465088"/>
            <a:ext cx="720566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98" y="1988840"/>
            <a:ext cx="7582138" cy="114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956376" y="245461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Thillot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173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206954" y="916775"/>
            <a:ext cx="6848601" cy="501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1519" y="692696"/>
            <a:ext cx="1573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Support -guide trouvé en </a:t>
            </a:r>
            <a:r>
              <a:rPr lang="fr-FR" dirty="0"/>
              <a:t>place en chantier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519" y="2276872"/>
            <a:ext cx="100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Trou inachevé 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339752" y="58772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St-Nicolas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706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apture d’écran 2017-06-07 à 19.32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8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1556792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Mise en œuvre de la nouvelle technique</a:t>
            </a:r>
          </a:p>
          <a:p>
            <a:endParaRPr lang="fr-FR" sz="2400" dirty="0" smtClean="0"/>
          </a:p>
          <a:p>
            <a:r>
              <a:rPr lang="fr-FR" sz="2400" dirty="0" smtClean="0"/>
              <a:t>Évolution de la méthode  </a:t>
            </a:r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611560" y="299695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autre galerie </a:t>
            </a:r>
            <a:r>
              <a:rPr lang="fr-FR" dirty="0" err="1" smtClean="0"/>
              <a:t>réouverte</a:t>
            </a:r>
            <a:r>
              <a:rPr lang="fr-FR" dirty="0" smtClean="0"/>
              <a:t>  en 1990 au Thillot  apporte des informations  complémentaires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146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48" y="368100"/>
            <a:ext cx="8208912" cy="583264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086891" y="397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Galerie en travers-bancs de 70 m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635896" y="8367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5</a:t>
            </a:r>
            <a:r>
              <a:rPr lang="fr-FR" dirty="0" smtClean="0">
                <a:solidFill>
                  <a:schemeClr val="bg1"/>
                </a:solidFill>
              </a:rPr>
              <a:t> phases techniques du XVI</a:t>
            </a:r>
            <a:r>
              <a:rPr lang="fr-FR" baseline="30000" dirty="0" smtClean="0">
                <a:solidFill>
                  <a:schemeClr val="bg1"/>
                </a:solidFill>
              </a:rPr>
              <a:t>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au XVIII</a:t>
            </a:r>
            <a:r>
              <a:rPr lang="fr-FR" baseline="30000" dirty="0">
                <a:solidFill>
                  <a:schemeClr val="bg1"/>
                </a:solidFill>
              </a:rPr>
              <a:t>e</a:t>
            </a:r>
            <a:r>
              <a:rPr lang="fr-FR" dirty="0">
                <a:solidFill>
                  <a:schemeClr val="bg1"/>
                </a:solidFill>
              </a:rPr>
              <a:t> s.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/>
          </a:p>
        </p:txBody>
      </p:sp>
      <p:sp>
        <p:nvSpPr>
          <p:cNvPr id="6" name="Accolade ouvrante 5"/>
          <p:cNvSpPr/>
          <p:nvPr/>
        </p:nvSpPr>
        <p:spPr>
          <a:xfrm rot="18971215">
            <a:off x="1213317" y="1999044"/>
            <a:ext cx="689391" cy="112374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ccolade ouvrante 6"/>
          <p:cNvSpPr/>
          <p:nvPr/>
        </p:nvSpPr>
        <p:spPr>
          <a:xfrm rot="18221636">
            <a:off x="1873208" y="3009643"/>
            <a:ext cx="652449" cy="44391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ccolade ouvrante 7"/>
          <p:cNvSpPr/>
          <p:nvPr/>
        </p:nvSpPr>
        <p:spPr>
          <a:xfrm rot="17494377">
            <a:off x="3425051" y="2529194"/>
            <a:ext cx="769207" cy="269106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ouvrante 8"/>
          <p:cNvSpPr/>
          <p:nvPr/>
        </p:nvSpPr>
        <p:spPr>
          <a:xfrm rot="17479735">
            <a:off x="5991534" y="3495718"/>
            <a:ext cx="788391" cy="275521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ccolade ouvrante 9"/>
          <p:cNvSpPr/>
          <p:nvPr/>
        </p:nvSpPr>
        <p:spPr>
          <a:xfrm rot="18971215">
            <a:off x="1645280" y="2970370"/>
            <a:ext cx="597680" cy="10392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339752" y="42930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Poudre transition XVIIe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43141" y="3974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Montagne St-Jean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810145" y="36810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galerie  2 classée MH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 descr="H:\mines Les arts et tb St Nic et Le Noir TB\Les Arts 2010\typique _00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554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3276600" y="4941168"/>
            <a:ext cx="30235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 dirty="0"/>
              <a:t>Traces </a:t>
            </a:r>
            <a:r>
              <a:rPr lang="fr-FR" sz="2400" dirty="0" smtClean="0"/>
              <a:t>des </a:t>
            </a:r>
            <a:r>
              <a:rPr lang="fr-FR" sz="2400" dirty="0"/>
              <a:t>2 </a:t>
            </a:r>
            <a:r>
              <a:rPr lang="fr-FR" sz="2400" dirty="0" smtClean="0"/>
              <a:t>méthodes par moitié </a:t>
            </a:r>
            <a:endParaRPr lang="fr-FR" sz="2400" dirty="0"/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2743200" y="1066800"/>
            <a:ext cx="1066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 smtClean="0">
                <a:solidFill>
                  <a:srgbClr val="000000"/>
                </a:solidFill>
              </a:rPr>
              <a:t>Travail à la poudre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4740222" y="134878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>
                <a:solidFill>
                  <a:srgbClr val="FFFF00"/>
                </a:solidFill>
              </a:rPr>
              <a:t>Travail à la pointerolle (</a:t>
            </a:r>
            <a:r>
              <a:rPr lang="fr-FR" i="1" dirty="0">
                <a:solidFill>
                  <a:srgbClr val="FFFF00"/>
                </a:solidFill>
              </a:rPr>
              <a:t>eisen</a:t>
            </a:r>
            <a:r>
              <a:rPr lang="fr-FR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602119" name="Line 7"/>
          <p:cNvSpPr>
            <a:spLocks noChangeShapeType="1"/>
          </p:cNvSpPr>
          <p:nvPr/>
        </p:nvSpPr>
        <p:spPr bwMode="auto">
          <a:xfrm>
            <a:off x="4419600" y="1752600"/>
            <a:ext cx="304800" cy="2514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228600" y="2971800"/>
            <a:ext cx="2209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 smtClean="0"/>
              <a:t>Trous de fleuret de gros diamètre-type I</a:t>
            </a:r>
            <a:endParaRPr lang="fr-FR" dirty="0"/>
          </a:p>
        </p:txBody>
      </p:sp>
      <p:sp>
        <p:nvSpPr>
          <p:cNvPr id="602121" name="Line 9"/>
          <p:cNvSpPr>
            <a:spLocks noChangeShapeType="1"/>
          </p:cNvSpPr>
          <p:nvPr/>
        </p:nvSpPr>
        <p:spPr bwMode="auto">
          <a:xfrm>
            <a:off x="2133600" y="3200400"/>
            <a:ext cx="1447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2122" name="Line 10"/>
          <p:cNvSpPr>
            <a:spLocks noChangeShapeType="1"/>
          </p:cNvSpPr>
          <p:nvPr/>
        </p:nvSpPr>
        <p:spPr bwMode="auto">
          <a:xfrm>
            <a:off x="2133600" y="3276600"/>
            <a:ext cx="1676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2123" name="Line 11"/>
          <p:cNvSpPr>
            <a:spLocks noChangeShapeType="1"/>
          </p:cNvSpPr>
          <p:nvPr/>
        </p:nvSpPr>
        <p:spPr bwMode="auto">
          <a:xfrm flipV="1">
            <a:off x="1981200" y="28194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Object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4364" y="59702"/>
            <a:ext cx="2076467" cy="155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Object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49684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Object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4364" y="2276871"/>
            <a:ext cx="2089634" cy="156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061448" y="6553200"/>
            <a:ext cx="211906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Galerie des Arts  Le Thillot</a:t>
            </a:r>
          </a:p>
        </p:txBody>
      </p:sp>
      <p:sp>
        <p:nvSpPr>
          <p:cNvPr id="16" name="Flèche vers le bas 15"/>
          <p:cNvSpPr/>
          <p:nvPr/>
        </p:nvSpPr>
        <p:spPr>
          <a:xfrm rot="11224349">
            <a:off x="4724336" y="6234849"/>
            <a:ext cx="503213" cy="216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ALS FP 2017</a:t>
            </a:r>
            <a:endParaRPr lang="fr-FR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45" y="3988088"/>
            <a:ext cx="2541546" cy="190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44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ALS FP 2017</a:t>
            </a:r>
            <a:endParaRPr lang="fr-F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9364" y="-25085"/>
            <a:ext cx="4524737" cy="688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11560" y="1141306"/>
            <a:ext cx="28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Poudre transition XVIIe 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2845136"/>
            <a:ext cx="3074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Dissymétrie des parois  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134549" y="3785789"/>
            <a:ext cx="349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paroi de gauche n’est pas retouchée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11560" y="548680"/>
            <a:ext cx="28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Adaptation  - simplification 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1998132"/>
            <a:ext cx="3626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Même technique que précédemment 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134549" y="5310500"/>
            <a:ext cx="349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1</a:t>
            </a:r>
            <a:r>
              <a:rPr lang="fr-FR" i="1" dirty="0" smtClean="0"/>
              <a:t>620 -24         « Montagne St-Jean »</a:t>
            </a:r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34549" y="4797152"/>
            <a:ext cx="155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Dates probables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993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843808" y="119675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Évolution suivante.</a:t>
            </a:r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2483768" y="2420888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Diminution du diamètre du fleuret  </a:t>
            </a: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2627784" y="3068960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Modification de la forme du taillant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8280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6" descr="Archéologie et histoire des Mines Vosgiennes du XV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939062"/>
            <a:ext cx="5204048" cy="391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6477" name="Rectangle 13"/>
          <p:cNvSpPr>
            <a:spLocks noChangeArrowheads="1"/>
          </p:cNvSpPr>
          <p:nvPr/>
        </p:nvSpPr>
        <p:spPr bwMode="auto">
          <a:xfrm>
            <a:off x="588811" y="2162247"/>
            <a:ext cx="2146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Type 3 </a:t>
            </a:r>
            <a:r>
              <a:rPr lang="fr-F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 XVIIIe</a:t>
            </a:r>
            <a:endParaRPr lang="fr-FR" dirty="0">
              <a:latin typeface="Times New Roman" charset="0"/>
              <a:cs typeface="Times New Roman" charset="0"/>
            </a:endParaRPr>
          </a:p>
        </p:txBody>
      </p:sp>
      <p:sp>
        <p:nvSpPr>
          <p:cNvPr id="161797" name="Text Box 14"/>
          <p:cNvSpPr txBox="1">
            <a:spLocks noChangeArrowheads="1"/>
          </p:cNvSpPr>
          <p:nvPr/>
        </p:nvSpPr>
        <p:spPr bwMode="auto">
          <a:xfrm>
            <a:off x="5334000" y="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FR" altLang="fr-FR" sz="2000" b="1" i="1">
                <a:solidFill>
                  <a:srgbClr val="FFFF00"/>
                </a:solidFill>
                <a:latin typeface="Times New Roman" pitchFamily="18" charset="0"/>
              </a:rPr>
              <a:t>Fleurets /Borer/ Bohrer</a:t>
            </a:r>
          </a:p>
        </p:txBody>
      </p:sp>
      <p:sp>
        <p:nvSpPr>
          <p:cNvPr id="161798" name="Text Box 15"/>
          <p:cNvSpPr txBox="1">
            <a:spLocks noChangeArrowheads="1"/>
          </p:cNvSpPr>
          <p:nvPr/>
        </p:nvSpPr>
        <p:spPr bwMode="auto">
          <a:xfrm>
            <a:off x="0" y="266700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FR" altLang="fr-FR" sz="1400" b="1">
                <a:latin typeface="Times New Roman" pitchFamily="18" charset="0"/>
              </a:rPr>
              <a:t>Diamètre : 23 mm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534942"/>
            <a:ext cx="4339480" cy="325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073972" y="1196752"/>
            <a:ext cx="24618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Type </a:t>
            </a:r>
            <a:r>
              <a:rPr lang="fr-F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2   fin XVIIe</a:t>
            </a:r>
            <a:endParaRPr lang="fr-FR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7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13" y="1042988"/>
            <a:ext cx="83343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347864" y="6155540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A.G. Monnet  Traité de l’exploitation des mines, 1773</a:t>
            </a: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1151620" y="30129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FF00"/>
                </a:solidFill>
              </a:rPr>
              <a:t>Données de la littérature  </a:t>
            </a:r>
            <a:endParaRPr lang="fr-F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6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938" y="19050"/>
            <a:ext cx="7096125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302278" y="595857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Poire à poudre 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419872" y="504453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Patron 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37319" y="250218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Fleurets 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83768" y="3140968"/>
            <a:ext cx="1404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Épinglette 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05934" y="287152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Curette 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106274" y="580468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Heuchler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6107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13" y="47625"/>
            <a:ext cx="7953375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19672" y="24208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Reste d’argile de bourrage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256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38" y="3114563"/>
            <a:ext cx="5486265" cy="37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2941" y="30155"/>
            <a:ext cx="5326283" cy="35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43608" y="6206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Boite à argile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555776" y="24208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Thillot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352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7-06-07 à 19.33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9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0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00138"/>
            <a:ext cx="91440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419872" y="301298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Dynamique d’exploitation de 1560 à 1760 </a:t>
            </a:r>
            <a:endParaRPr lang="fr-FR" sz="2000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11663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Utilisation de la typologie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185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99920" y="2151247"/>
            <a:ext cx="80010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t</a:t>
            </a:r>
            <a:r>
              <a:rPr lang="fr-FR" sz="2000" dirty="0" smtClean="0"/>
              <a:t>aille à la pointerolle :            XVIe siècle</a:t>
            </a:r>
          </a:p>
          <a:p>
            <a:r>
              <a:rPr lang="fr-FR" sz="2000" dirty="0"/>
              <a:t>t</a:t>
            </a:r>
            <a:r>
              <a:rPr lang="fr-FR" sz="2000" dirty="0" smtClean="0"/>
              <a:t>aille pointerolle +feu :           XVIe </a:t>
            </a:r>
            <a:r>
              <a:rPr lang="fr-FR" sz="2000" dirty="0"/>
              <a:t>siècle</a:t>
            </a:r>
            <a:endParaRPr lang="fr-FR" sz="2000" i="1" dirty="0" smtClean="0"/>
          </a:p>
          <a:p>
            <a:r>
              <a:rPr lang="fr-FR" sz="2000" dirty="0" smtClean="0"/>
              <a:t>poudre à canon type </a:t>
            </a:r>
            <a:r>
              <a:rPr lang="fr-FR" sz="2000" dirty="0"/>
              <a:t>I  :           à partir de </a:t>
            </a:r>
            <a:r>
              <a:rPr lang="fr-FR" sz="2000" dirty="0" smtClean="0"/>
              <a:t>1617</a:t>
            </a:r>
          </a:p>
          <a:p>
            <a:r>
              <a:rPr lang="fr-FR" sz="2000" dirty="0" smtClean="0"/>
              <a:t>poudre type II :           à partir de 16..</a:t>
            </a:r>
          </a:p>
          <a:p>
            <a:pPr>
              <a:buNone/>
            </a:pPr>
            <a:r>
              <a:rPr lang="fr-FR" sz="2000" dirty="0" smtClean="0">
                <a:solidFill>
                  <a:srgbClr val="FFFF00"/>
                </a:solidFill>
              </a:rPr>
              <a:t>La </a:t>
            </a:r>
            <a:r>
              <a:rPr lang="fr-FR" sz="2000" dirty="0">
                <a:solidFill>
                  <a:srgbClr val="FFFF00"/>
                </a:solidFill>
              </a:rPr>
              <a:t>galerie </a:t>
            </a:r>
            <a:r>
              <a:rPr lang="fr-FR" sz="2000" dirty="0" smtClean="0">
                <a:solidFill>
                  <a:srgbClr val="FFFF00"/>
                </a:solidFill>
              </a:rPr>
              <a:t>« des Arts » se </a:t>
            </a:r>
            <a:r>
              <a:rPr lang="fr-FR" sz="2000" dirty="0">
                <a:solidFill>
                  <a:srgbClr val="FFFF00"/>
                </a:solidFill>
              </a:rPr>
              <a:t>positionne </a:t>
            </a:r>
            <a:r>
              <a:rPr lang="fr-FR" sz="2000" u="sng" dirty="0">
                <a:solidFill>
                  <a:srgbClr val="FFFF00"/>
                </a:solidFill>
              </a:rPr>
              <a:t>tout au </a:t>
            </a:r>
            <a:r>
              <a:rPr lang="fr-FR" sz="2000" u="sng" dirty="0" smtClean="0">
                <a:solidFill>
                  <a:srgbClr val="FFFF00"/>
                </a:solidFill>
              </a:rPr>
              <a:t>long </a:t>
            </a:r>
            <a:r>
              <a:rPr lang="fr-FR" sz="2000" dirty="0" smtClean="0">
                <a:solidFill>
                  <a:srgbClr val="FFFF00"/>
                </a:solidFill>
              </a:rPr>
              <a:t>de cette évolution </a:t>
            </a:r>
            <a:r>
              <a:rPr lang="fr-FR" sz="2000" dirty="0">
                <a:solidFill>
                  <a:srgbClr val="FFFF00"/>
                </a:solidFill>
              </a:rPr>
              <a:t>technique (</a:t>
            </a:r>
            <a:r>
              <a:rPr lang="fr-FR" sz="2000" dirty="0" smtClean="0">
                <a:solidFill>
                  <a:srgbClr val="FFFF00"/>
                </a:solidFill>
              </a:rPr>
              <a:t>témoin européen</a:t>
            </a:r>
            <a:r>
              <a:rPr lang="fr-FR" sz="2000" dirty="0"/>
              <a:t>) </a:t>
            </a:r>
          </a:p>
          <a:p>
            <a:pPr>
              <a:buFontTx/>
              <a:buNone/>
            </a:pPr>
            <a:endParaRPr lang="fr-FR" sz="2000" dirty="0" smtClean="0"/>
          </a:p>
          <a:p>
            <a:endParaRPr lang="fr-FR" sz="2000" dirty="0"/>
          </a:p>
        </p:txBody>
      </p:sp>
      <p:sp>
        <p:nvSpPr>
          <p:cNvPr id="2" name="Rectangle 1"/>
          <p:cNvSpPr/>
          <p:nvPr/>
        </p:nvSpPr>
        <p:spPr>
          <a:xfrm>
            <a:off x="214705" y="260648"/>
            <a:ext cx="872815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/>
              <a:t>Les mines du Thillot occupent une place de premier plan en Europe</a:t>
            </a:r>
          </a:p>
          <a:p>
            <a:pPr algn="ctr"/>
            <a:r>
              <a:rPr lang="fr-FR" sz="2400" b="1" dirty="0" smtClean="0"/>
              <a:t> dans l’histoire des techniques</a:t>
            </a:r>
          </a:p>
          <a:p>
            <a:pPr algn="ctr"/>
            <a:r>
              <a:rPr lang="fr-FR" sz="2400" b="1" dirty="0" smtClean="0"/>
              <a:t> </a:t>
            </a:r>
          </a:p>
          <a:p>
            <a:pPr algn="ctr"/>
            <a:r>
              <a:rPr lang="fr-FR" sz="2400" b="1" dirty="0" smtClean="0"/>
              <a:t>Evolution des techniques minières de percement </a:t>
            </a:r>
          </a:p>
          <a:p>
            <a:pPr algn="ctr"/>
            <a:endParaRPr lang="fr-FR" sz="2400" b="1" dirty="0"/>
          </a:p>
        </p:txBody>
      </p:sp>
      <p:sp>
        <p:nvSpPr>
          <p:cNvPr id="3" name="Flèche vers le bas 2"/>
          <p:cNvSpPr/>
          <p:nvPr/>
        </p:nvSpPr>
        <p:spPr>
          <a:xfrm>
            <a:off x="4346299" y="1124744"/>
            <a:ext cx="222801" cy="424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3730" y="4941168"/>
            <a:ext cx="526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Typologie originale en Europe résultant des études archéologiques. SESAM 1989-1996 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23528" y="1916832"/>
            <a:ext cx="8134672" cy="23762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9889" y="729717"/>
            <a:ext cx="2448272" cy="5004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5893" y="75714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Galerie des Arts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20272" y="941807"/>
            <a:ext cx="1437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Texte 1617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644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981200"/>
            <a:ext cx="80010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</a:t>
            </a:r>
            <a:r>
              <a:rPr lang="fr-FR" dirty="0" smtClean="0"/>
              <a:t>aille à la pointerolle :            XVIe siècle</a:t>
            </a:r>
          </a:p>
          <a:p>
            <a:r>
              <a:rPr lang="fr-FR" dirty="0"/>
              <a:t>t</a:t>
            </a:r>
            <a:r>
              <a:rPr lang="fr-FR" dirty="0" smtClean="0"/>
              <a:t>aille pointerolle +feu :           XVIe </a:t>
            </a:r>
            <a:r>
              <a:rPr lang="fr-FR" dirty="0"/>
              <a:t>siècle</a:t>
            </a:r>
            <a:endParaRPr lang="fr-FR" i="1" dirty="0" smtClean="0"/>
          </a:p>
          <a:p>
            <a:r>
              <a:rPr lang="fr-FR" dirty="0"/>
              <a:t>t</a:t>
            </a:r>
            <a:r>
              <a:rPr lang="fr-FR" dirty="0" smtClean="0"/>
              <a:t>aille point.+</a:t>
            </a:r>
            <a:r>
              <a:rPr lang="fr-FR" dirty="0" err="1" smtClean="0"/>
              <a:t>feu+charbon</a:t>
            </a:r>
            <a:r>
              <a:rPr lang="fr-FR" dirty="0" smtClean="0"/>
              <a:t> </a:t>
            </a:r>
            <a:r>
              <a:rPr lang="fr-FR" b="1" dirty="0" smtClean="0"/>
              <a:t>:     </a:t>
            </a:r>
            <a:r>
              <a:rPr lang="fr-FR" dirty="0" smtClean="0"/>
              <a:t>jusqu’en </a:t>
            </a:r>
            <a:r>
              <a:rPr lang="fr-FR" dirty="0"/>
              <a:t>1617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/>
              <a:t>poudre </a:t>
            </a:r>
            <a:r>
              <a:rPr lang="fr-FR" dirty="0" smtClean="0"/>
              <a:t>à canon type </a:t>
            </a:r>
            <a:r>
              <a:rPr lang="fr-FR" dirty="0"/>
              <a:t>I  :           à partir de 1617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FFFF00"/>
                </a:solidFill>
              </a:rPr>
              <a:t>La galerie </a:t>
            </a:r>
            <a:r>
              <a:rPr lang="fr-FR" dirty="0" err="1" smtClean="0">
                <a:solidFill>
                  <a:srgbClr val="FFFF00"/>
                </a:solidFill>
              </a:rPr>
              <a:t>ss</a:t>
            </a:r>
            <a:r>
              <a:rPr lang="fr-FR" dirty="0" smtClean="0">
                <a:solidFill>
                  <a:srgbClr val="FFFF00"/>
                </a:solidFill>
              </a:rPr>
              <a:t> St-Nicolas se situe </a:t>
            </a:r>
            <a:r>
              <a:rPr lang="fr-FR" u="sng" dirty="0" smtClean="0">
                <a:solidFill>
                  <a:srgbClr val="FFFF00"/>
                </a:solidFill>
              </a:rPr>
              <a:t>tout au début </a:t>
            </a:r>
            <a:r>
              <a:rPr lang="fr-FR" dirty="0" smtClean="0">
                <a:solidFill>
                  <a:srgbClr val="FFFF00"/>
                </a:solidFill>
              </a:rPr>
              <a:t>de  cette révolution technique (témoin européen) </a:t>
            </a:r>
            <a:endParaRPr lang="fr-FR" dirty="0">
              <a:solidFill>
                <a:srgbClr val="FFFF00"/>
              </a:solidFill>
            </a:endParaRPr>
          </a:p>
          <a:p>
            <a:endParaRPr lang="fr-FR" dirty="0" smtClean="0"/>
          </a:p>
          <a:p>
            <a:r>
              <a:rPr lang="fr-FR" dirty="0" smtClean="0"/>
              <a:t>poudre type II :           à partir de 16..</a:t>
            </a:r>
          </a:p>
          <a:p>
            <a:r>
              <a:rPr lang="fr-FR" dirty="0" smtClean="0"/>
              <a:t>poudre type III:           à partir de1702..-1734</a:t>
            </a:r>
          </a:p>
          <a:p>
            <a:pPr>
              <a:buFontTx/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029991" y="260648"/>
            <a:ext cx="709758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/>
              <a:t>Le Thillot occupe une place de premier plan en Europe</a:t>
            </a:r>
          </a:p>
          <a:p>
            <a:pPr algn="ctr"/>
            <a:r>
              <a:rPr lang="fr-FR" sz="2400" b="1" dirty="0" smtClean="0"/>
              <a:t> dans l’histoire des techniques</a:t>
            </a:r>
          </a:p>
          <a:p>
            <a:pPr algn="ctr"/>
            <a:r>
              <a:rPr lang="fr-FR" sz="2400" b="1" dirty="0" smtClean="0"/>
              <a:t> </a:t>
            </a:r>
          </a:p>
          <a:p>
            <a:pPr algn="ctr"/>
            <a:r>
              <a:rPr lang="fr-FR" sz="2400" b="1" dirty="0" smtClean="0"/>
              <a:t>Evolution des techniques minières de percement </a:t>
            </a:r>
          </a:p>
          <a:p>
            <a:pPr algn="ctr"/>
            <a:endParaRPr lang="fr-FR" sz="2400" b="1" dirty="0"/>
          </a:p>
        </p:txBody>
      </p:sp>
      <p:sp>
        <p:nvSpPr>
          <p:cNvPr id="3" name="Flèche vers le bas 2"/>
          <p:cNvSpPr/>
          <p:nvPr/>
        </p:nvSpPr>
        <p:spPr>
          <a:xfrm>
            <a:off x="4346299" y="1124744"/>
            <a:ext cx="222801" cy="424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3730" y="5707968"/>
            <a:ext cx="526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Typologie originale en Europe résultant des études archéologiques. SESAM 1989-1996 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23528" y="2996952"/>
            <a:ext cx="8134672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3730" y="739806"/>
            <a:ext cx="2448272" cy="5004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02701" y="76571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Galerie sous St-Nicolas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20272" y="941807"/>
            <a:ext cx="1437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Texte 1617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349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059832" y="184482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Explication supplémentaire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4131683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ChangeArrowheads="1"/>
          </p:cNvSpPr>
          <p:nvPr/>
        </p:nvSpPr>
        <p:spPr bwMode="auto">
          <a:xfrm>
            <a:off x="179388" y="457200"/>
            <a:ext cx="8964612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fr-FR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       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fr-FR" b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fr-FR" sz="2800" i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	</a:t>
            </a:r>
            <a:r>
              <a:rPr lang="fr-FR" sz="2800" i="1" dirty="0" smtClean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En parallèle à </a:t>
            </a:r>
            <a:r>
              <a:rPr lang="fr-FR" sz="2800" i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toutes les méthodes manuelles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fr-FR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 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       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Persistance de l’usage du feu (depuis l'Age du Bronze)</a:t>
            </a:r>
          </a:p>
          <a:p>
            <a:pPr marL="2057400" lvl="4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		</a:t>
            </a: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Times New Roman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       </a:t>
            </a:r>
            <a:endParaRPr lang="fr-FR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Times New Roman" charset="0"/>
            </a:endParaRPr>
          </a:p>
        </p:txBody>
      </p:sp>
      <p:pic>
        <p:nvPicPr>
          <p:cNvPr id="37891" name="Picture 3" descr="F:\images claude\mine-3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83820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1691680" y="2996952"/>
            <a:ext cx="6552728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fr-FR" sz="24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En raison de la dureté de certaines roches </a:t>
            </a:r>
          </a:p>
        </p:txBody>
      </p:sp>
    </p:spTree>
    <p:extLst>
      <p:ext uri="{BB962C8B-B14F-4D97-AF65-F5344CB8AC3E}">
        <p14:creationId xmlns:p14="http://schemas.microsoft.com/office/powerpoint/2010/main" val="17656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" y="85725"/>
            <a:ext cx="8877300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188809" y="0"/>
            <a:ext cx="3955191" cy="452431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947" y="912170"/>
            <a:ext cx="4151195" cy="2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44126"/>
            <a:ext cx="2782196" cy="420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951984" y="5925715"/>
            <a:ext cx="2868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i="1" dirty="0" smtClean="0">
                <a:latin typeface="Times New Roman" charset="0"/>
                <a:cs typeface="Times New Roman" charset="0"/>
              </a:rPr>
              <a:t>Château de </a:t>
            </a:r>
            <a:r>
              <a:rPr lang="fr-FR" b="1" i="1" dirty="0" err="1" smtClean="0">
                <a:latin typeface="Times New Roman" charset="0"/>
                <a:cs typeface="Times New Roman" charset="0"/>
              </a:rPr>
              <a:t>Wildenstein</a:t>
            </a:r>
            <a:r>
              <a:rPr lang="fr-FR" b="1" i="1" dirty="0" smtClean="0">
                <a:latin typeface="Times New Roman" charset="0"/>
                <a:cs typeface="Times New Roman" charset="0"/>
              </a:rPr>
              <a:t> </a:t>
            </a:r>
            <a:endParaRPr lang="fr-FR" b="1" i="1" dirty="0">
              <a:latin typeface="Times New Roman" charset="0"/>
              <a:cs typeface="Times New Roman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738324" y="6265494"/>
            <a:ext cx="308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Tunnel d’accès  , 10 mineurs 1 an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64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3995738" y="115888"/>
            <a:ext cx="49688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400"/>
              <a:t>Travail au feu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 sz="2000"/>
              <a:t>Feuersetzen, firesetting</a:t>
            </a:r>
          </a:p>
        </p:txBody>
      </p:sp>
      <p:sp>
        <p:nvSpPr>
          <p:cNvPr id="40965" name="Text Box 10"/>
          <p:cNvSpPr txBox="1">
            <a:spLocks noChangeArrowheads="1"/>
          </p:cNvSpPr>
          <p:nvPr/>
        </p:nvSpPr>
        <p:spPr bwMode="auto">
          <a:xfrm>
            <a:off x="3347865" y="1978026"/>
            <a:ext cx="1947218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000" dirty="0"/>
              <a:t>Formes caractéristiques des galeries et des fronts de taille</a:t>
            </a:r>
          </a:p>
        </p:txBody>
      </p:sp>
      <p:pic>
        <p:nvPicPr>
          <p:cNvPr id="40966" name="Picture 2" descr="F:\archéométrieet techniq taille\birkenberg  Foret N MA feu stu04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3460751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44450" y="5340350"/>
            <a:ext cx="278765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i="1"/>
              <a:t>Mine du Moyen-Age 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 i="1"/>
              <a:t>Allemagne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 dirty="0"/>
          </a:p>
        </p:txBody>
      </p:sp>
      <p:pic>
        <p:nvPicPr>
          <p:cNvPr id="9" name="Picture 2" descr="C:\Users\Francis\Documents\archéométrie\fdt historique\feu tyr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5083" y="1412776"/>
            <a:ext cx="3876436" cy="532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1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11760" y="11247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Analyse de ces données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191683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- Pas de terme pour désigner le nouvel outil,  on utilise le nom de l’outil précédent  pour la même fonction  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827584" y="314096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nombre  de pièces forgées n’est pas précisé , le cout est attribué aux frais commun  dépense  (1f. 4g.   et  2f.)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95936" y="42210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Signe d’une nouveauté ?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059832" y="594928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Giromagny   : </a:t>
            </a:r>
            <a:r>
              <a:rPr lang="fr-FR" i="1" dirty="0" smtClean="0"/>
              <a:t>aiguille  </a:t>
            </a:r>
            <a:r>
              <a:rPr lang="fr-FR" sz="1400" i="1" dirty="0" smtClean="0"/>
              <a:t>1701</a:t>
            </a:r>
            <a:r>
              <a:rPr lang="fr-FR" i="1" dirty="0" smtClean="0"/>
              <a:t>  ou aviron </a:t>
            </a:r>
            <a:r>
              <a:rPr lang="fr-FR" sz="1400" i="1" dirty="0" smtClean="0"/>
              <a:t>1753</a:t>
            </a:r>
            <a:r>
              <a:rPr lang="fr-FR" i="1" dirty="0" smtClean="0"/>
              <a:t> </a:t>
            </a:r>
            <a:r>
              <a:rPr lang="fr-FR" sz="1200" dirty="0" smtClean="0"/>
              <a:t>(</a:t>
            </a:r>
            <a:r>
              <a:rPr lang="fr-FR" sz="1200" dirty="0" err="1" smtClean="0"/>
              <a:t>Liebelin</a:t>
            </a:r>
            <a:r>
              <a:rPr lang="fr-FR" sz="1200" dirty="0" smtClean="0"/>
              <a:t>) 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16145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7-06-07 à 19.34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96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4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47564" y="1988840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Support fleuret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372200" y="243018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Obturation par cheville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43608" y="324479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Nature et conditionnement de la Poudre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076056" y="356796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Mise à feu , mèche 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817694" y="692696"/>
            <a:ext cx="5688632" cy="10005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003073" y="962152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Données archéologiques sur la mise en œuvre 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43608" y="2780928"/>
            <a:ext cx="2808312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213484" y="43324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97834" y="449630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Baril de poudre 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979712" y="492026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Corne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7834" y="4909530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Vrac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17594" y="5081330"/>
            <a:ext cx="106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Cartouche 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259632" y="47878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851920" y="19168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Foration</a:t>
            </a:r>
            <a:r>
              <a:rPr lang="fr-FR" dirty="0" smtClean="0"/>
              <a:t> du trou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6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47564" y="1988840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Support fleuret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372200" y="243018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Obturation par cheville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43608" y="324479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Nature et conditionnement de la Poudre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076056" y="356796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Mise à feu , mèche 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817694" y="692696"/>
            <a:ext cx="5688632" cy="10005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003073" y="962152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Données archéologiques sur la mise en œuvre 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6012160" y="1858762"/>
            <a:ext cx="2808312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644008" y="2996952"/>
            <a:ext cx="2808312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851920" y="19168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Foration</a:t>
            </a:r>
            <a:r>
              <a:rPr lang="fr-FR" dirty="0" smtClean="0"/>
              <a:t> du trou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798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1" name="Rectangle 5" descr="Diagonales vers le haut (noir/blanc)"/>
          <p:cNvSpPr>
            <a:spLocks noChangeArrowheads="1"/>
          </p:cNvSpPr>
          <p:nvPr/>
        </p:nvSpPr>
        <p:spPr bwMode="auto">
          <a:xfrm>
            <a:off x="685800" y="5486400"/>
            <a:ext cx="7543800" cy="457200"/>
          </a:xfrm>
          <a:prstGeom prst="rect">
            <a:avLst/>
          </a:prstGeom>
          <a:pattFill prst="dkUpDiag">
            <a:fgClr>
              <a:srgbClr val="CC66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</p:txBody>
      </p:sp>
      <p:sp>
        <p:nvSpPr>
          <p:cNvPr id="403463" name="Rectangle 7" descr="Granit"/>
          <p:cNvSpPr>
            <a:spLocks noChangeArrowheads="1"/>
          </p:cNvSpPr>
          <p:nvPr/>
        </p:nvSpPr>
        <p:spPr bwMode="auto">
          <a:xfrm>
            <a:off x="685800" y="5486400"/>
            <a:ext cx="4267200" cy="457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</p:txBody>
      </p:sp>
      <p:sp>
        <p:nvSpPr>
          <p:cNvPr id="403464" name="AutoShape 8" descr="Diagonales vers le haut (noir/blanc)"/>
          <p:cNvSpPr>
            <a:spLocks noChangeArrowheads="1"/>
          </p:cNvSpPr>
          <p:nvPr/>
        </p:nvSpPr>
        <p:spPr bwMode="auto">
          <a:xfrm rot="-10769886">
            <a:off x="3962400" y="5486400"/>
            <a:ext cx="990600" cy="457200"/>
          </a:xfrm>
          <a:prstGeom prst="rtTriangle">
            <a:avLst/>
          </a:prstGeom>
          <a:pattFill prst="dkUpDiag">
            <a:fgClr>
              <a:srgbClr val="CC66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</p:txBody>
      </p:sp>
      <p:sp>
        <p:nvSpPr>
          <p:cNvPr id="403465" name="Line 9"/>
          <p:cNvSpPr>
            <a:spLocks noChangeShapeType="1"/>
          </p:cNvSpPr>
          <p:nvPr/>
        </p:nvSpPr>
        <p:spPr bwMode="auto">
          <a:xfrm>
            <a:off x="4953000" y="5486400"/>
            <a:ext cx="0" cy="45720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</p:txBody>
      </p:sp>
      <p:sp>
        <p:nvSpPr>
          <p:cNvPr id="403467" name="Rectangle 11"/>
          <p:cNvSpPr>
            <a:spLocks noChangeArrowheads="1"/>
          </p:cNvSpPr>
          <p:nvPr/>
        </p:nvSpPr>
        <p:spPr bwMode="auto">
          <a:xfrm>
            <a:off x="4800600" y="5867400"/>
            <a:ext cx="34290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</p:txBody>
      </p:sp>
      <p:sp>
        <p:nvSpPr>
          <p:cNvPr id="403470" name="Freeform 14"/>
          <p:cNvSpPr>
            <a:spLocks/>
          </p:cNvSpPr>
          <p:nvPr/>
        </p:nvSpPr>
        <p:spPr bwMode="auto">
          <a:xfrm>
            <a:off x="4457700" y="5892800"/>
            <a:ext cx="4533900" cy="101600"/>
          </a:xfrm>
          <a:custGeom>
            <a:avLst/>
            <a:gdLst>
              <a:gd name="T0" fmla="*/ 0 w 2856"/>
              <a:gd name="T1" fmla="*/ 0 h 64"/>
              <a:gd name="T2" fmla="*/ 2560 w 2856"/>
              <a:gd name="T3" fmla="*/ 8 h 64"/>
              <a:gd name="T4" fmla="*/ 2712 w 2856"/>
              <a:gd name="T5" fmla="*/ 64 h 64"/>
              <a:gd name="T6" fmla="*/ 2856 w 2856"/>
              <a:gd name="T7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56" h="64">
                <a:moveTo>
                  <a:pt x="0" y="0"/>
                </a:moveTo>
                <a:cubicBezTo>
                  <a:pt x="853" y="3"/>
                  <a:pt x="1707" y="3"/>
                  <a:pt x="2560" y="8"/>
                </a:cubicBezTo>
                <a:cubicBezTo>
                  <a:pt x="2624" y="8"/>
                  <a:pt x="2653" y="64"/>
                  <a:pt x="2712" y="64"/>
                </a:cubicBezTo>
                <a:cubicBezTo>
                  <a:pt x="2760" y="64"/>
                  <a:pt x="2808" y="64"/>
                  <a:pt x="2856" y="64"/>
                </a:cubicBezTo>
              </a:path>
            </a:pathLst>
          </a:custGeom>
          <a:noFill/>
          <a:ln w="3810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</p:txBody>
      </p:sp>
      <p:sp>
        <p:nvSpPr>
          <p:cNvPr id="403472" name="Line 16"/>
          <p:cNvSpPr>
            <a:spLocks noChangeShapeType="1"/>
          </p:cNvSpPr>
          <p:nvPr/>
        </p:nvSpPr>
        <p:spPr bwMode="auto">
          <a:xfrm flipH="1">
            <a:off x="5638800" y="51054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</p:txBody>
      </p:sp>
      <p:sp>
        <p:nvSpPr>
          <p:cNvPr id="156684" name="Text Box 17"/>
          <p:cNvSpPr txBox="1">
            <a:spLocks noChangeArrowheads="1"/>
          </p:cNvSpPr>
          <p:nvPr/>
        </p:nvSpPr>
        <p:spPr bwMode="auto">
          <a:xfrm>
            <a:off x="5257800" y="6172200"/>
            <a:ext cx="146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FR" altLang="fr-FR" sz="1800" b="1" dirty="0">
                <a:latin typeface="Times New Roman" pitchFamily="18" charset="0"/>
              </a:rPr>
              <a:t>Mèche/</a:t>
            </a:r>
          </a:p>
        </p:txBody>
      </p:sp>
      <p:sp>
        <p:nvSpPr>
          <p:cNvPr id="403475" name="Rectangle 19"/>
          <p:cNvSpPr>
            <a:spLocks noChangeArrowheads="1"/>
          </p:cNvSpPr>
          <p:nvPr/>
        </p:nvSpPr>
        <p:spPr bwMode="auto">
          <a:xfrm>
            <a:off x="3275856" y="4005064"/>
            <a:ext cx="57919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Obturation avec une cheville de </a:t>
            </a:r>
            <a:r>
              <a:rPr lang="fr-F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bois enfoncée en force au marteau </a:t>
            </a:r>
            <a:endParaRPr lang="fr-FR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Times New Roman" charset="0"/>
            </a:endParaRPr>
          </a:p>
        </p:txBody>
      </p:sp>
      <p:sp>
        <p:nvSpPr>
          <p:cNvPr id="403477" name="AutoShape 21"/>
          <p:cNvSpPr>
            <a:spLocks noChangeArrowheads="1"/>
          </p:cNvSpPr>
          <p:nvPr/>
        </p:nvSpPr>
        <p:spPr bwMode="auto">
          <a:xfrm>
            <a:off x="685800" y="5715000"/>
            <a:ext cx="228600" cy="228600"/>
          </a:xfrm>
          <a:prstGeom prst="rtTriangle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</p:txBody>
      </p:sp>
      <p:sp>
        <p:nvSpPr>
          <p:cNvPr id="403478" name="AutoShape 22"/>
          <p:cNvSpPr>
            <a:spLocks noChangeArrowheads="1"/>
          </p:cNvSpPr>
          <p:nvPr/>
        </p:nvSpPr>
        <p:spPr bwMode="auto">
          <a:xfrm rot="5543156">
            <a:off x="685800" y="5486400"/>
            <a:ext cx="228600" cy="228600"/>
          </a:xfrm>
          <a:prstGeom prst="rtTriangl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</p:txBody>
      </p:sp>
      <p:sp>
        <p:nvSpPr>
          <p:cNvPr id="403480" name="Line 24"/>
          <p:cNvSpPr>
            <a:spLocks noChangeShapeType="1"/>
          </p:cNvSpPr>
          <p:nvPr/>
        </p:nvSpPr>
        <p:spPr bwMode="auto">
          <a:xfrm flipV="1">
            <a:off x="8001000" y="5943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 dirty="0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085975" y="6134100"/>
            <a:ext cx="146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FR" altLang="fr-FR" sz="1800" b="1" dirty="0" smtClean="0">
                <a:latin typeface="Times New Roman" pitchFamily="18" charset="0"/>
              </a:rPr>
              <a:t>Poudre </a:t>
            </a:r>
            <a:endParaRPr lang="fr-FR" altLang="fr-FR" sz="1800" b="1" dirty="0">
              <a:latin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423345" y="1928147"/>
            <a:ext cx="183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Conditions =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913403" y="692696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Début de la méthode  1617</a:t>
            </a:r>
            <a:endParaRPr lang="fr-FR" sz="28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953000" y="1700808"/>
            <a:ext cx="3507432" cy="17281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5439544" y="1897936"/>
            <a:ext cx="2790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Confiner la poudre 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Résister à la pression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Permettre la mise à feu 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2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7-06-07 à 19.35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942"/>
            <a:ext cx="9144000" cy="705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4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1001</Words>
  <Application>Microsoft Macintosh PowerPoint</Application>
  <PresentationFormat>Présentation à l'écran (4:3)</PresentationFormat>
  <Paragraphs>219</Paragraphs>
  <Slides>36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Claude Derniame</dc:creator>
  <cp:lastModifiedBy>Jean Claude Derniame</cp:lastModifiedBy>
  <cp:revision>6</cp:revision>
  <dcterms:created xsi:type="dcterms:W3CDTF">2017-06-07T17:30:16Z</dcterms:created>
  <dcterms:modified xsi:type="dcterms:W3CDTF">2017-06-07T17:42:31Z</dcterms:modified>
</cp:coreProperties>
</file>