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4"/>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5" d="100"/>
          <a:sy n="45" d="100"/>
        </p:scale>
        <p:origin x="-142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Francis\Documents\Acad&#233;mie%20lorraine%20des%20sciences\graphe%20poudre.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effectLst>
                  <a:outerShdw blurRad="38100" dist="38100" dir="2700000" algn="tl">
                    <a:srgbClr val="000000">
                      <a:alpha val="43137"/>
                    </a:srgbClr>
                  </a:outerShdw>
                </a:effectLst>
              </a:defRPr>
            </a:pPr>
            <a:r>
              <a:rPr lang="en-US" b="0" dirty="0" smtClean="0">
                <a:effectLst>
                  <a:outerShdw blurRad="38100" dist="38100" dir="2700000" algn="tl">
                    <a:srgbClr val="000000">
                      <a:alpha val="43137"/>
                    </a:srgbClr>
                  </a:outerShdw>
                </a:effectLst>
              </a:rPr>
              <a:t>Quantité</a:t>
            </a:r>
            <a:r>
              <a:rPr lang="en-US" b="0" baseline="0" dirty="0" smtClean="0">
                <a:effectLst>
                  <a:outerShdw blurRad="38100" dist="38100" dir="2700000" algn="tl">
                    <a:srgbClr val="000000">
                      <a:alpha val="43137"/>
                    </a:srgbClr>
                  </a:outerShdw>
                </a:effectLst>
              </a:rPr>
              <a:t> annuelle</a:t>
            </a:r>
            <a:r>
              <a:rPr lang="en-US" b="0" dirty="0" smtClean="0">
                <a:effectLst>
                  <a:outerShdw blurRad="38100" dist="38100" dir="2700000" algn="tl">
                    <a:srgbClr val="000000">
                      <a:alpha val="43137"/>
                    </a:srgbClr>
                  </a:outerShdw>
                </a:effectLst>
              </a:rPr>
              <a:t> </a:t>
            </a:r>
            <a:r>
              <a:rPr lang="en-US" b="0" dirty="0">
                <a:effectLst>
                  <a:outerShdw blurRad="38100" dist="38100" dir="2700000" algn="tl">
                    <a:srgbClr val="000000">
                      <a:alpha val="43137"/>
                    </a:srgbClr>
                  </a:outerShdw>
                </a:effectLst>
              </a:rPr>
              <a:t>de poudre </a:t>
            </a:r>
            <a:r>
              <a:rPr lang="en-US" b="0" dirty="0" smtClean="0">
                <a:effectLst>
                  <a:outerShdw blurRad="38100" dist="38100" dir="2700000" algn="tl">
                    <a:srgbClr val="000000">
                      <a:alpha val="43137"/>
                    </a:srgbClr>
                  </a:outerShdw>
                </a:effectLst>
              </a:rPr>
              <a:t>pour </a:t>
            </a:r>
            <a:r>
              <a:rPr lang="en-US" b="0" dirty="0">
                <a:effectLst>
                  <a:outerShdw blurRad="38100" dist="38100" dir="2700000" algn="tl">
                    <a:srgbClr val="000000">
                      <a:alpha val="43137"/>
                    </a:srgbClr>
                  </a:outerShdw>
                </a:effectLst>
              </a:rPr>
              <a:t>les mines  </a:t>
            </a:r>
          </a:p>
        </c:rich>
      </c:tx>
      <c:layout>
        <c:manualLayout>
          <c:xMode val="edge"/>
          <c:yMode val="edge"/>
          <c:x val="0.168549637717925"/>
          <c:y val="0.0623608017817372"/>
        </c:manualLayout>
      </c:layout>
      <c:overlay val="1"/>
    </c:title>
    <c:autoTitleDeleted val="0"/>
    <c:plotArea>
      <c:layout/>
      <c:barChart>
        <c:barDir val="col"/>
        <c:grouping val="clustered"/>
        <c:varyColors val="0"/>
        <c:ser>
          <c:idx val="0"/>
          <c:order val="0"/>
          <c:invertIfNegative val="0"/>
          <c:cat>
            <c:numRef>
              <c:f>Feuil1!$D$3:$D$10</c:f>
              <c:numCache>
                <c:formatCode>General</c:formatCode>
                <c:ptCount val="8"/>
                <c:pt idx="0">
                  <c:v>1617.0</c:v>
                </c:pt>
                <c:pt idx="1">
                  <c:v>1618.0</c:v>
                </c:pt>
                <c:pt idx="2">
                  <c:v>1619.0</c:v>
                </c:pt>
                <c:pt idx="3">
                  <c:v>1620.0</c:v>
                </c:pt>
                <c:pt idx="4">
                  <c:v>1621.0</c:v>
                </c:pt>
                <c:pt idx="5">
                  <c:v>1622.0</c:v>
                </c:pt>
                <c:pt idx="6">
                  <c:v>1623.0</c:v>
                </c:pt>
                <c:pt idx="7">
                  <c:v>1624.0</c:v>
                </c:pt>
              </c:numCache>
            </c:numRef>
          </c:cat>
          <c:val>
            <c:numRef>
              <c:f>Feuil1!$F$3:$F$10</c:f>
              <c:numCache>
                <c:formatCode>General</c:formatCode>
                <c:ptCount val="8"/>
                <c:pt idx="0">
                  <c:v>50.0</c:v>
                </c:pt>
                <c:pt idx="1">
                  <c:v>444.0</c:v>
                </c:pt>
                <c:pt idx="2">
                  <c:v>537.0</c:v>
                </c:pt>
                <c:pt idx="4">
                  <c:v>1787.0</c:v>
                </c:pt>
                <c:pt idx="6">
                  <c:v>2111.0</c:v>
                </c:pt>
                <c:pt idx="7">
                  <c:v>2055.0</c:v>
                </c:pt>
              </c:numCache>
            </c:numRef>
          </c:val>
        </c:ser>
        <c:dLbls>
          <c:showLegendKey val="0"/>
          <c:showVal val="0"/>
          <c:showCatName val="0"/>
          <c:showSerName val="0"/>
          <c:showPercent val="0"/>
          <c:showBubbleSize val="0"/>
        </c:dLbls>
        <c:gapWidth val="150"/>
        <c:axId val="2131929368"/>
        <c:axId val="-2127057384"/>
      </c:barChart>
      <c:catAx>
        <c:axId val="2131929368"/>
        <c:scaling>
          <c:orientation val="minMax"/>
        </c:scaling>
        <c:delete val="0"/>
        <c:axPos val="b"/>
        <c:title>
          <c:tx>
            <c:rich>
              <a:bodyPr/>
              <a:lstStyle/>
              <a:p>
                <a:pPr>
                  <a:defRPr sz="1800"/>
                </a:pPr>
                <a:r>
                  <a:rPr lang="fr-FR" sz="1800" dirty="0"/>
                  <a:t>Années </a:t>
                </a:r>
              </a:p>
            </c:rich>
          </c:tx>
          <c:layout/>
          <c:overlay val="0"/>
        </c:title>
        <c:numFmt formatCode="General" sourceLinked="1"/>
        <c:majorTickMark val="out"/>
        <c:minorTickMark val="none"/>
        <c:tickLblPos val="nextTo"/>
        <c:txPr>
          <a:bodyPr/>
          <a:lstStyle/>
          <a:p>
            <a:pPr>
              <a:defRPr sz="2000"/>
            </a:pPr>
            <a:endParaRPr lang="fr-FR"/>
          </a:p>
        </c:txPr>
        <c:crossAx val="-2127057384"/>
        <c:crosses val="autoZero"/>
        <c:auto val="1"/>
        <c:lblAlgn val="ctr"/>
        <c:lblOffset val="100"/>
        <c:noMultiLvlLbl val="0"/>
      </c:catAx>
      <c:valAx>
        <c:axId val="-2127057384"/>
        <c:scaling>
          <c:orientation val="minMax"/>
        </c:scaling>
        <c:delete val="0"/>
        <c:axPos val="l"/>
        <c:majorGridlines/>
        <c:title>
          <c:tx>
            <c:rich>
              <a:bodyPr rot="0" vert="wordArtVert"/>
              <a:lstStyle/>
              <a:p>
                <a:pPr>
                  <a:defRPr sz="1400"/>
                </a:pPr>
                <a:r>
                  <a:rPr lang="en-US" sz="1400" dirty="0"/>
                  <a:t>livres de poudre  </a:t>
                </a:r>
              </a:p>
            </c:rich>
          </c:tx>
          <c:layout/>
          <c:overlay val="0"/>
        </c:title>
        <c:numFmt formatCode="General" sourceLinked="1"/>
        <c:majorTickMark val="out"/>
        <c:minorTickMark val="none"/>
        <c:tickLblPos val="nextTo"/>
        <c:txPr>
          <a:bodyPr/>
          <a:lstStyle/>
          <a:p>
            <a:pPr>
              <a:defRPr sz="1600"/>
            </a:pPr>
            <a:endParaRPr lang="fr-FR"/>
          </a:p>
        </c:txPr>
        <c:crossAx val="2131929368"/>
        <c:crosses val="autoZero"/>
        <c:crossBetween val="between"/>
      </c:valAx>
    </c:plotArea>
    <c:plotVisOnly val="1"/>
    <c:dispBlanksAs val="gap"/>
    <c:showDLblsOverMax val="0"/>
  </c:chart>
  <c:spPr>
    <a:scene3d>
      <a:camera prst="orthographicFront"/>
      <a:lightRig rig="threePt" dir="t"/>
    </a:scene3d>
    <a:sp3d>
      <a:bevelT/>
    </a:sp3d>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numRef>
              <c:f>Feuil1!$D$50:$D$70</c:f>
              <c:numCache>
                <c:formatCode>General</c:formatCode>
                <c:ptCount val="21"/>
                <c:pt idx="0">
                  <c:v>20.0</c:v>
                </c:pt>
                <c:pt idx="1">
                  <c:v>21.0</c:v>
                </c:pt>
                <c:pt idx="2">
                  <c:v>22.0</c:v>
                </c:pt>
                <c:pt idx="3">
                  <c:v>23.0</c:v>
                </c:pt>
                <c:pt idx="4">
                  <c:v>24.0</c:v>
                </c:pt>
                <c:pt idx="5">
                  <c:v>25.0</c:v>
                </c:pt>
                <c:pt idx="6">
                  <c:v>26.0</c:v>
                </c:pt>
                <c:pt idx="7">
                  <c:v>27.0</c:v>
                </c:pt>
                <c:pt idx="8">
                  <c:v>28.0</c:v>
                </c:pt>
                <c:pt idx="9">
                  <c:v>29.0</c:v>
                </c:pt>
                <c:pt idx="10">
                  <c:v>30.0</c:v>
                </c:pt>
                <c:pt idx="11">
                  <c:v>31.0</c:v>
                </c:pt>
                <c:pt idx="12">
                  <c:v>32.0</c:v>
                </c:pt>
                <c:pt idx="13">
                  <c:v>33.0</c:v>
                </c:pt>
                <c:pt idx="14">
                  <c:v>34.0</c:v>
                </c:pt>
                <c:pt idx="15">
                  <c:v>35.0</c:v>
                </c:pt>
                <c:pt idx="16">
                  <c:v>36.0</c:v>
                </c:pt>
                <c:pt idx="17">
                  <c:v>37.0</c:v>
                </c:pt>
                <c:pt idx="18">
                  <c:v>38.0</c:v>
                </c:pt>
                <c:pt idx="19">
                  <c:v>39.0</c:v>
                </c:pt>
                <c:pt idx="20">
                  <c:v>40.0</c:v>
                </c:pt>
              </c:numCache>
            </c:numRef>
          </c:cat>
          <c:val>
            <c:numRef>
              <c:f>Feuil1!$E$50:$E$70</c:f>
              <c:numCache>
                <c:formatCode>General</c:formatCode>
                <c:ptCount val="21"/>
                <c:pt idx="0">
                  <c:v>0.0</c:v>
                </c:pt>
                <c:pt idx="1">
                  <c:v>0.0</c:v>
                </c:pt>
                <c:pt idx="2">
                  <c:v>79.0</c:v>
                </c:pt>
                <c:pt idx="3">
                  <c:v>0.0</c:v>
                </c:pt>
                <c:pt idx="4">
                  <c:v>86.0</c:v>
                </c:pt>
                <c:pt idx="5">
                  <c:v>177.0</c:v>
                </c:pt>
                <c:pt idx="6">
                  <c:v>154.0</c:v>
                </c:pt>
                <c:pt idx="7">
                  <c:v>0.0</c:v>
                </c:pt>
                <c:pt idx="8">
                  <c:v>32.0</c:v>
                </c:pt>
                <c:pt idx="9">
                  <c:v>0.0</c:v>
                </c:pt>
                <c:pt idx="10">
                  <c:v>0.0</c:v>
                </c:pt>
                <c:pt idx="11">
                  <c:v>0.0</c:v>
                </c:pt>
                <c:pt idx="12">
                  <c:v>0.0</c:v>
                </c:pt>
                <c:pt idx="13">
                  <c:v>0.0</c:v>
                </c:pt>
                <c:pt idx="14">
                  <c:v>0.0</c:v>
                </c:pt>
                <c:pt idx="15">
                  <c:v>0.0</c:v>
                </c:pt>
                <c:pt idx="16">
                  <c:v>0.0</c:v>
                </c:pt>
                <c:pt idx="17">
                  <c:v>0.0</c:v>
                </c:pt>
                <c:pt idx="18">
                  <c:v>83.0</c:v>
                </c:pt>
                <c:pt idx="19">
                  <c:v>0.0</c:v>
                </c:pt>
                <c:pt idx="20">
                  <c:v>0.0</c:v>
                </c:pt>
              </c:numCache>
            </c:numRef>
          </c:val>
        </c:ser>
        <c:dLbls>
          <c:showLegendKey val="0"/>
          <c:showVal val="0"/>
          <c:showCatName val="0"/>
          <c:showSerName val="0"/>
          <c:showPercent val="0"/>
          <c:showBubbleSize val="0"/>
        </c:dLbls>
        <c:gapWidth val="150"/>
        <c:axId val="-2125833944"/>
        <c:axId val="-2086984952"/>
      </c:barChart>
      <c:catAx>
        <c:axId val="-2125833944"/>
        <c:scaling>
          <c:orientation val="minMax"/>
        </c:scaling>
        <c:delete val="0"/>
        <c:axPos val="b"/>
        <c:numFmt formatCode="General" sourceLinked="1"/>
        <c:majorTickMark val="out"/>
        <c:minorTickMark val="none"/>
        <c:tickLblPos val="nextTo"/>
        <c:crossAx val="-2086984952"/>
        <c:crosses val="autoZero"/>
        <c:auto val="1"/>
        <c:lblAlgn val="ctr"/>
        <c:lblOffset val="100"/>
        <c:noMultiLvlLbl val="0"/>
      </c:catAx>
      <c:valAx>
        <c:axId val="-2086984952"/>
        <c:scaling>
          <c:orientation val="minMax"/>
        </c:scaling>
        <c:delete val="0"/>
        <c:axPos val="l"/>
        <c:majorGridlines/>
        <c:numFmt formatCode="General" sourceLinked="1"/>
        <c:majorTickMark val="out"/>
        <c:minorTickMark val="none"/>
        <c:tickLblPos val="nextTo"/>
        <c:crossAx val="-2125833944"/>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0.0003</cdr:x>
      <cdr:y>0.92222</cdr:y>
    </cdr:from>
    <cdr:to>
      <cdr:x>0.19818</cdr:x>
      <cdr:y>0.96926</cdr:y>
    </cdr:to>
    <cdr:sp macro="" textlink="">
      <cdr:nvSpPr>
        <cdr:cNvPr id="2" name="Text Box 11"/>
        <cdr:cNvSpPr txBox="1">
          <a:spLocks xmlns:a="http://schemas.openxmlformats.org/drawingml/2006/main" noChangeArrowheads="1"/>
        </cdr:cNvSpPr>
      </cdr:nvSpPr>
      <cdr:spPr bwMode="auto">
        <a:xfrm xmlns:a="http://schemas.openxmlformats.org/drawingml/2006/main">
          <a:off x="2624" y="5976664"/>
          <a:ext cx="1752620" cy="30485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spAutoFit/>
        </a:bodyPr>
        <a:lstStyle xmlns:a="http://schemas.openxmlformats.org/drawingml/2006/main">
          <a:defPPr>
            <a:defRPr lang="fr-FR"/>
          </a:defPPr>
          <a:lvl1pPr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Times New Roman" charset="0"/>
              <a:ea typeface="+mn-ea"/>
              <a:cs typeface="Times New Roman" charset="0"/>
            </a:defRPr>
          </a:lvl1pPr>
          <a:lvl2pPr marL="4572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Times New Roman" charset="0"/>
              <a:ea typeface="+mn-ea"/>
              <a:cs typeface="Times New Roman" charset="0"/>
            </a:defRPr>
          </a:lvl2pPr>
          <a:lvl3pPr marL="9144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Times New Roman" charset="0"/>
              <a:ea typeface="+mn-ea"/>
              <a:cs typeface="Times New Roman" charset="0"/>
            </a:defRPr>
          </a:lvl3pPr>
          <a:lvl4pPr marL="13716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Times New Roman" charset="0"/>
              <a:ea typeface="+mn-ea"/>
              <a:cs typeface="Times New Roman" charset="0"/>
            </a:defRPr>
          </a:lvl4pPr>
          <a:lvl5pPr marL="18288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Times New Roman" charset="0"/>
              <a:ea typeface="+mn-ea"/>
              <a:cs typeface="Times New Roman" charset="0"/>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Times New Roman" charset="0"/>
              <a:ea typeface="+mn-ea"/>
              <a:cs typeface="Times New Roman" charset="0"/>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Times New Roman" charset="0"/>
              <a:ea typeface="+mn-ea"/>
              <a:cs typeface="Times New Roman" charset="0"/>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Times New Roman" charset="0"/>
              <a:ea typeface="+mn-ea"/>
              <a:cs typeface="Times New Roman" charset="0"/>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Times New Roman" charset="0"/>
              <a:ea typeface="+mn-ea"/>
              <a:cs typeface="Times New Roman" charset="0"/>
            </a:defRPr>
          </a:lvl9pPr>
        </a:lstStyle>
        <a:p xmlns:a="http://schemas.openxmlformats.org/drawingml/2006/main">
          <a:pPr>
            <a:spcBef>
              <a:spcPct val="50000"/>
            </a:spcBef>
          </a:pPr>
          <a:r>
            <a:rPr lang="fr-FR" sz="1400" dirty="0">
              <a:solidFill>
                <a:schemeClr val="tx1"/>
              </a:solidFill>
              <a:effectLst/>
            </a:rPr>
            <a:t>1 livre = 0.486 kg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93695F-0B05-9B42-AC18-8426DC9F770E}" type="datetimeFigureOut">
              <a:rPr lang="fr-FR" smtClean="0"/>
              <a:t>05/06/2017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6DECAD-1493-5143-87F9-73F4A7D415FB}" type="slidenum">
              <a:rPr lang="fr-FR" smtClean="0"/>
              <a:t>‹#›</a:t>
            </a:fld>
            <a:endParaRPr lang="fr-FR"/>
          </a:p>
        </p:txBody>
      </p:sp>
    </p:spTree>
    <p:extLst>
      <p:ext uri="{BB962C8B-B14F-4D97-AF65-F5344CB8AC3E}">
        <p14:creationId xmlns:p14="http://schemas.microsoft.com/office/powerpoint/2010/main" val="41099927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6DECAD-1493-5143-87F9-73F4A7D415FB}" type="slidenum">
              <a:rPr lang="fr-FR" smtClean="0"/>
              <a:t>1</a:t>
            </a:fld>
            <a:endParaRPr lang="fr-FR"/>
          </a:p>
        </p:txBody>
      </p:sp>
    </p:spTree>
    <p:extLst>
      <p:ext uri="{BB962C8B-B14F-4D97-AF65-F5344CB8AC3E}">
        <p14:creationId xmlns:p14="http://schemas.microsoft.com/office/powerpoint/2010/main" val="394369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47738" eaLnBrk="0" hangingPunct="0">
              <a:spcBef>
                <a:spcPct val="30000"/>
              </a:spcBef>
              <a:defRPr sz="1200">
                <a:solidFill>
                  <a:schemeClr val="tx1"/>
                </a:solidFill>
                <a:latin typeface="Times New Roman" pitchFamily="18" charset="0"/>
                <a:cs typeface="Times New Roman" pitchFamily="18" charset="0"/>
              </a:defRPr>
            </a:lvl1pPr>
            <a:lvl2pPr marL="742950" indent="-285750" defTabSz="947738" eaLnBrk="0" hangingPunct="0">
              <a:spcBef>
                <a:spcPct val="30000"/>
              </a:spcBef>
              <a:defRPr sz="1200">
                <a:solidFill>
                  <a:schemeClr val="tx1"/>
                </a:solidFill>
                <a:latin typeface="Times New Roman" pitchFamily="18" charset="0"/>
                <a:cs typeface="Times New Roman" pitchFamily="18" charset="0"/>
              </a:defRPr>
            </a:lvl2pPr>
            <a:lvl3pPr marL="1143000" indent="-228600" defTabSz="947738" eaLnBrk="0" hangingPunct="0">
              <a:spcBef>
                <a:spcPct val="30000"/>
              </a:spcBef>
              <a:defRPr sz="1200">
                <a:solidFill>
                  <a:schemeClr val="tx1"/>
                </a:solidFill>
                <a:latin typeface="Times New Roman" pitchFamily="18" charset="0"/>
                <a:cs typeface="Times New Roman" pitchFamily="18" charset="0"/>
              </a:defRPr>
            </a:lvl3pPr>
            <a:lvl4pPr marL="1600200" indent="-228600" defTabSz="947738" eaLnBrk="0" hangingPunct="0">
              <a:spcBef>
                <a:spcPct val="30000"/>
              </a:spcBef>
              <a:defRPr sz="1200">
                <a:solidFill>
                  <a:schemeClr val="tx1"/>
                </a:solidFill>
                <a:latin typeface="Times New Roman" pitchFamily="18" charset="0"/>
                <a:cs typeface="Times New Roman" pitchFamily="18" charset="0"/>
              </a:defRPr>
            </a:lvl4pPr>
            <a:lvl5pPr marL="2057400" indent="-228600" defTabSz="947738" eaLnBrk="0" hangingPunct="0">
              <a:spcBef>
                <a:spcPct val="30000"/>
              </a:spcBef>
              <a:defRPr sz="1200">
                <a:solidFill>
                  <a:schemeClr val="tx1"/>
                </a:solidFill>
                <a:latin typeface="Times New Roman" pitchFamily="18" charset="0"/>
                <a:cs typeface="Times New Roman" pitchFamily="18" charset="0"/>
              </a:defRPr>
            </a:lvl5pPr>
            <a:lvl6pPr marL="2514600" indent="-228600" defTabSz="947738"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47738"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47738"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47738"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B99383C1-4FAE-4C52-8104-22A13D9C014A}" type="slidenum">
              <a:rPr lang="fr-FR" altLang="fr-FR" b="1" smtClean="0"/>
              <a:pPr eaLnBrk="1" hangingPunct="1">
                <a:spcBef>
                  <a:spcPct val="0"/>
                </a:spcBef>
              </a:pPr>
              <a:t>26</a:t>
            </a:fld>
            <a:endParaRPr lang="fr-FR" altLang="fr-FR" b="1"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p:spPr>
        <p:txBody>
          <a:bodyPr/>
          <a:lstStyle/>
          <a:p>
            <a:pPr algn="just" eaLnBrk="1" hangingPunct="1"/>
            <a:r>
              <a:rPr lang="en-GB" altLang="fr-FR" smtClean="0"/>
              <a:t>Several important  series of measurements of the traces of borer holes on the walls had to determine the evolution of the tools during the 17th and 18th centuries, a statistical analysis confirmed the existence of different tools</a:t>
            </a:r>
            <a:endParaRPr lang="fr-FR" altLang="fr-FR" smtClean="0"/>
          </a:p>
          <a:p>
            <a:pPr eaLnBrk="1" hangingPunct="1"/>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C2E32B-074D-4FEB-88C7-7D903E77FE72}" type="slidenum">
              <a:rPr lang="fr-FR" smtClean="0"/>
              <a:t>29</a:t>
            </a:fld>
            <a:endParaRPr lang="fr-FR" dirty="0"/>
          </a:p>
        </p:txBody>
      </p:sp>
    </p:spTree>
    <p:extLst>
      <p:ext uri="{BB962C8B-B14F-4D97-AF65-F5344CB8AC3E}">
        <p14:creationId xmlns:p14="http://schemas.microsoft.com/office/powerpoint/2010/main" val="269805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defTabSz="947738" eaLnBrk="0" hangingPunct="0">
              <a:spcBef>
                <a:spcPct val="30000"/>
              </a:spcBef>
              <a:defRPr sz="1200">
                <a:solidFill>
                  <a:schemeClr val="tx1"/>
                </a:solidFill>
                <a:latin typeface="Times New Roman" pitchFamily="18" charset="0"/>
                <a:cs typeface="Times New Roman" pitchFamily="18" charset="0"/>
              </a:defRPr>
            </a:lvl1pPr>
            <a:lvl2pPr marL="742950" indent="-285750" defTabSz="947738" eaLnBrk="0" hangingPunct="0">
              <a:spcBef>
                <a:spcPct val="30000"/>
              </a:spcBef>
              <a:defRPr sz="1200">
                <a:solidFill>
                  <a:schemeClr val="tx1"/>
                </a:solidFill>
                <a:latin typeface="Times New Roman" pitchFamily="18" charset="0"/>
                <a:cs typeface="Times New Roman" pitchFamily="18" charset="0"/>
              </a:defRPr>
            </a:lvl2pPr>
            <a:lvl3pPr marL="1143000" indent="-228600" defTabSz="947738" eaLnBrk="0" hangingPunct="0">
              <a:spcBef>
                <a:spcPct val="30000"/>
              </a:spcBef>
              <a:defRPr sz="1200">
                <a:solidFill>
                  <a:schemeClr val="tx1"/>
                </a:solidFill>
                <a:latin typeface="Times New Roman" pitchFamily="18" charset="0"/>
                <a:cs typeface="Times New Roman" pitchFamily="18" charset="0"/>
              </a:defRPr>
            </a:lvl3pPr>
            <a:lvl4pPr marL="1600200" indent="-228600" defTabSz="947738" eaLnBrk="0" hangingPunct="0">
              <a:spcBef>
                <a:spcPct val="30000"/>
              </a:spcBef>
              <a:defRPr sz="1200">
                <a:solidFill>
                  <a:schemeClr val="tx1"/>
                </a:solidFill>
                <a:latin typeface="Times New Roman" pitchFamily="18" charset="0"/>
                <a:cs typeface="Times New Roman" pitchFamily="18" charset="0"/>
              </a:defRPr>
            </a:lvl4pPr>
            <a:lvl5pPr marL="2057400" indent="-228600" defTabSz="947738" eaLnBrk="0" hangingPunct="0">
              <a:spcBef>
                <a:spcPct val="30000"/>
              </a:spcBef>
              <a:defRPr sz="1200">
                <a:solidFill>
                  <a:schemeClr val="tx1"/>
                </a:solidFill>
                <a:latin typeface="Times New Roman" pitchFamily="18" charset="0"/>
                <a:cs typeface="Times New Roman" pitchFamily="18" charset="0"/>
              </a:defRPr>
            </a:lvl5pPr>
            <a:lvl6pPr marL="2514600" indent="-228600" defTabSz="947738"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47738"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47738"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47738"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AF1230DF-265D-4A23-A527-D05A9ADF243C}" type="slidenum">
              <a:rPr lang="fr-FR" altLang="fr-FR" b="1" smtClean="0"/>
              <a:pPr eaLnBrk="1" hangingPunct="1">
                <a:spcBef>
                  <a:spcPct val="0"/>
                </a:spcBef>
              </a:pPr>
              <a:t>30</a:t>
            </a:fld>
            <a:endParaRPr lang="fr-FR" altLang="fr-FR" b="1"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p:spPr>
        <p:txBody>
          <a:bodyPr/>
          <a:lstStyle/>
          <a:p>
            <a:pPr algn="just" eaLnBrk="1" hangingPunct="1"/>
            <a:r>
              <a:rPr lang="en-GB" altLang="fr-FR" smtClean="0"/>
              <a:t>the corresponding tools have been found in excavations here the borer of types 1 and 2</a:t>
            </a:r>
            <a:endParaRPr lang="fr-FR" altLang="fr-FR" smtClean="0"/>
          </a:p>
          <a:p>
            <a:pPr eaLnBrk="1" hangingPunct="1"/>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1DCBD3-0005-4C98-801B-6D160541733C}" type="slidenum">
              <a:rPr lang="fr-FR">
                <a:solidFill>
                  <a:prstClr val="black"/>
                </a:solidFill>
                <a:latin typeface="Calibri"/>
              </a:rPr>
              <a:pPr/>
              <a:t>48</a:t>
            </a:fld>
            <a:endParaRPr lang="fr-FR">
              <a:solidFill>
                <a:prstClr val="black"/>
              </a:solidFill>
              <a:latin typeface="Calibri"/>
            </a:endParaRPr>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pPr algn="just"/>
            <a:r>
              <a:rPr lang="fr-FR"/>
              <a:t>Sign of the transition it is remarkable to note in this gallery that the workers as rectified with the pointerolle the surface of the side produced by the explosions to give the appearance and the section of the classical mine of the  XVIth c.;</a:t>
            </a:r>
            <a:r>
              <a:rPr lang="en-GB"/>
              <a:t>, in order to correspond to the old fashion </a:t>
            </a:r>
            <a:endParaRPr lang="fr-FR"/>
          </a:p>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2D03CAC-A342-A948-8FF6-7AD8F321B999}" type="datetimeFigureOut">
              <a:rPr lang="fr-FR" smtClean="0"/>
              <a:t>05/06/2017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6AA7B7-453E-344E-B54F-03EFC809C48B}" type="slidenum">
              <a:rPr lang="fr-FR" smtClean="0"/>
              <a:t>‹#›</a:t>
            </a:fld>
            <a:endParaRPr lang="fr-FR"/>
          </a:p>
        </p:txBody>
      </p:sp>
    </p:spTree>
    <p:extLst>
      <p:ext uri="{BB962C8B-B14F-4D97-AF65-F5344CB8AC3E}">
        <p14:creationId xmlns:p14="http://schemas.microsoft.com/office/powerpoint/2010/main" val="44874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D03CAC-A342-A948-8FF6-7AD8F321B999}" type="datetimeFigureOut">
              <a:rPr lang="fr-FR" smtClean="0"/>
              <a:t>05/06/2017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6AA7B7-453E-344E-B54F-03EFC809C48B}" type="slidenum">
              <a:rPr lang="fr-FR" smtClean="0"/>
              <a:t>‹#›</a:t>
            </a:fld>
            <a:endParaRPr lang="fr-FR"/>
          </a:p>
        </p:txBody>
      </p:sp>
    </p:spTree>
    <p:extLst>
      <p:ext uri="{BB962C8B-B14F-4D97-AF65-F5344CB8AC3E}">
        <p14:creationId xmlns:p14="http://schemas.microsoft.com/office/powerpoint/2010/main" val="40276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D03CAC-A342-A948-8FF6-7AD8F321B999}" type="datetimeFigureOut">
              <a:rPr lang="fr-FR" smtClean="0"/>
              <a:t>05/06/2017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6AA7B7-453E-344E-B54F-03EFC809C48B}" type="slidenum">
              <a:rPr lang="fr-FR" smtClean="0"/>
              <a:t>‹#›</a:t>
            </a:fld>
            <a:endParaRPr lang="fr-FR"/>
          </a:p>
        </p:txBody>
      </p:sp>
    </p:spTree>
    <p:extLst>
      <p:ext uri="{BB962C8B-B14F-4D97-AF65-F5344CB8AC3E}">
        <p14:creationId xmlns:p14="http://schemas.microsoft.com/office/powerpoint/2010/main" val="337542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endParaRPr lang="fr-FR" dirty="0">
              <a:solidFill>
                <a:prstClr val="white"/>
              </a:solidFill>
              <a:latin typeface="Arial Narrow"/>
            </a:endParaRPr>
          </a:p>
        </p:txBody>
      </p:sp>
      <p:sp>
        <p:nvSpPr>
          <p:cNvPr id="5" name="Footer Placeholder 4"/>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6" name="Slide Number Placeholder 5"/>
          <p:cNvSpPr>
            <a:spLocks noGrp="1"/>
          </p:cNvSpPr>
          <p:nvPr>
            <p:ph type="sldNum" sz="quarter" idx="12"/>
          </p:nvPr>
        </p:nvSpPr>
        <p:spPr/>
        <p:txBody>
          <a:bodyPr/>
          <a:lstStyle/>
          <a:p>
            <a:fld id="{C46C2CE9-9C9C-469F-9768-ED8A71800592}" type="slidenum">
              <a:rPr lang="fr-FR" smtClean="0">
                <a:solidFill>
                  <a:prstClr val="white"/>
                </a:solidFill>
                <a:latin typeface="Arial Narrow"/>
              </a:rPr>
              <a:pPr/>
              <a:t>‹#›</a:t>
            </a:fld>
            <a:endParaRPr lang="fr-FR" dirty="0">
              <a:solidFill>
                <a:prstClr val="white"/>
              </a:solidFill>
              <a:latin typeface="Arial Narrow"/>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smtClean="0"/>
              <a:t>Modifiez le style du titre</a:t>
            </a:r>
            <a:endParaRPr lang="en-US" dirty="0"/>
          </a:p>
        </p:txBody>
      </p:sp>
    </p:spTree>
    <p:extLst>
      <p:ext uri="{BB962C8B-B14F-4D97-AF65-F5344CB8AC3E}">
        <p14:creationId xmlns:p14="http://schemas.microsoft.com/office/powerpoint/2010/main" val="305571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4" name="Date Placeholder 3"/>
          <p:cNvSpPr>
            <a:spLocks noGrp="1"/>
          </p:cNvSpPr>
          <p:nvPr>
            <p:ph type="dt" sz="half" idx="10"/>
          </p:nvPr>
        </p:nvSpPr>
        <p:spPr/>
        <p:txBody>
          <a:bodyPr/>
          <a:lstStyle/>
          <a:p>
            <a:endParaRPr lang="fr-FR" dirty="0">
              <a:solidFill>
                <a:prstClr val="white"/>
              </a:solidFill>
              <a:latin typeface="Arial Narrow"/>
            </a:endParaRPr>
          </a:p>
        </p:txBody>
      </p:sp>
      <p:sp>
        <p:nvSpPr>
          <p:cNvPr id="5" name="Footer Placeholder 4"/>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6" name="Slide Number Placeholder 5"/>
          <p:cNvSpPr>
            <a:spLocks noGrp="1"/>
          </p:cNvSpPr>
          <p:nvPr>
            <p:ph type="sldNum" sz="quarter" idx="12"/>
          </p:nvPr>
        </p:nvSpPr>
        <p:spPr/>
        <p:txBody>
          <a:bodyPr/>
          <a:lstStyle/>
          <a:p>
            <a:fld id="{C46C2CE9-9C9C-469F-9768-ED8A71800592}" type="slidenum">
              <a:rPr lang="fr-FR" smtClean="0">
                <a:solidFill>
                  <a:prstClr val="white"/>
                </a:solidFill>
                <a:latin typeface="Arial Narrow"/>
              </a:rPr>
              <a:pPr/>
              <a:t>‹#›</a:t>
            </a:fld>
            <a:endParaRPr lang="fr-FR" dirty="0">
              <a:solidFill>
                <a:prstClr val="white"/>
              </a:solidFill>
              <a:latin typeface="Arial Narrow"/>
            </a:endParaRPr>
          </a:p>
        </p:txBody>
      </p:sp>
      <p:sp>
        <p:nvSpPr>
          <p:cNvPr id="8" name="Content Placeholder 7"/>
          <p:cNvSpPr>
            <a:spLocks noGrp="1"/>
          </p:cNvSpPr>
          <p:nvPr>
            <p:ph sz="quarter" idx="13"/>
          </p:nvPr>
        </p:nvSpPr>
        <p:spPr>
          <a:xfrm>
            <a:off x="609600" y="1600200"/>
            <a:ext cx="79248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560459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endParaRPr lang="fr-FR" dirty="0">
              <a:solidFill>
                <a:prstClr val="white"/>
              </a:solidFill>
              <a:latin typeface="Arial Narrow"/>
            </a:endParaRPr>
          </a:p>
        </p:txBody>
      </p:sp>
      <p:sp>
        <p:nvSpPr>
          <p:cNvPr id="5" name="Footer Placeholder 4"/>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6" name="Slide Number Placeholder 5"/>
          <p:cNvSpPr>
            <a:spLocks noGrp="1"/>
          </p:cNvSpPr>
          <p:nvPr>
            <p:ph type="sldNum" sz="quarter" idx="12"/>
          </p:nvPr>
        </p:nvSpPr>
        <p:spPr/>
        <p:txBody>
          <a:bodyPr/>
          <a:lstStyle/>
          <a:p>
            <a:fld id="{C46C2CE9-9C9C-469F-9768-ED8A71800592}" type="slidenum">
              <a:rPr lang="fr-FR" smtClean="0">
                <a:solidFill>
                  <a:prstClr val="white"/>
                </a:solidFill>
                <a:latin typeface="Arial Narrow"/>
              </a:rPr>
              <a:pPr/>
              <a:t>‹#›</a:t>
            </a:fld>
            <a:endParaRPr lang="fr-FR" dirty="0">
              <a:solidFill>
                <a:prstClr val="white"/>
              </a:solidFill>
              <a:latin typeface="Arial Narrow"/>
            </a:endParaRPr>
          </a:p>
        </p:txBody>
      </p:sp>
    </p:spTree>
    <p:extLst>
      <p:ext uri="{BB962C8B-B14F-4D97-AF65-F5344CB8AC3E}">
        <p14:creationId xmlns:p14="http://schemas.microsoft.com/office/powerpoint/2010/main" val="395352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5" name="Date Placeholder 4"/>
          <p:cNvSpPr>
            <a:spLocks noGrp="1"/>
          </p:cNvSpPr>
          <p:nvPr>
            <p:ph type="dt" sz="half" idx="10"/>
          </p:nvPr>
        </p:nvSpPr>
        <p:spPr/>
        <p:txBody>
          <a:bodyPr/>
          <a:lstStyle/>
          <a:p>
            <a:endParaRPr lang="fr-FR" dirty="0">
              <a:solidFill>
                <a:prstClr val="white"/>
              </a:solidFill>
              <a:latin typeface="Arial Narrow"/>
            </a:endParaRPr>
          </a:p>
        </p:txBody>
      </p:sp>
      <p:sp>
        <p:nvSpPr>
          <p:cNvPr id="6" name="Footer Placeholder 5"/>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7" name="Slide Number Placeholder 6"/>
          <p:cNvSpPr>
            <a:spLocks noGrp="1"/>
          </p:cNvSpPr>
          <p:nvPr>
            <p:ph type="sldNum" sz="quarter" idx="12"/>
          </p:nvPr>
        </p:nvSpPr>
        <p:spPr/>
        <p:txBody>
          <a:bodyPr/>
          <a:lstStyle/>
          <a:p>
            <a:fld id="{C46C2CE9-9C9C-469F-9768-ED8A71800592}" type="slidenum">
              <a:rPr lang="fr-FR" smtClean="0">
                <a:solidFill>
                  <a:prstClr val="white"/>
                </a:solidFill>
                <a:latin typeface="Arial Narrow"/>
              </a:rPr>
              <a:pPr/>
              <a:t>‹#›</a:t>
            </a:fld>
            <a:endParaRPr lang="fr-FR" dirty="0">
              <a:solidFill>
                <a:prstClr val="white"/>
              </a:solidFill>
              <a:latin typeface="Arial Narrow"/>
            </a:endParaRPr>
          </a:p>
        </p:txBody>
      </p:sp>
    </p:spTree>
    <p:extLst>
      <p:ext uri="{BB962C8B-B14F-4D97-AF65-F5344CB8AC3E}">
        <p14:creationId xmlns:p14="http://schemas.microsoft.com/office/powerpoint/2010/main" val="1336156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endParaRPr lang="fr-FR" dirty="0">
              <a:solidFill>
                <a:prstClr val="white"/>
              </a:solidFill>
              <a:latin typeface="Arial Narrow"/>
            </a:endParaRPr>
          </a:p>
        </p:txBody>
      </p:sp>
      <p:sp>
        <p:nvSpPr>
          <p:cNvPr id="8" name="Footer Placeholder 7"/>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9" name="Slide Number Placeholder 8"/>
          <p:cNvSpPr>
            <a:spLocks noGrp="1"/>
          </p:cNvSpPr>
          <p:nvPr>
            <p:ph type="sldNum" sz="quarter" idx="12"/>
          </p:nvPr>
        </p:nvSpPr>
        <p:spPr/>
        <p:txBody>
          <a:bodyPr/>
          <a:lstStyle/>
          <a:p>
            <a:fld id="{C46C2CE9-9C9C-469F-9768-ED8A71800592}" type="slidenum">
              <a:rPr lang="fr-FR" smtClean="0">
                <a:solidFill>
                  <a:prstClr val="white"/>
                </a:solidFill>
                <a:latin typeface="Arial Narrow"/>
              </a:rPr>
              <a:pPr/>
              <a:t>‹#›</a:t>
            </a:fld>
            <a:endParaRPr lang="fr-FR" dirty="0">
              <a:solidFill>
                <a:prstClr val="white"/>
              </a:solidFill>
              <a:latin typeface="Arial Narrow"/>
            </a:endParaRPr>
          </a:p>
        </p:txBody>
      </p:sp>
    </p:spTree>
    <p:extLst>
      <p:ext uri="{BB962C8B-B14F-4D97-AF65-F5344CB8AC3E}">
        <p14:creationId xmlns:p14="http://schemas.microsoft.com/office/powerpoint/2010/main" val="114666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endParaRPr lang="fr-FR" dirty="0">
              <a:solidFill>
                <a:prstClr val="white"/>
              </a:solidFill>
              <a:latin typeface="Arial Narrow"/>
            </a:endParaRPr>
          </a:p>
        </p:txBody>
      </p:sp>
      <p:sp>
        <p:nvSpPr>
          <p:cNvPr id="4" name="Footer Placeholder 3"/>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5" name="Slide Number Placeholder 4"/>
          <p:cNvSpPr>
            <a:spLocks noGrp="1"/>
          </p:cNvSpPr>
          <p:nvPr>
            <p:ph type="sldNum" sz="quarter" idx="12"/>
          </p:nvPr>
        </p:nvSpPr>
        <p:spPr/>
        <p:txBody>
          <a:bodyPr/>
          <a:lstStyle/>
          <a:p>
            <a:fld id="{C46C2CE9-9C9C-469F-9768-ED8A71800592}" type="slidenum">
              <a:rPr lang="fr-FR" smtClean="0">
                <a:solidFill>
                  <a:prstClr val="white"/>
                </a:solidFill>
                <a:latin typeface="Arial Narrow"/>
              </a:rPr>
              <a:pPr/>
              <a:t>‹#›</a:t>
            </a:fld>
            <a:endParaRPr lang="fr-FR" dirty="0">
              <a:solidFill>
                <a:prstClr val="white"/>
              </a:solidFill>
              <a:latin typeface="Arial Narrow"/>
            </a:endParaRPr>
          </a:p>
        </p:txBody>
      </p:sp>
    </p:spTree>
    <p:extLst>
      <p:ext uri="{BB962C8B-B14F-4D97-AF65-F5344CB8AC3E}">
        <p14:creationId xmlns:p14="http://schemas.microsoft.com/office/powerpoint/2010/main" val="337773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dirty="0">
              <a:solidFill>
                <a:prstClr val="white"/>
              </a:solidFill>
              <a:latin typeface="Arial Narrow"/>
            </a:endParaRPr>
          </a:p>
        </p:txBody>
      </p:sp>
      <p:sp>
        <p:nvSpPr>
          <p:cNvPr id="3" name="Footer Placeholder 2"/>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4" name="Slide Number Placeholder 3"/>
          <p:cNvSpPr>
            <a:spLocks noGrp="1"/>
          </p:cNvSpPr>
          <p:nvPr>
            <p:ph type="sldNum" sz="quarter" idx="12"/>
          </p:nvPr>
        </p:nvSpPr>
        <p:spPr/>
        <p:txBody>
          <a:bodyPr/>
          <a:lstStyle/>
          <a:p>
            <a:fld id="{C46C2CE9-9C9C-469F-9768-ED8A71800592}" type="slidenum">
              <a:rPr lang="fr-FR" smtClean="0">
                <a:solidFill>
                  <a:prstClr val="white"/>
                </a:solidFill>
                <a:latin typeface="Arial Narrow"/>
              </a:rPr>
              <a:pPr/>
              <a:t>‹#›</a:t>
            </a:fld>
            <a:endParaRPr lang="fr-FR" dirty="0">
              <a:solidFill>
                <a:prstClr val="white"/>
              </a:solidFill>
              <a:latin typeface="Arial Narrow"/>
            </a:endParaRPr>
          </a:p>
        </p:txBody>
      </p:sp>
    </p:spTree>
    <p:extLst>
      <p:ext uri="{BB962C8B-B14F-4D97-AF65-F5344CB8AC3E}">
        <p14:creationId xmlns:p14="http://schemas.microsoft.com/office/powerpoint/2010/main" val="2087104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fr-FR" dirty="0">
              <a:solidFill>
                <a:prstClr val="white"/>
              </a:solidFill>
              <a:latin typeface="Arial Narrow"/>
            </a:endParaRPr>
          </a:p>
        </p:txBody>
      </p:sp>
      <p:sp>
        <p:nvSpPr>
          <p:cNvPr id="6" name="Footer Placeholder 5"/>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7" name="Slide Number Placeholder 6"/>
          <p:cNvSpPr>
            <a:spLocks noGrp="1"/>
          </p:cNvSpPr>
          <p:nvPr>
            <p:ph type="sldNum" sz="quarter" idx="12"/>
          </p:nvPr>
        </p:nvSpPr>
        <p:spPr/>
        <p:txBody>
          <a:bodyPr/>
          <a:lstStyle/>
          <a:p>
            <a:fld id="{C46C2CE9-9C9C-469F-9768-ED8A71800592}" type="slidenum">
              <a:rPr lang="fr-FR" smtClean="0">
                <a:solidFill>
                  <a:prstClr val="white"/>
                </a:solidFill>
                <a:latin typeface="Arial Narrow"/>
              </a:rPr>
              <a:pPr/>
              <a:t>‹#›</a:t>
            </a:fld>
            <a:endParaRPr lang="fr-FR" dirty="0">
              <a:solidFill>
                <a:prstClr val="white"/>
              </a:solidFill>
              <a:latin typeface="Arial Narrow"/>
            </a:endParaRPr>
          </a:p>
        </p:txBody>
      </p:sp>
    </p:spTree>
    <p:extLst>
      <p:ext uri="{BB962C8B-B14F-4D97-AF65-F5344CB8AC3E}">
        <p14:creationId xmlns:p14="http://schemas.microsoft.com/office/powerpoint/2010/main" val="198472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D03CAC-A342-A948-8FF6-7AD8F321B999}" type="datetimeFigureOut">
              <a:rPr lang="fr-FR" smtClean="0"/>
              <a:t>05/06/2017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6AA7B7-453E-344E-B54F-03EFC809C48B}" type="slidenum">
              <a:rPr lang="fr-FR" smtClean="0"/>
              <a:t>‹#›</a:t>
            </a:fld>
            <a:endParaRPr lang="fr-FR"/>
          </a:p>
        </p:txBody>
      </p:sp>
    </p:spTree>
    <p:extLst>
      <p:ext uri="{BB962C8B-B14F-4D97-AF65-F5344CB8AC3E}">
        <p14:creationId xmlns:p14="http://schemas.microsoft.com/office/powerpoint/2010/main" val="1582405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fr-FR" dirty="0">
              <a:solidFill>
                <a:prstClr val="white"/>
              </a:solidFill>
              <a:latin typeface="Arial Narrow"/>
            </a:endParaRPr>
          </a:p>
        </p:txBody>
      </p:sp>
      <p:sp>
        <p:nvSpPr>
          <p:cNvPr id="6" name="Footer Placeholder 5"/>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7" name="Slide Number Placeholder 6"/>
          <p:cNvSpPr>
            <a:spLocks noGrp="1"/>
          </p:cNvSpPr>
          <p:nvPr>
            <p:ph type="sldNum" sz="quarter" idx="12"/>
          </p:nvPr>
        </p:nvSpPr>
        <p:spPr/>
        <p:txBody>
          <a:bodyPr/>
          <a:lstStyle/>
          <a:p>
            <a:fld id="{C46C2CE9-9C9C-469F-9768-ED8A71800592}" type="slidenum">
              <a:rPr lang="fr-FR" smtClean="0">
                <a:solidFill>
                  <a:prstClr val="white"/>
                </a:solidFill>
                <a:latin typeface="Arial Narrow"/>
              </a:rPr>
              <a:pPr/>
              <a:t>‹#›</a:t>
            </a:fld>
            <a:endParaRPr lang="fr-FR" dirty="0">
              <a:solidFill>
                <a:prstClr val="white"/>
              </a:solidFill>
              <a:latin typeface="Arial Narrow"/>
            </a:endParaRPr>
          </a:p>
        </p:txBody>
      </p:sp>
    </p:spTree>
    <p:extLst>
      <p:ext uri="{BB962C8B-B14F-4D97-AF65-F5344CB8AC3E}">
        <p14:creationId xmlns:p14="http://schemas.microsoft.com/office/powerpoint/2010/main" val="140494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fr-FR" dirty="0">
              <a:solidFill>
                <a:prstClr val="white"/>
              </a:solidFill>
              <a:latin typeface="Arial Narrow"/>
            </a:endParaRPr>
          </a:p>
        </p:txBody>
      </p:sp>
      <p:sp>
        <p:nvSpPr>
          <p:cNvPr id="5" name="Footer Placeholder 4"/>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6" name="Slide Number Placeholder 5"/>
          <p:cNvSpPr>
            <a:spLocks noGrp="1"/>
          </p:cNvSpPr>
          <p:nvPr>
            <p:ph type="sldNum" sz="quarter" idx="12"/>
          </p:nvPr>
        </p:nvSpPr>
        <p:spPr/>
        <p:txBody>
          <a:bodyPr/>
          <a:lstStyle/>
          <a:p>
            <a:fld id="{C46C2CE9-9C9C-469F-9768-ED8A71800592}" type="slidenum">
              <a:rPr lang="fr-FR" smtClean="0">
                <a:solidFill>
                  <a:prstClr val="white"/>
                </a:solidFill>
                <a:latin typeface="Arial Narrow"/>
              </a:rPr>
              <a:pPr/>
              <a:t>‹#›</a:t>
            </a:fld>
            <a:endParaRPr lang="fr-FR" dirty="0">
              <a:solidFill>
                <a:prstClr val="white"/>
              </a:solidFill>
              <a:latin typeface="Arial Narrow"/>
            </a:endParaRPr>
          </a:p>
        </p:txBody>
      </p:sp>
    </p:spTree>
    <p:extLst>
      <p:ext uri="{BB962C8B-B14F-4D97-AF65-F5344CB8AC3E}">
        <p14:creationId xmlns:p14="http://schemas.microsoft.com/office/powerpoint/2010/main" val="2253192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fr-FR" dirty="0">
              <a:solidFill>
                <a:prstClr val="white"/>
              </a:solidFill>
              <a:latin typeface="Arial Narrow"/>
            </a:endParaRPr>
          </a:p>
        </p:txBody>
      </p:sp>
      <p:sp>
        <p:nvSpPr>
          <p:cNvPr id="5" name="Footer Placeholder 4"/>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6" name="Slide Number Placeholder 5"/>
          <p:cNvSpPr>
            <a:spLocks noGrp="1"/>
          </p:cNvSpPr>
          <p:nvPr>
            <p:ph type="sldNum" sz="quarter" idx="12"/>
          </p:nvPr>
        </p:nvSpPr>
        <p:spPr/>
        <p:txBody>
          <a:bodyPr/>
          <a:lstStyle/>
          <a:p>
            <a:fld id="{C46C2CE9-9C9C-469F-9768-ED8A71800592}" type="slidenum">
              <a:rPr lang="fr-FR" smtClean="0">
                <a:solidFill>
                  <a:prstClr val="white"/>
                </a:solidFill>
                <a:latin typeface="Arial Narrow"/>
              </a:rPr>
              <a:pPr/>
              <a:t>‹#›</a:t>
            </a:fld>
            <a:endParaRPr lang="fr-FR" dirty="0">
              <a:solidFill>
                <a:prstClr val="white"/>
              </a:solidFill>
              <a:latin typeface="Arial Narrow"/>
            </a:endParaRPr>
          </a:p>
        </p:txBody>
      </p:sp>
    </p:spTree>
    <p:extLst>
      <p:ext uri="{BB962C8B-B14F-4D97-AF65-F5344CB8AC3E}">
        <p14:creationId xmlns:p14="http://schemas.microsoft.com/office/powerpoint/2010/main" val="1632004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600200"/>
            <a:ext cx="8229600" cy="4530725"/>
          </a:xfrm>
        </p:spPr>
        <p:txBody>
          <a:bodyPr/>
          <a:lstStyle/>
          <a:p>
            <a:pPr lvl="0"/>
            <a:endParaRPr lang="fr-FR" noProof="0" smtClean="0"/>
          </a:p>
        </p:txBody>
      </p:sp>
      <p:sp>
        <p:nvSpPr>
          <p:cNvPr id="4" name="Rectangle 19"/>
          <p:cNvSpPr>
            <a:spLocks noGrp="1" noChangeArrowheads="1"/>
          </p:cNvSpPr>
          <p:nvPr>
            <p:ph type="dt" sz="half" idx="10"/>
          </p:nvPr>
        </p:nvSpPr>
        <p:spPr>
          <a:ln/>
        </p:spPr>
        <p:txBody>
          <a:bodyPr/>
          <a:lstStyle>
            <a:lvl1pPr>
              <a:defRPr/>
            </a:lvl1pPr>
          </a:lstStyle>
          <a:p>
            <a:pPr>
              <a:defRPr/>
            </a:pPr>
            <a:endParaRPr lang="fr-FR">
              <a:solidFill>
                <a:prstClr val="white"/>
              </a:solidFill>
              <a:latin typeface="Arial Narrow"/>
            </a:endParaRPr>
          </a:p>
        </p:txBody>
      </p:sp>
      <p:sp>
        <p:nvSpPr>
          <p:cNvPr id="5" name="Rectangle 20"/>
          <p:cNvSpPr>
            <a:spLocks noGrp="1" noChangeArrowheads="1"/>
          </p:cNvSpPr>
          <p:nvPr>
            <p:ph type="ftr" sz="quarter" idx="11"/>
          </p:nvPr>
        </p:nvSpPr>
        <p:spPr>
          <a:ln/>
        </p:spPr>
        <p:txBody>
          <a:bodyPr/>
          <a:lstStyle>
            <a:lvl1pPr>
              <a:defRPr/>
            </a:lvl1pPr>
          </a:lstStyle>
          <a:p>
            <a:pPr>
              <a:defRPr/>
            </a:pPr>
            <a:r>
              <a:rPr lang="fr-FR" smtClean="0">
                <a:solidFill>
                  <a:prstClr val="white"/>
                </a:solidFill>
                <a:latin typeface="Arial Narrow"/>
              </a:rPr>
              <a:t>ALS FP 2017</a:t>
            </a:r>
            <a:endParaRPr lang="fr-FR">
              <a:solidFill>
                <a:prstClr val="white"/>
              </a:solidFill>
              <a:latin typeface="Arial Narrow"/>
            </a:endParaRPr>
          </a:p>
        </p:txBody>
      </p:sp>
      <p:sp>
        <p:nvSpPr>
          <p:cNvPr id="6" name="Rectangle 21"/>
          <p:cNvSpPr>
            <a:spLocks noGrp="1" noChangeArrowheads="1"/>
          </p:cNvSpPr>
          <p:nvPr>
            <p:ph type="sldNum" sz="quarter" idx="12"/>
          </p:nvPr>
        </p:nvSpPr>
        <p:spPr>
          <a:ln/>
        </p:spPr>
        <p:txBody>
          <a:bodyPr/>
          <a:lstStyle>
            <a:lvl1pPr>
              <a:defRPr/>
            </a:lvl1pPr>
          </a:lstStyle>
          <a:p>
            <a:pPr>
              <a:defRPr/>
            </a:pPr>
            <a:fld id="{0AE56B4E-3842-4D3E-AD9F-6AC791E651FA}" type="slidenum">
              <a:rPr lang="fr-FR">
                <a:solidFill>
                  <a:prstClr val="white"/>
                </a:solidFill>
                <a:latin typeface="Arial Narrow"/>
              </a:rPr>
              <a:pPr>
                <a:defRPr/>
              </a:pPr>
              <a:t>‹#›</a:t>
            </a:fld>
            <a:endParaRPr lang="fr-FR">
              <a:solidFill>
                <a:prstClr val="white"/>
              </a:solidFill>
              <a:latin typeface="Arial Narrow"/>
            </a:endParaRPr>
          </a:p>
        </p:txBody>
      </p:sp>
    </p:spTree>
    <p:extLst>
      <p:ext uri="{BB962C8B-B14F-4D97-AF65-F5344CB8AC3E}">
        <p14:creationId xmlns:p14="http://schemas.microsoft.com/office/powerpoint/2010/main" val="231086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066800" y="304800"/>
            <a:ext cx="7543800" cy="579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17"/>
          <p:cNvSpPr>
            <a:spLocks noGrp="1" noChangeArrowheads="1"/>
          </p:cNvSpPr>
          <p:nvPr>
            <p:ph type="dt" sz="half" idx="10"/>
          </p:nvPr>
        </p:nvSpPr>
        <p:spPr>
          <a:ln/>
        </p:spPr>
        <p:txBody>
          <a:bodyPr/>
          <a:lstStyle>
            <a:lvl1pPr>
              <a:defRPr/>
            </a:lvl1pPr>
          </a:lstStyle>
          <a:p>
            <a:pPr>
              <a:defRPr/>
            </a:pPr>
            <a:endParaRPr lang="fr-FR">
              <a:solidFill>
                <a:prstClr val="white"/>
              </a:solidFill>
              <a:latin typeface="Arial Narrow"/>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fr-FR" smtClean="0">
                <a:solidFill>
                  <a:prstClr val="white"/>
                </a:solidFill>
                <a:latin typeface="Arial Narrow"/>
              </a:rPr>
              <a:t>ALS FP 2017</a:t>
            </a:r>
            <a:endParaRPr lang="fr-FR">
              <a:solidFill>
                <a:prstClr val="white"/>
              </a:solidFill>
              <a:latin typeface="Arial Narrow"/>
            </a:endParaRPr>
          </a:p>
        </p:txBody>
      </p:sp>
      <p:sp>
        <p:nvSpPr>
          <p:cNvPr id="5" name="Rectangle 19"/>
          <p:cNvSpPr>
            <a:spLocks noGrp="1" noChangeArrowheads="1"/>
          </p:cNvSpPr>
          <p:nvPr>
            <p:ph type="sldNum" sz="quarter" idx="12"/>
          </p:nvPr>
        </p:nvSpPr>
        <p:spPr>
          <a:ln/>
        </p:spPr>
        <p:txBody>
          <a:bodyPr/>
          <a:lstStyle>
            <a:lvl1pPr>
              <a:defRPr/>
            </a:lvl1pPr>
          </a:lstStyle>
          <a:p>
            <a:pPr>
              <a:defRPr/>
            </a:pPr>
            <a:fld id="{894BE25E-EF66-43C6-A7A1-D2EFA473F1AE}" type="slidenum">
              <a:rPr lang="fr-FR">
                <a:solidFill>
                  <a:prstClr val="white"/>
                </a:solidFill>
                <a:latin typeface="Arial Narrow"/>
              </a:rPr>
              <a:pPr>
                <a:defRPr/>
              </a:pPr>
              <a:t>‹#›</a:t>
            </a:fld>
            <a:endParaRPr lang="fr-FR">
              <a:solidFill>
                <a:prstClr val="white"/>
              </a:solidFill>
              <a:latin typeface="Arial Narrow"/>
            </a:endParaRPr>
          </a:p>
        </p:txBody>
      </p:sp>
    </p:spTree>
    <p:extLst>
      <p:ext uri="{BB962C8B-B14F-4D97-AF65-F5344CB8AC3E}">
        <p14:creationId xmlns:p14="http://schemas.microsoft.com/office/powerpoint/2010/main" val="3462872694"/>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2D03CAC-A342-A948-8FF6-7AD8F321B999}" type="datetimeFigureOut">
              <a:rPr lang="fr-FR" smtClean="0"/>
              <a:t>05/06/2017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6AA7B7-453E-344E-B54F-03EFC809C48B}" type="slidenum">
              <a:rPr lang="fr-FR" smtClean="0"/>
              <a:t>‹#›</a:t>
            </a:fld>
            <a:endParaRPr lang="fr-FR"/>
          </a:p>
        </p:txBody>
      </p:sp>
    </p:spTree>
    <p:extLst>
      <p:ext uri="{BB962C8B-B14F-4D97-AF65-F5344CB8AC3E}">
        <p14:creationId xmlns:p14="http://schemas.microsoft.com/office/powerpoint/2010/main" val="35959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2D03CAC-A342-A948-8FF6-7AD8F321B999}" type="datetimeFigureOut">
              <a:rPr lang="fr-FR" smtClean="0"/>
              <a:t>05/06/2017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6AA7B7-453E-344E-B54F-03EFC809C48B}" type="slidenum">
              <a:rPr lang="fr-FR" smtClean="0"/>
              <a:t>‹#›</a:t>
            </a:fld>
            <a:endParaRPr lang="fr-FR"/>
          </a:p>
        </p:txBody>
      </p:sp>
    </p:spTree>
    <p:extLst>
      <p:ext uri="{BB962C8B-B14F-4D97-AF65-F5344CB8AC3E}">
        <p14:creationId xmlns:p14="http://schemas.microsoft.com/office/powerpoint/2010/main" val="323203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2D03CAC-A342-A948-8FF6-7AD8F321B999}" type="datetimeFigureOut">
              <a:rPr lang="fr-FR" smtClean="0"/>
              <a:t>05/06/2017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6AA7B7-453E-344E-B54F-03EFC809C48B}" type="slidenum">
              <a:rPr lang="fr-FR" smtClean="0"/>
              <a:t>‹#›</a:t>
            </a:fld>
            <a:endParaRPr lang="fr-FR"/>
          </a:p>
        </p:txBody>
      </p:sp>
    </p:spTree>
    <p:extLst>
      <p:ext uri="{BB962C8B-B14F-4D97-AF65-F5344CB8AC3E}">
        <p14:creationId xmlns:p14="http://schemas.microsoft.com/office/powerpoint/2010/main" val="15939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2D03CAC-A342-A948-8FF6-7AD8F321B999}" type="datetimeFigureOut">
              <a:rPr lang="fr-FR" smtClean="0"/>
              <a:t>05/06/2017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6AA7B7-453E-344E-B54F-03EFC809C48B}" type="slidenum">
              <a:rPr lang="fr-FR" smtClean="0"/>
              <a:t>‹#›</a:t>
            </a:fld>
            <a:endParaRPr lang="fr-FR"/>
          </a:p>
        </p:txBody>
      </p:sp>
    </p:spTree>
    <p:extLst>
      <p:ext uri="{BB962C8B-B14F-4D97-AF65-F5344CB8AC3E}">
        <p14:creationId xmlns:p14="http://schemas.microsoft.com/office/powerpoint/2010/main" val="98431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D03CAC-A342-A948-8FF6-7AD8F321B999}" type="datetimeFigureOut">
              <a:rPr lang="fr-FR" smtClean="0"/>
              <a:t>05/06/2017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6AA7B7-453E-344E-B54F-03EFC809C48B}" type="slidenum">
              <a:rPr lang="fr-FR" smtClean="0"/>
              <a:t>‹#›</a:t>
            </a:fld>
            <a:endParaRPr lang="fr-FR"/>
          </a:p>
        </p:txBody>
      </p:sp>
    </p:spTree>
    <p:extLst>
      <p:ext uri="{BB962C8B-B14F-4D97-AF65-F5344CB8AC3E}">
        <p14:creationId xmlns:p14="http://schemas.microsoft.com/office/powerpoint/2010/main" val="320004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2D03CAC-A342-A948-8FF6-7AD8F321B999}" type="datetimeFigureOut">
              <a:rPr lang="fr-FR" smtClean="0"/>
              <a:t>05/06/2017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6AA7B7-453E-344E-B54F-03EFC809C48B}" type="slidenum">
              <a:rPr lang="fr-FR" smtClean="0"/>
              <a:t>‹#›</a:t>
            </a:fld>
            <a:endParaRPr lang="fr-FR"/>
          </a:p>
        </p:txBody>
      </p:sp>
    </p:spTree>
    <p:extLst>
      <p:ext uri="{BB962C8B-B14F-4D97-AF65-F5344CB8AC3E}">
        <p14:creationId xmlns:p14="http://schemas.microsoft.com/office/powerpoint/2010/main" val="66496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2D03CAC-A342-A948-8FF6-7AD8F321B999}" type="datetimeFigureOut">
              <a:rPr lang="fr-FR" smtClean="0"/>
              <a:t>05/06/2017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6AA7B7-453E-344E-B54F-03EFC809C48B}" type="slidenum">
              <a:rPr lang="fr-FR" smtClean="0"/>
              <a:t>‹#›</a:t>
            </a:fld>
            <a:endParaRPr lang="fr-FR"/>
          </a:p>
        </p:txBody>
      </p:sp>
    </p:spTree>
    <p:extLst>
      <p:ext uri="{BB962C8B-B14F-4D97-AF65-F5344CB8AC3E}">
        <p14:creationId xmlns:p14="http://schemas.microsoft.com/office/powerpoint/2010/main" val="38304634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03CAC-A342-A948-8FF6-7AD8F321B999}" type="datetimeFigureOut">
              <a:rPr lang="fr-FR" smtClean="0"/>
              <a:t>05/06/2017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AA7B7-453E-344E-B54F-03EFC809C48B}" type="slidenum">
              <a:rPr lang="fr-FR" smtClean="0"/>
              <a:t>‹#›</a:t>
            </a:fld>
            <a:endParaRPr lang="fr-FR"/>
          </a:p>
        </p:txBody>
      </p:sp>
    </p:spTree>
    <p:extLst>
      <p:ext uri="{BB962C8B-B14F-4D97-AF65-F5344CB8AC3E}">
        <p14:creationId xmlns:p14="http://schemas.microsoft.com/office/powerpoint/2010/main" val="6188321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388"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defTabSz="914400"/>
            <a:endParaRPr lang="fr-FR" dirty="0">
              <a:solidFill>
                <a:prstClr val="white"/>
              </a:solidFill>
              <a:latin typeface="Arial Narrow"/>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defTabSz="914400"/>
            <a:r>
              <a:rPr lang="fr-FR" smtClean="0">
                <a:solidFill>
                  <a:prstClr val="white"/>
                </a:solidFill>
                <a:latin typeface="Arial Narrow"/>
              </a:rPr>
              <a:t>ALS FP 2017</a:t>
            </a:r>
            <a:endParaRPr lang="fr-FR" dirty="0">
              <a:solidFill>
                <a:prstClr val="white"/>
              </a:solidFill>
              <a:latin typeface="Arial Narrow"/>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defTabSz="914400"/>
            <a:fld id="{C46C2CE9-9C9C-469F-9768-ED8A71800592}" type="slidenum">
              <a:rPr lang="fr-FR" smtClean="0">
                <a:solidFill>
                  <a:prstClr val="white"/>
                </a:solidFill>
                <a:latin typeface="Arial Narrow"/>
              </a:rPr>
              <a:pPr defTabSz="914400"/>
              <a:t>‹#›</a:t>
            </a:fld>
            <a:endParaRPr lang="fr-FR" dirty="0">
              <a:solidFill>
                <a:prstClr val="white"/>
              </a:solidFill>
              <a:latin typeface="Arial Narrow"/>
            </a:endParaRPr>
          </a:p>
        </p:txBody>
      </p:sp>
    </p:spTree>
    <p:extLst>
      <p:ext uri="{BB962C8B-B14F-4D97-AF65-F5344CB8AC3E}">
        <p14:creationId xmlns:p14="http://schemas.microsoft.com/office/powerpoint/2010/main" val="34794085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 Id="rId3"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3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251809345"/>
              </p:ext>
            </p:extLst>
          </p:nvPr>
        </p:nvGraphicFramePr>
        <p:xfrm>
          <a:off x="29491" y="260648"/>
          <a:ext cx="8856984" cy="6480720"/>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4139952" y="42761"/>
            <a:ext cx="4536504" cy="369332"/>
          </a:xfrm>
          <a:prstGeom prst="rect">
            <a:avLst/>
          </a:prstGeom>
          <a:noFill/>
        </p:spPr>
        <p:txBody>
          <a:bodyPr wrap="square" rtlCol="0">
            <a:spAutoFit/>
          </a:bodyPr>
          <a:lstStyle/>
          <a:p>
            <a:r>
              <a:rPr lang="fr-FR" dirty="0" smtClean="0"/>
              <a:t>Mines du Thillot</a:t>
            </a:r>
            <a:endParaRPr lang="fr-FR" dirty="0"/>
          </a:p>
        </p:txBody>
      </p:sp>
      <p:sp>
        <p:nvSpPr>
          <p:cNvPr id="3" name="Espace réservé du pied de page 2"/>
          <p:cNvSpPr>
            <a:spLocks noGrp="1"/>
          </p:cNvSpPr>
          <p:nvPr>
            <p:ph type="ftr" sz="quarter" idx="11"/>
          </p:nvPr>
        </p:nvSpPr>
        <p:spPr>
          <a:xfrm>
            <a:off x="1403648" y="6381328"/>
            <a:ext cx="2895600" cy="365125"/>
          </a:xfrm>
        </p:spPr>
        <p:txBody>
          <a:bodyPr/>
          <a:lstStyle/>
          <a:p>
            <a:r>
              <a:rPr lang="fr-FR" dirty="0" smtClean="0"/>
              <a:t>ALS FP 2017</a:t>
            </a:r>
            <a:endParaRPr lang="fr-FR" dirty="0"/>
          </a:p>
        </p:txBody>
      </p:sp>
      <p:sp>
        <p:nvSpPr>
          <p:cNvPr id="5" name="ZoneTexte 4"/>
          <p:cNvSpPr txBox="1"/>
          <p:nvPr/>
        </p:nvSpPr>
        <p:spPr>
          <a:xfrm>
            <a:off x="1259632" y="116632"/>
            <a:ext cx="4392488" cy="369332"/>
          </a:xfrm>
          <a:prstGeom prst="rect">
            <a:avLst/>
          </a:prstGeom>
          <a:noFill/>
        </p:spPr>
        <p:txBody>
          <a:bodyPr wrap="square" rtlCol="0">
            <a:spAutoFit/>
          </a:bodyPr>
          <a:lstStyle/>
          <a:p>
            <a:r>
              <a:rPr lang="fr-FR" dirty="0" smtClean="0">
                <a:solidFill>
                  <a:srgbClr val="FFFF00"/>
                </a:solidFill>
              </a:rPr>
              <a:t>Données des archives (suite)  </a:t>
            </a:r>
            <a:endParaRPr lang="fr-FR" dirty="0">
              <a:solidFill>
                <a:srgbClr val="FFFF00"/>
              </a:solidFill>
            </a:endParaRPr>
          </a:p>
        </p:txBody>
      </p:sp>
      <p:sp>
        <p:nvSpPr>
          <p:cNvPr id="6" name="ZoneTexte 5"/>
          <p:cNvSpPr txBox="1"/>
          <p:nvPr/>
        </p:nvSpPr>
        <p:spPr>
          <a:xfrm>
            <a:off x="4355976" y="5435932"/>
            <a:ext cx="288032" cy="369332"/>
          </a:xfrm>
          <a:prstGeom prst="rect">
            <a:avLst/>
          </a:prstGeom>
          <a:noFill/>
        </p:spPr>
        <p:txBody>
          <a:bodyPr wrap="square" rtlCol="0">
            <a:spAutoFit/>
          </a:bodyPr>
          <a:lstStyle/>
          <a:p>
            <a:r>
              <a:rPr lang="fr-FR" dirty="0" smtClean="0"/>
              <a:t>?</a:t>
            </a:r>
            <a:endParaRPr lang="fr-FR" dirty="0"/>
          </a:p>
        </p:txBody>
      </p:sp>
      <p:sp>
        <p:nvSpPr>
          <p:cNvPr id="7" name="ZoneTexte 6"/>
          <p:cNvSpPr txBox="1"/>
          <p:nvPr/>
        </p:nvSpPr>
        <p:spPr>
          <a:xfrm>
            <a:off x="6228184" y="5445224"/>
            <a:ext cx="288032" cy="369332"/>
          </a:xfrm>
          <a:prstGeom prst="rect">
            <a:avLst/>
          </a:prstGeom>
          <a:noFill/>
        </p:spPr>
        <p:txBody>
          <a:bodyPr wrap="square" rtlCol="0">
            <a:spAutoFit/>
          </a:bodyPr>
          <a:lstStyle/>
          <a:p>
            <a:r>
              <a:rPr lang="fr-FR" dirty="0" smtClean="0"/>
              <a:t>?</a:t>
            </a:r>
            <a:endParaRPr lang="fr-FR" dirty="0"/>
          </a:p>
        </p:txBody>
      </p:sp>
    </p:spTree>
    <p:extLst>
      <p:ext uri="{BB962C8B-B14F-4D97-AF65-F5344CB8AC3E}">
        <p14:creationId xmlns:p14="http://schemas.microsoft.com/office/powerpoint/2010/main" val="3620587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975008"/>
            <a:ext cx="8892480" cy="400110"/>
          </a:xfrm>
          <a:prstGeom prst="rect">
            <a:avLst/>
          </a:prstGeom>
          <a:noFill/>
        </p:spPr>
        <p:txBody>
          <a:bodyPr wrap="square" rtlCol="0">
            <a:spAutoFit/>
          </a:bodyPr>
          <a:lstStyle/>
          <a:p>
            <a:r>
              <a:rPr lang="fr-FR" sz="2000" dirty="0" smtClean="0">
                <a:solidFill>
                  <a:srgbClr val="FFFF00"/>
                </a:solidFill>
              </a:rPr>
              <a:t>Mélange </a:t>
            </a:r>
            <a:r>
              <a:rPr lang="fr-FR" sz="2000" dirty="0" smtClean="0"/>
              <a:t>ternaire de 3 solides :  salpêtre (nitrate de potassium), soufre   et charbon de bois  </a:t>
            </a:r>
            <a:endParaRPr lang="fr-FR" sz="2000" dirty="0"/>
          </a:p>
        </p:txBody>
      </p:sp>
      <p:sp>
        <p:nvSpPr>
          <p:cNvPr id="8" name="ZoneTexte 7"/>
          <p:cNvSpPr txBox="1"/>
          <p:nvPr/>
        </p:nvSpPr>
        <p:spPr>
          <a:xfrm>
            <a:off x="388166" y="5191678"/>
            <a:ext cx="7035689" cy="461665"/>
          </a:xfrm>
          <a:prstGeom prst="rect">
            <a:avLst/>
          </a:prstGeom>
          <a:noFill/>
        </p:spPr>
        <p:txBody>
          <a:bodyPr wrap="square" rtlCol="0">
            <a:spAutoFit/>
          </a:bodyPr>
          <a:lstStyle/>
          <a:p>
            <a:r>
              <a:rPr lang="fr-FR" dirty="0" smtClean="0"/>
              <a:t>Pas </a:t>
            </a:r>
            <a:r>
              <a:rPr lang="fr-FR" dirty="0"/>
              <a:t>d’oxygène gazeux  nécessaire </a:t>
            </a:r>
            <a:r>
              <a:rPr lang="fr-FR" dirty="0" smtClean="0"/>
              <a:t> :  </a:t>
            </a:r>
            <a:r>
              <a:rPr lang="fr-FR" dirty="0" smtClean="0">
                <a:solidFill>
                  <a:srgbClr val="FFFF00"/>
                </a:solidFill>
              </a:rPr>
              <a:t>le nitrate de K </a:t>
            </a:r>
            <a:r>
              <a:rPr lang="fr-FR" sz="2400" dirty="0" smtClean="0">
                <a:solidFill>
                  <a:srgbClr val="FFFF00"/>
                </a:solidFill>
              </a:rPr>
              <a:t>fournit l’oxygène </a:t>
            </a:r>
            <a:endParaRPr lang="fr-FR" sz="2400" dirty="0">
              <a:solidFill>
                <a:srgbClr val="FFFF00"/>
              </a:solidFill>
            </a:endParaRPr>
          </a:p>
        </p:txBody>
      </p:sp>
      <p:sp>
        <p:nvSpPr>
          <p:cNvPr id="2" name="Espace réservé du pied de page 1"/>
          <p:cNvSpPr>
            <a:spLocks noGrp="1"/>
          </p:cNvSpPr>
          <p:nvPr>
            <p:ph type="ftr" sz="quarter" idx="11"/>
          </p:nvPr>
        </p:nvSpPr>
        <p:spPr/>
        <p:txBody>
          <a:bodyPr/>
          <a:lstStyle/>
          <a:p>
            <a:r>
              <a:rPr lang="fr-FR" dirty="0" smtClean="0"/>
              <a:t>ALS FP 2017</a:t>
            </a:r>
            <a:endParaRPr lang="fr-FR" dirty="0"/>
          </a:p>
        </p:txBody>
      </p:sp>
      <p:sp>
        <p:nvSpPr>
          <p:cNvPr id="3" name="ZoneTexte 2"/>
          <p:cNvSpPr txBox="1"/>
          <p:nvPr/>
        </p:nvSpPr>
        <p:spPr>
          <a:xfrm>
            <a:off x="388166" y="4787860"/>
            <a:ext cx="2880320" cy="400110"/>
          </a:xfrm>
          <a:prstGeom prst="rect">
            <a:avLst/>
          </a:prstGeom>
          <a:noFill/>
        </p:spPr>
        <p:txBody>
          <a:bodyPr wrap="square" rtlCol="0">
            <a:spAutoFit/>
          </a:bodyPr>
          <a:lstStyle/>
          <a:p>
            <a:r>
              <a:rPr lang="fr-FR" sz="2000" dirty="0" smtClean="0">
                <a:solidFill>
                  <a:srgbClr val="FFFF00"/>
                </a:solidFill>
              </a:rPr>
              <a:t>Particularité  déterminante : </a:t>
            </a:r>
            <a:endParaRPr lang="fr-FR" sz="2000" dirty="0">
              <a:solidFill>
                <a:srgbClr val="FFFF00"/>
              </a:solidFill>
            </a:endParaRPr>
          </a:p>
        </p:txBody>
      </p:sp>
      <p:sp>
        <p:nvSpPr>
          <p:cNvPr id="4" name="ZoneTexte 3"/>
          <p:cNvSpPr txBox="1"/>
          <p:nvPr/>
        </p:nvSpPr>
        <p:spPr>
          <a:xfrm>
            <a:off x="3635896" y="2283460"/>
            <a:ext cx="3663484" cy="369332"/>
          </a:xfrm>
          <a:prstGeom prst="rect">
            <a:avLst/>
          </a:prstGeom>
          <a:noFill/>
        </p:spPr>
        <p:txBody>
          <a:bodyPr wrap="square" rtlCol="0">
            <a:spAutoFit/>
          </a:bodyPr>
          <a:lstStyle/>
          <a:p>
            <a:r>
              <a:rPr lang="fr-FR" dirty="0" smtClean="0"/>
              <a:t>Nitrate de K 40 à 78% </a:t>
            </a:r>
            <a:endParaRPr lang="fr-FR" dirty="0"/>
          </a:p>
        </p:txBody>
      </p:sp>
      <p:sp>
        <p:nvSpPr>
          <p:cNvPr id="10" name="ZoneTexte 9"/>
          <p:cNvSpPr txBox="1"/>
          <p:nvPr/>
        </p:nvSpPr>
        <p:spPr>
          <a:xfrm>
            <a:off x="3608816" y="2891962"/>
            <a:ext cx="2979408" cy="369332"/>
          </a:xfrm>
          <a:prstGeom prst="rect">
            <a:avLst/>
          </a:prstGeom>
          <a:noFill/>
        </p:spPr>
        <p:txBody>
          <a:bodyPr wrap="square" rtlCol="0">
            <a:spAutoFit/>
          </a:bodyPr>
          <a:lstStyle/>
          <a:p>
            <a:r>
              <a:rPr lang="fr-FR" dirty="0" smtClean="0"/>
              <a:t>Charbon de bois 15 à 30 %</a:t>
            </a:r>
            <a:endParaRPr lang="fr-FR" dirty="0"/>
          </a:p>
        </p:txBody>
      </p:sp>
      <p:sp>
        <p:nvSpPr>
          <p:cNvPr id="11" name="ZoneTexte 10"/>
          <p:cNvSpPr txBox="1"/>
          <p:nvPr/>
        </p:nvSpPr>
        <p:spPr>
          <a:xfrm>
            <a:off x="3608816" y="3573016"/>
            <a:ext cx="1728192" cy="369332"/>
          </a:xfrm>
          <a:prstGeom prst="rect">
            <a:avLst/>
          </a:prstGeom>
          <a:noFill/>
        </p:spPr>
        <p:txBody>
          <a:bodyPr wrap="square" rtlCol="0">
            <a:spAutoFit/>
          </a:bodyPr>
          <a:lstStyle/>
          <a:p>
            <a:r>
              <a:rPr lang="fr-FR" dirty="0" smtClean="0"/>
              <a:t>Soufre 10 à 30%</a:t>
            </a:r>
            <a:endParaRPr lang="fr-FR" dirty="0"/>
          </a:p>
        </p:txBody>
      </p:sp>
      <p:sp>
        <p:nvSpPr>
          <p:cNvPr id="13" name="ZoneTexte 12"/>
          <p:cNvSpPr txBox="1"/>
          <p:nvPr/>
        </p:nvSpPr>
        <p:spPr>
          <a:xfrm>
            <a:off x="251520" y="2060848"/>
            <a:ext cx="3384376" cy="369332"/>
          </a:xfrm>
          <a:prstGeom prst="rect">
            <a:avLst/>
          </a:prstGeom>
          <a:noFill/>
        </p:spPr>
        <p:txBody>
          <a:bodyPr wrap="square" rtlCol="0">
            <a:spAutoFit/>
          </a:bodyPr>
          <a:lstStyle/>
          <a:p>
            <a:r>
              <a:rPr lang="fr-FR" dirty="0" smtClean="0"/>
              <a:t>Variabilité et poudres spécialisées  :  </a:t>
            </a:r>
            <a:endParaRPr lang="fr-FR" dirty="0"/>
          </a:p>
        </p:txBody>
      </p:sp>
      <p:sp>
        <p:nvSpPr>
          <p:cNvPr id="14" name="ZoneTexte 13"/>
          <p:cNvSpPr txBox="1"/>
          <p:nvPr/>
        </p:nvSpPr>
        <p:spPr>
          <a:xfrm>
            <a:off x="1349388" y="4221088"/>
            <a:ext cx="3348372" cy="400110"/>
          </a:xfrm>
          <a:prstGeom prst="rect">
            <a:avLst/>
          </a:prstGeom>
          <a:noFill/>
        </p:spPr>
        <p:txBody>
          <a:bodyPr wrap="square" rtlCol="0">
            <a:spAutoFit/>
          </a:bodyPr>
          <a:lstStyle/>
          <a:p>
            <a:r>
              <a:rPr lang="fr-FR" sz="2000" dirty="0" smtClean="0"/>
              <a:t>Réaction d’oxydation du carbone </a:t>
            </a:r>
            <a:endParaRPr lang="fr-FR" sz="2000" dirty="0"/>
          </a:p>
        </p:txBody>
      </p:sp>
      <p:sp>
        <p:nvSpPr>
          <p:cNvPr id="15" name="Accolade ouvrante 14"/>
          <p:cNvSpPr/>
          <p:nvPr/>
        </p:nvSpPr>
        <p:spPr>
          <a:xfrm>
            <a:off x="3419872" y="2283460"/>
            <a:ext cx="72008" cy="16588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FFFF00"/>
              </a:solidFill>
            </a:endParaRPr>
          </a:p>
        </p:txBody>
      </p:sp>
      <p:sp>
        <p:nvSpPr>
          <p:cNvPr id="16" name="ZoneTexte 15"/>
          <p:cNvSpPr txBox="1"/>
          <p:nvPr/>
        </p:nvSpPr>
        <p:spPr>
          <a:xfrm>
            <a:off x="3059832" y="6165304"/>
            <a:ext cx="4104456" cy="369332"/>
          </a:xfrm>
          <a:prstGeom prst="rect">
            <a:avLst/>
          </a:prstGeom>
          <a:noFill/>
        </p:spPr>
        <p:txBody>
          <a:bodyPr wrap="square" rtlCol="0">
            <a:spAutoFit/>
          </a:bodyPr>
          <a:lstStyle/>
          <a:p>
            <a:r>
              <a:rPr lang="fr-FR" dirty="0" smtClean="0"/>
              <a:t>Pureté des produits, grenage, stabilité  …..</a:t>
            </a:r>
            <a:endParaRPr lang="fr-FR" dirty="0"/>
          </a:p>
        </p:txBody>
      </p:sp>
      <p:pic>
        <p:nvPicPr>
          <p:cNvPr id="1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47099" y="1617342"/>
            <a:ext cx="2673374" cy="3562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335257" y="369332"/>
            <a:ext cx="3348372" cy="461665"/>
          </a:xfrm>
          <a:prstGeom prst="rect">
            <a:avLst/>
          </a:prstGeom>
          <a:noFill/>
        </p:spPr>
        <p:txBody>
          <a:bodyPr wrap="square" rtlCol="0">
            <a:spAutoFit/>
          </a:bodyPr>
          <a:lstStyle/>
          <a:p>
            <a:r>
              <a:rPr lang="fr-FR" sz="2400" dirty="0" smtClean="0"/>
              <a:t>La poudre noire</a:t>
            </a:r>
            <a:endParaRPr lang="fr-FR" sz="2400" dirty="0"/>
          </a:p>
        </p:txBody>
      </p:sp>
      <p:sp>
        <p:nvSpPr>
          <p:cNvPr id="7" name="ZoneTexte 6"/>
          <p:cNvSpPr txBox="1"/>
          <p:nvPr/>
        </p:nvSpPr>
        <p:spPr>
          <a:xfrm>
            <a:off x="3995936" y="188640"/>
            <a:ext cx="1471702" cy="369332"/>
          </a:xfrm>
          <a:prstGeom prst="rect">
            <a:avLst/>
          </a:prstGeom>
          <a:noFill/>
        </p:spPr>
        <p:txBody>
          <a:bodyPr wrap="square" rtlCol="0">
            <a:spAutoFit/>
          </a:bodyPr>
          <a:lstStyle/>
          <a:p>
            <a:r>
              <a:rPr lang="fr-FR" dirty="0" smtClean="0"/>
              <a:t>Techniquement </a:t>
            </a:r>
            <a:endParaRPr lang="fr-FR" dirty="0"/>
          </a:p>
        </p:txBody>
      </p:sp>
    </p:spTree>
    <p:extLst>
      <p:ext uri="{BB962C8B-B14F-4D97-AF65-F5344CB8AC3E}">
        <p14:creationId xmlns:p14="http://schemas.microsoft.com/office/powerpoint/2010/main" val="4208161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107504" y="724054"/>
            <a:ext cx="9036496" cy="4114800"/>
          </a:xfrm>
          <a:prstGeom prst="rect">
            <a:avLst/>
          </a:prstGeom>
        </p:spPr>
        <p:txBody>
          <a:bodyPr>
            <a:normAutofit fontScale="62500" lnSpcReduction="20000"/>
          </a:bodyPr>
          <a:lstStyle/>
          <a:p>
            <a:endParaRPr lang="fr-FR" dirty="0"/>
          </a:p>
          <a:p>
            <a:r>
              <a:rPr lang="fr-FR" dirty="0"/>
              <a:t>16 KNO</a:t>
            </a:r>
            <a:r>
              <a:rPr lang="fr-FR" baseline="-25000" dirty="0"/>
              <a:t>3</a:t>
            </a:r>
            <a:r>
              <a:rPr lang="fr-FR" dirty="0"/>
              <a:t> + 6 S + 13 C →5 K</a:t>
            </a:r>
            <a:r>
              <a:rPr lang="fr-FR" baseline="-25000" dirty="0"/>
              <a:t>2</a:t>
            </a:r>
            <a:r>
              <a:rPr lang="fr-FR" dirty="0"/>
              <a:t>SO</a:t>
            </a:r>
            <a:r>
              <a:rPr lang="fr-FR" baseline="-25000" dirty="0"/>
              <a:t>4</a:t>
            </a:r>
            <a:r>
              <a:rPr lang="fr-FR" dirty="0"/>
              <a:t> + K</a:t>
            </a:r>
            <a:r>
              <a:rPr lang="fr-FR" baseline="-25000" dirty="0"/>
              <a:t>2</a:t>
            </a:r>
            <a:r>
              <a:rPr lang="fr-FR" dirty="0"/>
              <a:t>S + 6 N</a:t>
            </a:r>
            <a:r>
              <a:rPr lang="fr-FR" baseline="-25000" dirty="0"/>
              <a:t>2</a:t>
            </a:r>
            <a:r>
              <a:rPr lang="fr-FR" dirty="0"/>
              <a:t> + 11 CO</a:t>
            </a:r>
            <a:r>
              <a:rPr lang="fr-FR" baseline="-25000" dirty="0"/>
              <a:t>2       </a:t>
            </a:r>
            <a:r>
              <a:rPr lang="fr-FR" dirty="0"/>
              <a:t> Berthelot</a:t>
            </a:r>
          </a:p>
          <a:p>
            <a:endParaRPr lang="en-US" dirty="0" smtClean="0"/>
          </a:p>
          <a:p>
            <a:r>
              <a:rPr lang="en-US" dirty="0" smtClean="0"/>
              <a:t>10 </a:t>
            </a:r>
            <a:r>
              <a:rPr lang="en-US" dirty="0"/>
              <a:t>KNO</a:t>
            </a:r>
            <a:r>
              <a:rPr lang="en-US" baseline="-25000" dirty="0"/>
              <a:t>3</a:t>
            </a:r>
            <a:r>
              <a:rPr lang="en-US" dirty="0"/>
              <a:t> + 3 S + 8 C → 2 K</a:t>
            </a:r>
            <a:r>
              <a:rPr lang="en-US" baseline="-25000" dirty="0"/>
              <a:t>2</a:t>
            </a:r>
            <a:r>
              <a:rPr lang="en-US" dirty="0"/>
              <a:t>CO</a:t>
            </a:r>
            <a:r>
              <a:rPr lang="en-US" baseline="-25000" dirty="0"/>
              <a:t>3</a:t>
            </a:r>
            <a:r>
              <a:rPr lang="en-US" dirty="0"/>
              <a:t> + 3 K</a:t>
            </a:r>
            <a:r>
              <a:rPr lang="en-US" baseline="-25000" dirty="0"/>
              <a:t>2</a:t>
            </a:r>
            <a:r>
              <a:rPr lang="en-US" dirty="0"/>
              <a:t>SO</a:t>
            </a:r>
            <a:r>
              <a:rPr lang="en-US" baseline="-25000" dirty="0"/>
              <a:t>4</a:t>
            </a:r>
            <a:r>
              <a:rPr lang="en-US" dirty="0"/>
              <a:t> + 6 CO</a:t>
            </a:r>
            <a:r>
              <a:rPr lang="en-US" baseline="-25000" dirty="0"/>
              <a:t>2</a:t>
            </a:r>
            <a:r>
              <a:rPr lang="en-US" dirty="0"/>
              <a:t> + 5 N</a:t>
            </a:r>
            <a:r>
              <a:rPr lang="en-US" baseline="-25000" dirty="0"/>
              <a:t>2</a:t>
            </a:r>
            <a:r>
              <a:rPr lang="en-US" dirty="0"/>
              <a:t>. </a:t>
            </a:r>
            <a:endParaRPr lang="en-US" dirty="0" smtClean="0"/>
          </a:p>
          <a:p>
            <a:endParaRPr lang="en-US" dirty="0" smtClean="0"/>
          </a:p>
          <a:p>
            <a:r>
              <a:rPr lang="fr-FR" dirty="0"/>
              <a:t>7,42 KN0</a:t>
            </a:r>
            <a:r>
              <a:rPr lang="fr-FR" baseline="-25000" dirty="0"/>
              <a:t>3</a:t>
            </a:r>
            <a:r>
              <a:rPr lang="fr-FR" dirty="0"/>
              <a:t> + 12,49 C + 3,12 S → 3,12 K</a:t>
            </a:r>
            <a:r>
              <a:rPr lang="fr-FR" baseline="-25000" dirty="0"/>
              <a:t>2</a:t>
            </a:r>
            <a:r>
              <a:rPr lang="fr-FR" dirty="0"/>
              <a:t>S + 0,66 K + 9,8 CO</a:t>
            </a:r>
            <a:r>
              <a:rPr lang="fr-FR" baseline="-25000" dirty="0"/>
              <a:t>2</a:t>
            </a:r>
            <a:r>
              <a:rPr lang="fr-FR" dirty="0"/>
              <a:t> + 3,68 N</a:t>
            </a:r>
            <a:r>
              <a:rPr lang="fr-FR" baseline="-25000" dirty="0"/>
              <a:t>2</a:t>
            </a:r>
            <a:r>
              <a:rPr lang="fr-FR" dirty="0"/>
              <a:t> + 2,64 CO </a:t>
            </a:r>
            <a:r>
              <a:rPr lang="fr-FR" dirty="0" smtClean="0"/>
              <a:t>(Gillet </a:t>
            </a:r>
            <a:r>
              <a:rPr lang="fr-FR" dirty="0"/>
              <a:t>et </a:t>
            </a:r>
            <a:r>
              <a:rPr lang="fr-FR" dirty="0" smtClean="0"/>
              <a:t>Lefébvre)</a:t>
            </a:r>
            <a:endParaRPr lang="en-US" dirty="0" smtClean="0"/>
          </a:p>
          <a:p>
            <a:endParaRPr lang="en-US" dirty="0"/>
          </a:p>
          <a:p>
            <a:r>
              <a:rPr lang="en-US" sz="2400" dirty="0" smtClean="0"/>
              <a:t>Toutefois pour tenir compte des </a:t>
            </a:r>
            <a:r>
              <a:rPr lang="en-US" sz="2400" dirty="0" err="1" smtClean="0"/>
              <a:t>variétés</a:t>
            </a:r>
            <a:r>
              <a:rPr lang="en-US" sz="2400" dirty="0" smtClean="0"/>
              <a:t> de </a:t>
            </a:r>
            <a:r>
              <a:rPr lang="en-US" sz="2400" dirty="0" err="1" smtClean="0"/>
              <a:t>charbon</a:t>
            </a:r>
            <a:r>
              <a:rPr lang="en-US" sz="2400" dirty="0" smtClean="0"/>
              <a:t> de bois, on </a:t>
            </a:r>
            <a:r>
              <a:rPr lang="en-US" sz="2400" dirty="0" err="1" smtClean="0"/>
              <a:t>utilise</a:t>
            </a:r>
            <a:r>
              <a:rPr lang="en-US" sz="2400" dirty="0" smtClean="0"/>
              <a:t> </a:t>
            </a:r>
            <a:r>
              <a:rPr lang="en-US" sz="2400" dirty="0" err="1" smtClean="0"/>
              <a:t>aussi</a:t>
            </a:r>
            <a:r>
              <a:rPr lang="en-US" sz="2400" dirty="0" smtClean="0"/>
              <a:t> </a:t>
            </a:r>
            <a:r>
              <a:rPr lang="en-US" sz="2400" dirty="0" err="1" smtClean="0"/>
              <a:t>empiriquement</a:t>
            </a:r>
            <a:r>
              <a:rPr lang="en-US" sz="2400" dirty="0" smtClean="0"/>
              <a:t> : </a:t>
            </a:r>
            <a:r>
              <a:rPr lang="en-US" sz="2400" dirty="0"/>
              <a:t>C</a:t>
            </a:r>
            <a:r>
              <a:rPr lang="en-US" sz="2400" baseline="-25000" dirty="0"/>
              <a:t>7</a:t>
            </a:r>
            <a:r>
              <a:rPr lang="en-US" sz="2400" dirty="0"/>
              <a:t>H</a:t>
            </a:r>
            <a:r>
              <a:rPr lang="en-US" sz="2400" baseline="-25000" dirty="0"/>
              <a:t>4</a:t>
            </a:r>
            <a:r>
              <a:rPr lang="en-US" sz="2400" dirty="0"/>
              <a:t>O.</a:t>
            </a:r>
            <a:br>
              <a:rPr lang="en-US" sz="2400" dirty="0"/>
            </a:br>
            <a:r>
              <a:rPr lang="en-US" sz="2400" dirty="0" smtClean="0"/>
              <a:t>La decomposition de la </a:t>
            </a:r>
            <a:r>
              <a:rPr lang="en-US" sz="2400" dirty="0" err="1" smtClean="0"/>
              <a:t>poudre</a:t>
            </a:r>
            <a:r>
              <a:rPr lang="en-US" sz="2400" dirty="0" smtClean="0"/>
              <a:t> noire avec le </a:t>
            </a:r>
            <a:r>
              <a:rPr lang="en-US" sz="2400" dirty="0" err="1" smtClean="0"/>
              <a:t>soufre</a:t>
            </a:r>
            <a:r>
              <a:rPr lang="en-US" sz="2400" dirty="0" smtClean="0"/>
              <a:t> </a:t>
            </a:r>
            <a:r>
              <a:rPr lang="en-US" sz="2400" dirty="0" err="1" smtClean="0"/>
              <a:t>donne</a:t>
            </a:r>
            <a:r>
              <a:rPr lang="en-US" sz="2400" dirty="0" smtClean="0"/>
              <a:t> </a:t>
            </a:r>
            <a:r>
              <a:rPr lang="en-US" sz="2100" dirty="0" smtClean="0"/>
              <a:t>: </a:t>
            </a:r>
          </a:p>
          <a:p>
            <a:endParaRPr lang="en-US" dirty="0" smtClean="0"/>
          </a:p>
          <a:p>
            <a:r>
              <a:rPr lang="pt-BR" dirty="0"/>
              <a:t>4 KNO</a:t>
            </a:r>
            <a:r>
              <a:rPr lang="pt-BR" baseline="-25000" dirty="0"/>
              <a:t>3</a:t>
            </a:r>
            <a:r>
              <a:rPr lang="pt-BR" dirty="0"/>
              <a:t> + C</a:t>
            </a:r>
            <a:r>
              <a:rPr lang="pt-BR" baseline="-25000" dirty="0"/>
              <a:t>7</a:t>
            </a:r>
            <a:r>
              <a:rPr lang="pt-BR" dirty="0"/>
              <a:t>H</a:t>
            </a:r>
            <a:r>
              <a:rPr lang="pt-BR" baseline="-25000" dirty="0"/>
              <a:t>4</a:t>
            </a:r>
            <a:r>
              <a:rPr lang="pt-BR" dirty="0"/>
              <a:t>O + 2 S —&gt; 2 K</a:t>
            </a:r>
            <a:r>
              <a:rPr lang="pt-BR" baseline="-25000" dirty="0"/>
              <a:t>2</a:t>
            </a:r>
            <a:r>
              <a:rPr lang="pt-BR" dirty="0"/>
              <a:t>S + 4 CO</a:t>
            </a:r>
            <a:r>
              <a:rPr lang="pt-BR" baseline="-25000" dirty="0"/>
              <a:t>2</a:t>
            </a:r>
            <a:r>
              <a:rPr lang="pt-BR" dirty="0"/>
              <a:t> + 3 CO + 2 H</a:t>
            </a:r>
            <a:r>
              <a:rPr lang="pt-BR" baseline="-25000" dirty="0"/>
              <a:t>2</a:t>
            </a:r>
            <a:r>
              <a:rPr lang="pt-BR" dirty="0"/>
              <a:t>O + 2 N</a:t>
            </a:r>
            <a:r>
              <a:rPr lang="pt-BR" baseline="-25000" dirty="0"/>
              <a:t>2</a:t>
            </a:r>
            <a:endParaRPr lang="fr-FR" dirty="0"/>
          </a:p>
          <a:p>
            <a:endParaRPr lang="en-US" dirty="0"/>
          </a:p>
          <a:p>
            <a:r>
              <a:rPr lang="en-US" sz="2400" dirty="0"/>
              <a:t>6 KNO</a:t>
            </a:r>
            <a:r>
              <a:rPr lang="en-US" sz="2400" baseline="-25000" dirty="0"/>
              <a:t>3</a:t>
            </a:r>
            <a:r>
              <a:rPr lang="en-US" sz="2400" dirty="0"/>
              <a:t> + C</a:t>
            </a:r>
            <a:r>
              <a:rPr lang="en-US" sz="2400" baseline="-25000" dirty="0"/>
              <a:t>7</a:t>
            </a:r>
            <a:r>
              <a:rPr lang="en-US" sz="2400" dirty="0"/>
              <a:t>H</a:t>
            </a:r>
            <a:r>
              <a:rPr lang="en-US" sz="2400" baseline="-25000" dirty="0"/>
              <a:t>4</a:t>
            </a:r>
            <a:r>
              <a:rPr lang="en-US" sz="2400" dirty="0"/>
              <a:t>O + 2 S → K</a:t>
            </a:r>
            <a:r>
              <a:rPr lang="en-US" sz="2400" baseline="-25000" dirty="0"/>
              <a:t>2</a:t>
            </a:r>
            <a:r>
              <a:rPr lang="en-US" sz="2400" dirty="0"/>
              <a:t>CO</a:t>
            </a:r>
            <a:r>
              <a:rPr lang="en-US" sz="2400" baseline="-25000" dirty="0"/>
              <a:t>3</a:t>
            </a:r>
            <a:r>
              <a:rPr lang="en-US" sz="2400" dirty="0"/>
              <a:t> + K</a:t>
            </a:r>
            <a:r>
              <a:rPr lang="en-US" sz="2400" baseline="-25000" dirty="0"/>
              <a:t>2</a:t>
            </a:r>
            <a:r>
              <a:rPr lang="en-US" sz="2400" dirty="0"/>
              <a:t>SO</a:t>
            </a:r>
            <a:r>
              <a:rPr lang="en-US" sz="2400" baseline="-25000" dirty="0"/>
              <a:t>4</a:t>
            </a:r>
            <a:r>
              <a:rPr lang="en-US" sz="2400" dirty="0"/>
              <a:t> + K</a:t>
            </a:r>
            <a:r>
              <a:rPr lang="en-US" sz="2400" baseline="-25000" dirty="0"/>
              <a:t>2</a:t>
            </a:r>
            <a:r>
              <a:rPr lang="en-US" sz="2400" dirty="0"/>
              <a:t>S + </a:t>
            </a:r>
            <a:r>
              <a:rPr lang="en-US" sz="2400" b="1" dirty="0">
                <a:solidFill>
                  <a:srgbClr val="FFFF00"/>
                </a:solidFill>
              </a:rPr>
              <a:t>4 CO</a:t>
            </a:r>
            <a:r>
              <a:rPr lang="en-US" sz="2400" b="1" baseline="-25000" dirty="0">
                <a:solidFill>
                  <a:srgbClr val="FFFF00"/>
                </a:solidFill>
              </a:rPr>
              <a:t>2</a:t>
            </a:r>
            <a:r>
              <a:rPr lang="en-US" sz="2400" b="1" dirty="0">
                <a:solidFill>
                  <a:srgbClr val="FFFF00"/>
                </a:solidFill>
              </a:rPr>
              <a:t> + 2 CO + 2 H</a:t>
            </a:r>
            <a:r>
              <a:rPr lang="en-US" sz="2400" b="1" baseline="-25000" dirty="0">
                <a:solidFill>
                  <a:srgbClr val="FFFF00"/>
                </a:solidFill>
              </a:rPr>
              <a:t>2</a:t>
            </a:r>
            <a:r>
              <a:rPr lang="en-US" sz="2400" b="1" dirty="0">
                <a:solidFill>
                  <a:srgbClr val="FFFF00"/>
                </a:solidFill>
              </a:rPr>
              <a:t>O + 3 N</a:t>
            </a:r>
            <a:r>
              <a:rPr lang="en-US" sz="2400" b="1" baseline="-25000" dirty="0">
                <a:solidFill>
                  <a:srgbClr val="FFFF00"/>
                </a:solidFill>
              </a:rPr>
              <a:t>2</a:t>
            </a:r>
            <a:r>
              <a:rPr lang="en-US" sz="2400" b="1" dirty="0">
                <a:solidFill>
                  <a:srgbClr val="FFFF00"/>
                </a:solidFill>
              </a:rPr>
              <a:t> </a:t>
            </a:r>
            <a:endParaRPr lang="fr-FR" sz="2400" b="1" dirty="0">
              <a:solidFill>
                <a:srgbClr val="FFFF00"/>
              </a:solidFill>
            </a:endParaRPr>
          </a:p>
        </p:txBody>
      </p:sp>
      <p:sp>
        <p:nvSpPr>
          <p:cNvPr id="4" name="Accolade ouvrante 3"/>
          <p:cNvSpPr/>
          <p:nvPr/>
        </p:nvSpPr>
        <p:spPr>
          <a:xfrm rot="16200000">
            <a:off x="3779912" y="4201924"/>
            <a:ext cx="360040" cy="20882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Accolade ouvrante 4"/>
          <p:cNvSpPr/>
          <p:nvPr/>
        </p:nvSpPr>
        <p:spPr>
          <a:xfrm rot="16200000">
            <a:off x="6444208" y="3769876"/>
            <a:ext cx="360040" cy="2952328"/>
          </a:xfrm>
          <a:prstGeom prst="leftBrace">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6660232" y="5210036"/>
            <a:ext cx="1152128" cy="523220"/>
          </a:xfrm>
          <a:prstGeom prst="rect">
            <a:avLst/>
          </a:prstGeom>
          <a:noFill/>
        </p:spPr>
        <p:txBody>
          <a:bodyPr wrap="square" rtlCol="0">
            <a:spAutoFit/>
          </a:bodyPr>
          <a:lstStyle/>
          <a:p>
            <a:r>
              <a:rPr lang="fr-FR" sz="2800" dirty="0" smtClean="0"/>
              <a:t>gazeux</a:t>
            </a:r>
            <a:endParaRPr lang="fr-FR" sz="2800" dirty="0"/>
          </a:p>
        </p:txBody>
      </p:sp>
      <p:sp>
        <p:nvSpPr>
          <p:cNvPr id="7" name="ZoneTexte 6"/>
          <p:cNvSpPr txBox="1"/>
          <p:nvPr/>
        </p:nvSpPr>
        <p:spPr>
          <a:xfrm>
            <a:off x="3707904" y="5287302"/>
            <a:ext cx="1224136" cy="369332"/>
          </a:xfrm>
          <a:prstGeom prst="rect">
            <a:avLst/>
          </a:prstGeom>
          <a:noFill/>
        </p:spPr>
        <p:txBody>
          <a:bodyPr wrap="square" rtlCol="0">
            <a:spAutoFit/>
          </a:bodyPr>
          <a:lstStyle/>
          <a:p>
            <a:r>
              <a:rPr lang="fr-FR" dirty="0" smtClean="0"/>
              <a:t>solides</a:t>
            </a:r>
            <a:endParaRPr lang="fr-FR" dirty="0"/>
          </a:p>
        </p:txBody>
      </p:sp>
      <p:sp>
        <p:nvSpPr>
          <p:cNvPr id="8" name="ZoneTexte 7"/>
          <p:cNvSpPr txBox="1"/>
          <p:nvPr/>
        </p:nvSpPr>
        <p:spPr>
          <a:xfrm>
            <a:off x="888097" y="4881353"/>
            <a:ext cx="1656184" cy="369332"/>
          </a:xfrm>
          <a:prstGeom prst="rect">
            <a:avLst/>
          </a:prstGeom>
          <a:noFill/>
        </p:spPr>
        <p:txBody>
          <a:bodyPr wrap="square" rtlCol="0">
            <a:spAutoFit/>
          </a:bodyPr>
          <a:lstStyle/>
          <a:p>
            <a:r>
              <a:rPr lang="fr-FR" dirty="0" smtClean="0"/>
              <a:t>Corps solides</a:t>
            </a:r>
            <a:endParaRPr lang="fr-FR" dirty="0"/>
          </a:p>
        </p:txBody>
      </p:sp>
      <p:sp>
        <p:nvSpPr>
          <p:cNvPr id="12" name="ZoneTexte 11"/>
          <p:cNvSpPr txBox="1"/>
          <p:nvPr/>
        </p:nvSpPr>
        <p:spPr>
          <a:xfrm>
            <a:off x="1655676" y="5805264"/>
            <a:ext cx="6156684" cy="738664"/>
          </a:xfrm>
          <a:prstGeom prst="rect">
            <a:avLst/>
          </a:prstGeom>
          <a:noFill/>
        </p:spPr>
        <p:txBody>
          <a:bodyPr wrap="square" rtlCol="0">
            <a:spAutoFit/>
          </a:bodyPr>
          <a:lstStyle/>
          <a:p>
            <a:r>
              <a:rPr lang="fr-FR" dirty="0" smtClean="0"/>
              <a:t>Résultats  : une fumée abondante, des particules solides </a:t>
            </a:r>
          </a:p>
          <a:p>
            <a:r>
              <a:rPr lang="fr-FR" sz="2400" dirty="0" smtClean="0"/>
              <a:t>Plus de 300l de gaz /kg, température vers 2400°C</a:t>
            </a:r>
            <a:endParaRPr lang="fr-FR" sz="2400" dirty="0"/>
          </a:p>
        </p:txBody>
      </p:sp>
      <p:sp>
        <p:nvSpPr>
          <p:cNvPr id="13" name="ZoneTexte 12"/>
          <p:cNvSpPr txBox="1"/>
          <p:nvPr/>
        </p:nvSpPr>
        <p:spPr>
          <a:xfrm>
            <a:off x="2544281" y="116632"/>
            <a:ext cx="4692015" cy="369332"/>
          </a:xfrm>
          <a:prstGeom prst="rect">
            <a:avLst/>
          </a:prstGeom>
          <a:noFill/>
        </p:spPr>
        <p:txBody>
          <a:bodyPr wrap="square" rtlCol="0">
            <a:spAutoFit/>
          </a:bodyPr>
          <a:lstStyle/>
          <a:p>
            <a:r>
              <a:rPr lang="fr-FR" dirty="0" smtClean="0"/>
              <a:t>Une réaction chimique exothermique mal définie :</a:t>
            </a:r>
            <a:endParaRPr lang="fr-FR" dirty="0"/>
          </a:p>
        </p:txBody>
      </p:sp>
      <p:sp>
        <p:nvSpPr>
          <p:cNvPr id="2" name="Espace réservé du pied de page 1"/>
          <p:cNvSpPr>
            <a:spLocks noGrp="1"/>
          </p:cNvSpPr>
          <p:nvPr>
            <p:ph type="ftr" sz="quarter" idx="11"/>
          </p:nvPr>
        </p:nvSpPr>
        <p:spPr/>
        <p:txBody>
          <a:bodyPr/>
          <a:lstStyle/>
          <a:p>
            <a:r>
              <a:rPr lang="fr-FR" smtClean="0"/>
              <a:t>ALS FP 2017</a:t>
            </a:r>
            <a:endParaRPr lang="fr-FR" dirty="0"/>
          </a:p>
        </p:txBody>
      </p:sp>
      <p:sp>
        <p:nvSpPr>
          <p:cNvPr id="10" name="ZoneTexte 9"/>
          <p:cNvSpPr txBox="1"/>
          <p:nvPr/>
        </p:nvSpPr>
        <p:spPr>
          <a:xfrm>
            <a:off x="179512" y="116632"/>
            <a:ext cx="1800200" cy="400110"/>
          </a:xfrm>
          <a:prstGeom prst="rect">
            <a:avLst/>
          </a:prstGeom>
          <a:noFill/>
        </p:spPr>
        <p:txBody>
          <a:bodyPr wrap="square" rtlCol="0">
            <a:spAutoFit/>
          </a:bodyPr>
          <a:lstStyle/>
          <a:p>
            <a:r>
              <a:rPr lang="fr-FR" sz="2000" dirty="0" smtClean="0">
                <a:solidFill>
                  <a:srgbClr val="FFFF00"/>
                </a:solidFill>
              </a:rPr>
              <a:t>La réaction </a:t>
            </a:r>
            <a:endParaRPr lang="fr-FR" sz="2000" dirty="0">
              <a:solidFill>
                <a:srgbClr val="FFFF00"/>
              </a:solidFill>
            </a:endParaRPr>
          </a:p>
        </p:txBody>
      </p:sp>
    </p:spTree>
    <p:extLst>
      <p:ext uri="{BB962C8B-B14F-4D97-AF65-F5344CB8AC3E}">
        <p14:creationId xmlns:p14="http://schemas.microsoft.com/office/powerpoint/2010/main" val="352615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27784" y="2060848"/>
            <a:ext cx="3456384" cy="144016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Cadre 6"/>
          <p:cNvSpPr/>
          <p:nvPr/>
        </p:nvSpPr>
        <p:spPr>
          <a:xfrm>
            <a:off x="2339752" y="1772816"/>
            <a:ext cx="4032448" cy="20162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Rectangle 7"/>
          <p:cNvSpPr/>
          <p:nvPr/>
        </p:nvSpPr>
        <p:spPr>
          <a:xfrm>
            <a:off x="827584" y="4244895"/>
            <a:ext cx="7488832" cy="1015663"/>
          </a:xfrm>
          <a:prstGeom prst="rect">
            <a:avLst/>
          </a:prstGeom>
        </p:spPr>
        <p:txBody>
          <a:bodyPr wrap="square">
            <a:spAutoFit/>
          </a:bodyPr>
          <a:lstStyle/>
          <a:p>
            <a:endParaRPr lang="fr-FR" dirty="0"/>
          </a:p>
          <a:p>
            <a:r>
              <a:rPr lang="fr-FR" dirty="0"/>
              <a:t>Un explosif soufflant </a:t>
            </a:r>
            <a:r>
              <a:rPr lang="fr-FR" dirty="0" smtClean="0"/>
              <a:t>ou déflagrant est </a:t>
            </a:r>
            <a:r>
              <a:rPr lang="fr-FR" dirty="0"/>
              <a:t>un explosif qui provoque lors de son </a:t>
            </a:r>
            <a:r>
              <a:rPr lang="fr-FR" dirty="0" smtClean="0"/>
              <a:t>explosion</a:t>
            </a:r>
          </a:p>
          <a:p>
            <a:r>
              <a:rPr lang="fr-FR" dirty="0" smtClean="0"/>
              <a:t> </a:t>
            </a:r>
            <a:r>
              <a:rPr lang="fr-FR" dirty="0"/>
              <a:t>une </a:t>
            </a:r>
            <a:r>
              <a:rPr lang="fr-FR" sz="2400" dirty="0"/>
              <a:t>pression dans les directions de moindre résistance</a:t>
            </a:r>
            <a:r>
              <a:rPr lang="fr-FR" dirty="0"/>
              <a:t>. </a:t>
            </a:r>
          </a:p>
        </p:txBody>
      </p:sp>
      <p:sp>
        <p:nvSpPr>
          <p:cNvPr id="9" name="Rectangle 8"/>
          <p:cNvSpPr/>
          <p:nvPr/>
        </p:nvSpPr>
        <p:spPr>
          <a:xfrm>
            <a:off x="971600" y="455153"/>
            <a:ext cx="7200800" cy="707886"/>
          </a:xfrm>
          <a:prstGeom prst="rect">
            <a:avLst/>
          </a:prstGeom>
        </p:spPr>
        <p:txBody>
          <a:bodyPr wrap="square">
            <a:spAutoFit/>
          </a:bodyPr>
          <a:lstStyle/>
          <a:p>
            <a:r>
              <a:rPr lang="fr-FR" sz="2000" dirty="0"/>
              <a:t>L’explosion résulte </a:t>
            </a:r>
            <a:r>
              <a:rPr lang="fr-FR" sz="2000" dirty="0" smtClean="0"/>
              <a:t>de la réaction </a:t>
            </a:r>
            <a:r>
              <a:rPr lang="fr-FR" sz="2000" dirty="0"/>
              <a:t>chimique exothermique </a:t>
            </a:r>
            <a:r>
              <a:rPr lang="fr-FR" sz="2000" dirty="0" smtClean="0"/>
              <a:t>produisant </a:t>
            </a:r>
            <a:r>
              <a:rPr lang="fr-FR" sz="2000" dirty="0"/>
              <a:t>un dégagement de gaz chauds et comprimés.</a:t>
            </a:r>
          </a:p>
        </p:txBody>
      </p:sp>
      <p:sp>
        <p:nvSpPr>
          <p:cNvPr id="2" name="Espace réservé du pied de page 1"/>
          <p:cNvSpPr>
            <a:spLocks noGrp="1"/>
          </p:cNvSpPr>
          <p:nvPr>
            <p:ph type="ftr" sz="quarter" idx="11"/>
          </p:nvPr>
        </p:nvSpPr>
        <p:spPr/>
        <p:txBody>
          <a:bodyPr/>
          <a:lstStyle/>
          <a:p>
            <a:r>
              <a:rPr lang="fr-FR" smtClean="0"/>
              <a:t>ALS FP 2017</a:t>
            </a:r>
            <a:endParaRPr lang="fr-FR" dirty="0"/>
          </a:p>
        </p:txBody>
      </p:sp>
      <p:sp>
        <p:nvSpPr>
          <p:cNvPr id="3" name="ZoneTexte 2"/>
          <p:cNvSpPr txBox="1"/>
          <p:nvPr/>
        </p:nvSpPr>
        <p:spPr>
          <a:xfrm>
            <a:off x="3491880" y="1383847"/>
            <a:ext cx="2448272" cy="369332"/>
          </a:xfrm>
          <a:prstGeom prst="rect">
            <a:avLst/>
          </a:prstGeom>
          <a:noFill/>
        </p:spPr>
        <p:txBody>
          <a:bodyPr wrap="square" rtlCol="0">
            <a:spAutoFit/>
          </a:bodyPr>
          <a:lstStyle/>
          <a:p>
            <a:r>
              <a:rPr lang="fr-FR" dirty="0" smtClean="0"/>
              <a:t>Explosion si confinement </a:t>
            </a:r>
            <a:endParaRPr lang="fr-FR" dirty="0"/>
          </a:p>
        </p:txBody>
      </p:sp>
      <p:sp>
        <p:nvSpPr>
          <p:cNvPr id="10" name="ZoneTexte 9"/>
          <p:cNvSpPr txBox="1"/>
          <p:nvPr/>
        </p:nvSpPr>
        <p:spPr>
          <a:xfrm>
            <a:off x="179512" y="116632"/>
            <a:ext cx="1800200" cy="400110"/>
          </a:xfrm>
          <a:prstGeom prst="rect">
            <a:avLst/>
          </a:prstGeom>
          <a:noFill/>
        </p:spPr>
        <p:txBody>
          <a:bodyPr wrap="square" rtlCol="0">
            <a:spAutoFit/>
          </a:bodyPr>
          <a:lstStyle/>
          <a:p>
            <a:r>
              <a:rPr lang="fr-FR" sz="2000" dirty="0" smtClean="0">
                <a:solidFill>
                  <a:srgbClr val="FFFF00"/>
                </a:solidFill>
              </a:rPr>
              <a:t>Explosion </a:t>
            </a:r>
            <a:endParaRPr lang="fr-FR" sz="2000" dirty="0">
              <a:solidFill>
                <a:srgbClr val="FFFF00"/>
              </a:solidFill>
            </a:endParaRPr>
          </a:p>
        </p:txBody>
      </p:sp>
      <p:sp>
        <p:nvSpPr>
          <p:cNvPr id="4" name="ZoneTexte 3"/>
          <p:cNvSpPr txBox="1"/>
          <p:nvPr/>
        </p:nvSpPr>
        <p:spPr>
          <a:xfrm>
            <a:off x="6228184" y="1036865"/>
            <a:ext cx="2640969" cy="369332"/>
          </a:xfrm>
          <a:prstGeom prst="rect">
            <a:avLst/>
          </a:prstGeom>
          <a:noFill/>
        </p:spPr>
        <p:txBody>
          <a:bodyPr wrap="square" rtlCol="0">
            <a:spAutoFit/>
          </a:bodyPr>
          <a:lstStyle/>
          <a:p>
            <a:r>
              <a:rPr lang="fr-FR" dirty="0">
                <a:solidFill>
                  <a:srgbClr val="FFFF00"/>
                </a:solidFill>
              </a:rPr>
              <a:t>à l’air libre </a:t>
            </a:r>
            <a:r>
              <a:rPr lang="fr-FR" dirty="0" smtClean="0">
                <a:solidFill>
                  <a:srgbClr val="FFFF00"/>
                </a:solidFill>
              </a:rPr>
              <a:t> la poudre brûle</a:t>
            </a:r>
            <a:endParaRPr lang="fr-FR" dirty="0">
              <a:solidFill>
                <a:srgbClr val="FFFF00"/>
              </a:solidFill>
            </a:endParaRPr>
          </a:p>
        </p:txBody>
      </p:sp>
      <p:sp>
        <p:nvSpPr>
          <p:cNvPr id="5" name="Rectangle 4"/>
          <p:cNvSpPr/>
          <p:nvPr/>
        </p:nvSpPr>
        <p:spPr>
          <a:xfrm>
            <a:off x="251520" y="4062163"/>
            <a:ext cx="1317990" cy="400110"/>
          </a:xfrm>
          <a:prstGeom prst="rect">
            <a:avLst/>
          </a:prstGeom>
        </p:spPr>
        <p:txBody>
          <a:bodyPr wrap="none">
            <a:spAutoFit/>
          </a:bodyPr>
          <a:lstStyle/>
          <a:p>
            <a:r>
              <a:rPr lang="fr-FR" sz="2000" dirty="0">
                <a:solidFill>
                  <a:srgbClr val="FFFF00"/>
                </a:solidFill>
              </a:rPr>
              <a:t>Déflagration</a:t>
            </a:r>
          </a:p>
        </p:txBody>
      </p:sp>
    </p:spTree>
    <p:extLst>
      <p:ext uri="{BB962C8B-B14F-4D97-AF65-F5344CB8AC3E}">
        <p14:creationId xmlns:p14="http://schemas.microsoft.com/office/powerpoint/2010/main" val="342567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ALS FP 2017</a:t>
            </a:r>
            <a:endParaRPr lang="fr-FR" dirty="0"/>
          </a:p>
        </p:txBody>
      </p:sp>
      <p:sp>
        <p:nvSpPr>
          <p:cNvPr id="5" name="ZoneTexte 4"/>
          <p:cNvSpPr txBox="1"/>
          <p:nvPr/>
        </p:nvSpPr>
        <p:spPr>
          <a:xfrm>
            <a:off x="762055" y="688854"/>
            <a:ext cx="2590774" cy="400110"/>
          </a:xfrm>
          <a:prstGeom prst="rect">
            <a:avLst/>
          </a:prstGeom>
          <a:noFill/>
        </p:spPr>
        <p:txBody>
          <a:bodyPr wrap="none" rtlCol="0">
            <a:spAutoFit/>
          </a:bodyPr>
          <a:lstStyle/>
          <a:p>
            <a:r>
              <a:rPr lang="fr-FR" sz="2000" dirty="0" smtClean="0">
                <a:solidFill>
                  <a:srgbClr val="FFFF00"/>
                </a:solidFill>
              </a:rPr>
              <a:t>Cinétique du phénomène </a:t>
            </a:r>
            <a:endParaRPr lang="fr-FR" sz="2000" dirty="0">
              <a:solidFill>
                <a:srgbClr val="FFFF00"/>
              </a:solidFill>
            </a:endParaRPr>
          </a:p>
        </p:txBody>
      </p:sp>
      <p:sp>
        <p:nvSpPr>
          <p:cNvPr id="6" name="ZoneTexte 5"/>
          <p:cNvSpPr txBox="1"/>
          <p:nvPr/>
        </p:nvSpPr>
        <p:spPr>
          <a:xfrm>
            <a:off x="3373083" y="4100983"/>
            <a:ext cx="1486949" cy="369332"/>
          </a:xfrm>
          <a:prstGeom prst="rect">
            <a:avLst/>
          </a:prstGeom>
          <a:noFill/>
        </p:spPr>
        <p:txBody>
          <a:bodyPr wrap="square" rtlCol="0">
            <a:spAutoFit/>
          </a:bodyPr>
          <a:lstStyle/>
          <a:p>
            <a:r>
              <a:rPr lang="fr-FR" dirty="0" smtClean="0"/>
              <a:t>Onde de choc </a:t>
            </a:r>
            <a:endParaRPr lang="fr-FR" dirty="0"/>
          </a:p>
        </p:txBody>
      </p:sp>
      <p:sp>
        <p:nvSpPr>
          <p:cNvPr id="7" name="ZoneTexte 6"/>
          <p:cNvSpPr txBox="1"/>
          <p:nvPr/>
        </p:nvSpPr>
        <p:spPr>
          <a:xfrm>
            <a:off x="6248535" y="4725144"/>
            <a:ext cx="2787961" cy="923330"/>
          </a:xfrm>
          <a:prstGeom prst="rect">
            <a:avLst/>
          </a:prstGeom>
          <a:noFill/>
        </p:spPr>
        <p:txBody>
          <a:bodyPr wrap="square" rtlCol="0">
            <a:spAutoFit/>
          </a:bodyPr>
          <a:lstStyle/>
          <a:p>
            <a:r>
              <a:rPr lang="fr-FR" dirty="0" smtClean="0"/>
              <a:t>Dégagement d’un grand volume de gaz à haute température en expansion</a:t>
            </a:r>
            <a:endParaRPr lang="fr-FR" dirty="0"/>
          </a:p>
        </p:txBody>
      </p:sp>
      <p:sp>
        <p:nvSpPr>
          <p:cNvPr id="4" name="ZoneTexte 3"/>
          <p:cNvSpPr txBox="1"/>
          <p:nvPr/>
        </p:nvSpPr>
        <p:spPr>
          <a:xfrm>
            <a:off x="4824028" y="4941168"/>
            <a:ext cx="792088" cy="369332"/>
          </a:xfrm>
          <a:prstGeom prst="rect">
            <a:avLst/>
          </a:prstGeom>
          <a:noFill/>
        </p:spPr>
        <p:txBody>
          <a:bodyPr wrap="square" rtlCol="0">
            <a:spAutoFit/>
          </a:bodyPr>
          <a:lstStyle/>
          <a:p>
            <a:r>
              <a:rPr lang="fr-FR" dirty="0"/>
              <a:t>p</a:t>
            </a:r>
            <a:r>
              <a:rPr lang="fr-FR" dirty="0" smtClean="0"/>
              <a:t>uis </a:t>
            </a:r>
            <a:endParaRPr lang="fr-FR" dirty="0"/>
          </a:p>
        </p:txBody>
      </p:sp>
      <p:sp>
        <p:nvSpPr>
          <p:cNvPr id="8" name="ZoneTexte 7"/>
          <p:cNvSpPr txBox="1"/>
          <p:nvPr/>
        </p:nvSpPr>
        <p:spPr>
          <a:xfrm>
            <a:off x="91446" y="1480592"/>
            <a:ext cx="3832482" cy="461665"/>
          </a:xfrm>
          <a:prstGeom prst="rect">
            <a:avLst/>
          </a:prstGeom>
          <a:noFill/>
        </p:spPr>
        <p:txBody>
          <a:bodyPr wrap="square" rtlCol="0">
            <a:spAutoFit/>
          </a:bodyPr>
          <a:lstStyle/>
          <a:p>
            <a:r>
              <a:rPr lang="fr-FR" sz="2400" dirty="0" smtClean="0"/>
              <a:t>Explosif </a:t>
            </a:r>
            <a:r>
              <a:rPr lang="fr-FR" sz="2400" u="sng" dirty="0" smtClean="0"/>
              <a:t>lent</a:t>
            </a:r>
            <a:r>
              <a:rPr lang="fr-FR" sz="2400" dirty="0" smtClean="0"/>
              <a:t>  subsonique </a:t>
            </a:r>
            <a:endParaRPr lang="fr-FR" sz="2400" dirty="0"/>
          </a:p>
        </p:txBody>
      </p:sp>
      <p:sp>
        <p:nvSpPr>
          <p:cNvPr id="9" name="ZoneTexte 8"/>
          <p:cNvSpPr txBox="1"/>
          <p:nvPr/>
        </p:nvSpPr>
        <p:spPr>
          <a:xfrm>
            <a:off x="159665" y="3171123"/>
            <a:ext cx="2552395" cy="646331"/>
          </a:xfrm>
          <a:prstGeom prst="rect">
            <a:avLst/>
          </a:prstGeom>
          <a:noFill/>
        </p:spPr>
        <p:txBody>
          <a:bodyPr wrap="square" rtlCol="0">
            <a:spAutoFit/>
          </a:bodyPr>
          <a:lstStyle/>
          <a:p>
            <a:r>
              <a:rPr lang="fr-FR" dirty="0" smtClean="0">
                <a:solidFill>
                  <a:srgbClr val="FFFF00"/>
                </a:solidFill>
              </a:rPr>
              <a:t>Nitroglycérine  : 7700 m/s</a:t>
            </a:r>
          </a:p>
          <a:p>
            <a:r>
              <a:rPr lang="fr-FR" dirty="0" smtClean="0">
                <a:solidFill>
                  <a:srgbClr val="FFFF00"/>
                </a:solidFill>
              </a:rPr>
              <a:t>TNT   :  6900 m/s</a:t>
            </a:r>
            <a:endParaRPr lang="fr-FR" dirty="0">
              <a:solidFill>
                <a:srgbClr val="FFFF00"/>
              </a:solidFill>
            </a:endParaRPr>
          </a:p>
        </p:txBody>
      </p:sp>
      <p:sp>
        <p:nvSpPr>
          <p:cNvPr id="10" name="ZoneTexte 9"/>
          <p:cNvSpPr txBox="1"/>
          <p:nvPr/>
        </p:nvSpPr>
        <p:spPr>
          <a:xfrm>
            <a:off x="91446" y="2868430"/>
            <a:ext cx="2968386" cy="369332"/>
          </a:xfrm>
          <a:prstGeom prst="rect">
            <a:avLst/>
          </a:prstGeom>
          <a:noFill/>
        </p:spPr>
        <p:txBody>
          <a:bodyPr wrap="square" rtlCol="0">
            <a:spAutoFit/>
          </a:bodyPr>
          <a:lstStyle/>
          <a:p>
            <a:r>
              <a:rPr lang="fr-FR" dirty="0" smtClean="0">
                <a:solidFill>
                  <a:srgbClr val="FFFF00"/>
                </a:solidFill>
              </a:rPr>
              <a:t>Vélocité  d’explosifs détonnant s</a:t>
            </a:r>
            <a:r>
              <a:rPr lang="fr-FR" dirty="0" smtClean="0"/>
              <a:t>: </a:t>
            </a:r>
            <a:endParaRPr lang="fr-FR" dirty="0"/>
          </a:p>
        </p:txBody>
      </p:sp>
      <p:sp>
        <p:nvSpPr>
          <p:cNvPr id="11" name="Rectangle à coins arrondis 10"/>
          <p:cNvSpPr/>
          <p:nvPr/>
        </p:nvSpPr>
        <p:spPr>
          <a:xfrm>
            <a:off x="159665" y="2895012"/>
            <a:ext cx="2822218" cy="8940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4117" y="1"/>
            <a:ext cx="4382170" cy="3861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6156176" y="1111260"/>
            <a:ext cx="2499929" cy="369332"/>
          </a:xfrm>
          <a:prstGeom prst="rect">
            <a:avLst/>
          </a:prstGeom>
          <a:noFill/>
        </p:spPr>
        <p:txBody>
          <a:bodyPr wrap="square" rtlCol="0">
            <a:spAutoFit/>
          </a:bodyPr>
          <a:lstStyle/>
          <a:p>
            <a:r>
              <a:rPr lang="fr-FR" dirty="0" smtClean="0">
                <a:solidFill>
                  <a:schemeClr val="bg1"/>
                </a:solidFill>
              </a:rPr>
              <a:t>Onde de </a:t>
            </a:r>
            <a:r>
              <a:rPr lang="fr-FR" dirty="0" err="1" smtClean="0">
                <a:solidFill>
                  <a:schemeClr val="bg1"/>
                </a:solidFill>
              </a:rPr>
              <a:t>Friedlander</a:t>
            </a:r>
            <a:endParaRPr lang="fr-FR" dirty="0">
              <a:solidFill>
                <a:schemeClr val="bg1"/>
              </a:solidFill>
            </a:endParaRPr>
          </a:p>
        </p:txBody>
      </p:sp>
      <p:sp>
        <p:nvSpPr>
          <p:cNvPr id="15" name="ZoneTexte 14"/>
          <p:cNvSpPr txBox="1"/>
          <p:nvPr/>
        </p:nvSpPr>
        <p:spPr>
          <a:xfrm>
            <a:off x="135122" y="1988840"/>
            <a:ext cx="1432403" cy="369332"/>
          </a:xfrm>
          <a:prstGeom prst="rect">
            <a:avLst/>
          </a:prstGeom>
          <a:noFill/>
        </p:spPr>
        <p:txBody>
          <a:bodyPr wrap="square" rtlCol="0">
            <a:spAutoFit/>
          </a:bodyPr>
          <a:lstStyle/>
          <a:p>
            <a:r>
              <a:rPr lang="fr-FR" dirty="0" smtClean="0"/>
              <a:t>Comparaison </a:t>
            </a:r>
            <a:endParaRPr lang="fr-FR" dirty="0"/>
          </a:p>
        </p:txBody>
      </p:sp>
      <p:sp>
        <p:nvSpPr>
          <p:cNvPr id="14" name="Rectangle à coins arrondis 13"/>
          <p:cNvSpPr/>
          <p:nvPr/>
        </p:nvSpPr>
        <p:spPr>
          <a:xfrm>
            <a:off x="5995031" y="4739795"/>
            <a:ext cx="2822218" cy="894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3059832" y="4077072"/>
            <a:ext cx="1886114" cy="4481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a:off x="4684117" y="4581128"/>
            <a:ext cx="1112019"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259632" y="4725144"/>
            <a:ext cx="1156364" cy="461665"/>
          </a:xfrm>
          <a:prstGeom prst="rect">
            <a:avLst/>
          </a:prstGeom>
          <a:noFill/>
        </p:spPr>
        <p:txBody>
          <a:bodyPr wrap="square" rtlCol="0">
            <a:spAutoFit/>
          </a:bodyPr>
          <a:lstStyle/>
          <a:p>
            <a:r>
              <a:rPr lang="fr-FR" sz="2400" dirty="0" smtClean="0"/>
              <a:t>2 effets </a:t>
            </a:r>
            <a:endParaRPr lang="fr-FR" sz="2400" dirty="0"/>
          </a:p>
        </p:txBody>
      </p:sp>
      <p:sp>
        <p:nvSpPr>
          <p:cNvPr id="18" name="Accolade ouvrante 17"/>
          <p:cNvSpPr/>
          <p:nvPr/>
        </p:nvSpPr>
        <p:spPr>
          <a:xfrm>
            <a:off x="2415996" y="4100983"/>
            <a:ext cx="296064" cy="15474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35779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ALS FP 2017</a:t>
            </a:r>
            <a:endParaRPr lang="fr-FR" dirty="0"/>
          </a:p>
        </p:txBody>
      </p:sp>
      <p:sp>
        <p:nvSpPr>
          <p:cNvPr id="5" name="ZoneTexte 4"/>
          <p:cNvSpPr txBox="1"/>
          <p:nvPr/>
        </p:nvSpPr>
        <p:spPr>
          <a:xfrm>
            <a:off x="899592" y="908720"/>
            <a:ext cx="2088232" cy="461665"/>
          </a:xfrm>
          <a:prstGeom prst="rect">
            <a:avLst/>
          </a:prstGeom>
          <a:noFill/>
        </p:spPr>
        <p:txBody>
          <a:bodyPr wrap="square" rtlCol="0">
            <a:spAutoFit/>
          </a:bodyPr>
          <a:lstStyle/>
          <a:p>
            <a:r>
              <a:rPr lang="fr-FR" sz="2400" dirty="0" smtClean="0"/>
              <a:t>Onde de choc </a:t>
            </a:r>
            <a:endParaRPr lang="fr-FR" sz="2400" dirty="0"/>
          </a:p>
        </p:txBody>
      </p:sp>
      <p:sp>
        <p:nvSpPr>
          <p:cNvPr id="6" name="ZoneTexte 5"/>
          <p:cNvSpPr txBox="1"/>
          <p:nvPr/>
        </p:nvSpPr>
        <p:spPr>
          <a:xfrm>
            <a:off x="4139952" y="980728"/>
            <a:ext cx="2592288" cy="461665"/>
          </a:xfrm>
          <a:prstGeom prst="rect">
            <a:avLst/>
          </a:prstGeom>
          <a:noFill/>
        </p:spPr>
        <p:txBody>
          <a:bodyPr wrap="square" rtlCol="0">
            <a:spAutoFit/>
          </a:bodyPr>
          <a:lstStyle/>
          <a:p>
            <a:r>
              <a:rPr lang="fr-FR" sz="2400" dirty="0" smtClean="0"/>
              <a:t>Effet de brisance </a:t>
            </a:r>
            <a:endParaRPr lang="fr-FR" sz="2400" dirty="0"/>
          </a:p>
        </p:txBody>
      </p:sp>
      <p:sp>
        <p:nvSpPr>
          <p:cNvPr id="7" name="ZoneTexte 6"/>
          <p:cNvSpPr txBox="1"/>
          <p:nvPr/>
        </p:nvSpPr>
        <p:spPr>
          <a:xfrm>
            <a:off x="323528" y="1868631"/>
            <a:ext cx="3292017" cy="1200329"/>
          </a:xfrm>
          <a:prstGeom prst="rect">
            <a:avLst/>
          </a:prstGeom>
          <a:noFill/>
        </p:spPr>
        <p:txBody>
          <a:bodyPr wrap="square" rtlCol="0">
            <a:spAutoFit/>
          </a:bodyPr>
          <a:lstStyle/>
          <a:p>
            <a:r>
              <a:rPr lang="fr-FR" sz="2400" dirty="0" smtClean="0"/>
              <a:t>Dégagement d’un grand volume de gaz à haute température </a:t>
            </a:r>
            <a:endParaRPr lang="fr-FR" sz="2400" dirty="0"/>
          </a:p>
        </p:txBody>
      </p:sp>
      <p:sp>
        <p:nvSpPr>
          <p:cNvPr id="8" name="ZoneTexte 7"/>
          <p:cNvSpPr txBox="1"/>
          <p:nvPr/>
        </p:nvSpPr>
        <p:spPr>
          <a:xfrm>
            <a:off x="4229962" y="2103239"/>
            <a:ext cx="2862318" cy="461665"/>
          </a:xfrm>
          <a:prstGeom prst="rect">
            <a:avLst/>
          </a:prstGeom>
          <a:noFill/>
        </p:spPr>
        <p:txBody>
          <a:bodyPr wrap="square" rtlCol="0">
            <a:spAutoFit/>
          </a:bodyPr>
          <a:lstStyle/>
          <a:p>
            <a:r>
              <a:rPr lang="fr-FR" sz="2400" dirty="0" smtClean="0"/>
              <a:t>Effet de poussée </a:t>
            </a:r>
            <a:endParaRPr lang="fr-FR" sz="2400" dirty="0"/>
          </a:p>
        </p:txBody>
      </p:sp>
      <p:sp>
        <p:nvSpPr>
          <p:cNvPr id="9" name="ZoneTexte 8"/>
          <p:cNvSpPr txBox="1"/>
          <p:nvPr/>
        </p:nvSpPr>
        <p:spPr>
          <a:xfrm>
            <a:off x="683568" y="3599135"/>
            <a:ext cx="8064896" cy="461665"/>
          </a:xfrm>
          <a:prstGeom prst="rect">
            <a:avLst/>
          </a:prstGeom>
          <a:noFill/>
        </p:spPr>
        <p:txBody>
          <a:bodyPr wrap="square" rtlCol="0">
            <a:spAutoFit/>
          </a:bodyPr>
          <a:lstStyle/>
          <a:p>
            <a:r>
              <a:rPr lang="fr-FR" sz="2400" dirty="0" smtClean="0"/>
              <a:t>Maîtriser ces deux aspects  conditionne en grande partie les usages  </a:t>
            </a:r>
            <a:endParaRPr lang="fr-FR" sz="2400" dirty="0"/>
          </a:p>
        </p:txBody>
      </p:sp>
      <p:sp>
        <p:nvSpPr>
          <p:cNvPr id="2" name="Flèche droite 1"/>
          <p:cNvSpPr/>
          <p:nvPr/>
        </p:nvSpPr>
        <p:spPr>
          <a:xfrm>
            <a:off x="3203848" y="1084094"/>
            <a:ext cx="792088"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3212232" y="2236222"/>
            <a:ext cx="792088"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899592" y="908720"/>
            <a:ext cx="1886114" cy="4481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323528" y="1868632"/>
            <a:ext cx="2880320" cy="12613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4139952" y="1958908"/>
            <a:ext cx="2822218" cy="894028"/>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4139952" y="836712"/>
            <a:ext cx="2822218" cy="67800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732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47664" y="436022"/>
            <a:ext cx="4716524" cy="461665"/>
          </a:xfrm>
          <a:prstGeom prst="rect">
            <a:avLst/>
          </a:prstGeom>
          <a:noFill/>
        </p:spPr>
        <p:txBody>
          <a:bodyPr wrap="square" rtlCol="0">
            <a:spAutoFit/>
          </a:bodyPr>
          <a:lstStyle/>
          <a:p>
            <a:r>
              <a:rPr lang="fr-FR" sz="2400" dirty="0" smtClean="0"/>
              <a:t>Pourquoi l’explosif est-il utilisé en mine </a:t>
            </a:r>
            <a:endParaRPr lang="fr-FR" sz="2400" dirty="0"/>
          </a:p>
        </p:txBody>
      </p:sp>
      <p:sp>
        <p:nvSpPr>
          <p:cNvPr id="6" name="ZoneTexte 5"/>
          <p:cNvSpPr txBox="1"/>
          <p:nvPr/>
        </p:nvSpPr>
        <p:spPr>
          <a:xfrm>
            <a:off x="827584" y="1484784"/>
            <a:ext cx="2664296" cy="369332"/>
          </a:xfrm>
          <a:prstGeom prst="rect">
            <a:avLst/>
          </a:prstGeom>
          <a:noFill/>
        </p:spPr>
        <p:txBody>
          <a:bodyPr wrap="square" rtlCol="0">
            <a:spAutoFit/>
          </a:bodyPr>
          <a:lstStyle/>
          <a:p>
            <a:r>
              <a:rPr lang="fr-FR" dirty="0" smtClean="0"/>
              <a:t>Dureté de la roche </a:t>
            </a:r>
            <a:endParaRPr lang="fr-FR" dirty="0"/>
          </a:p>
        </p:txBody>
      </p:sp>
      <p:sp>
        <p:nvSpPr>
          <p:cNvPr id="7" name="ZoneTexte 6"/>
          <p:cNvSpPr txBox="1"/>
          <p:nvPr/>
        </p:nvSpPr>
        <p:spPr>
          <a:xfrm>
            <a:off x="837935" y="2437698"/>
            <a:ext cx="2664296" cy="369332"/>
          </a:xfrm>
          <a:prstGeom prst="rect">
            <a:avLst/>
          </a:prstGeom>
          <a:noFill/>
        </p:spPr>
        <p:txBody>
          <a:bodyPr wrap="square" rtlCol="0">
            <a:spAutoFit/>
          </a:bodyPr>
          <a:lstStyle/>
          <a:p>
            <a:r>
              <a:rPr lang="fr-FR" dirty="0" smtClean="0"/>
              <a:t>Lenteur de l’avancement </a:t>
            </a:r>
            <a:endParaRPr lang="fr-FR" dirty="0"/>
          </a:p>
        </p:txBody>
      </p:sp>
      <p:sp>
        <p:nvSpPr>
          <p:cNvPr id="9" name="ZoneTexte 8"/>
          <p:cNvSpPr txBox="1"/>
          <p:nvPr/>
        </p:nvSpPr>
        <p:spPr>
          <a:xfrm>
            <a:off x="1339652" y="3347700"/>
            <a:ext cx="2448272" cy="369332"/>
          </a:xfrm>
          <a:prstGeom prst="rect">
            <a:avLst/>
          </a:prstGeom>
          <a:noFill/>
        </p:spPr>
        <p:txBody>
          <a:bodyPr wrap="square" rtlCol="0">
            <a:spAutoFit/>
          </a:bodyPr>
          <a:lstStyle/>
          <a:p>
            <a:r>
              <a:rPr lang="fr-FR" dirty="0" smtClean="0"/>
              <a:t>Coût de la main d’œuvre </a:t>
            </a:r>
            <a:endParaRPr lang="fr-FR" dirty="0"/>
          </a:p>
        </p:txBody>
      </p:sp>
      <p:sp>
        <p:nvSpPr>
          <p:cNvPr id="15" name="Flèche droite 14"/>
          <p:cNvSpPr/>
          <p:nvPr/>
        </p:nvSpPr>
        <p:spPr>
          <a:xfrm rot="5400000">
            <a:off x="1844905" y="2875311"/>
            <a:ext cx="629653" cy="315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5400000">
            <a:off x="1732828" y="2002889"/>
            <a:ext cx="664883" cy="315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11"/>
          </p:nvPr>
        </p:nvSpPr>
        <p:spPr/>
        <p:txBody>
          <a:bodyPr/>
          <a:lstStyle/>
          <a:p>
            <a:r>
              <a:rPr lang="fr-FR" smtClean="0"/>
              <a:t>ALS FP 2017</a:t>
            </a:r>
            <a:endParaRPr lang="fr-FR" dirty="0"/>
          </a:p>
        </p:txBody>
      </p:sp>
    </p:spTree>
    <p:extLst>
      <p:ext uri="{BB962C8B-B14F-4D97-AF65-F5344CB8AC3E}">
        <p14:creationId xmlns:p14="http://schemas.microsoft.com/office/powerpoint/2010/main" val="231581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47664" y="436022"/>
            <a:ext cx="4716524" cy="461665"/>
          </a:xfrm>
          <a:prstGeom prst="rect">
            <a:avLst/>
          </a:prstGeom>
          <a:noFill/>
        </p:spPr>
        <p:txBody>
          <a:bodyPr wrap="square" rtlCol="0">
            <a:spAutoFit/>
          </a:bodyPr>
          <a:lstStyle/>
          <a:p>
            <a:r>
              <a:rPr lang="fr-FR" sz="2400" dirty="0" smtClean="0"/>
              <a:t>Pourquoi l’explosif est-il utilisé en mine </a:t>
            </a:r>
            <a:endParaRPr lang="fr-FR" sz="2400" dirty="0"/>
          </a:p>
        </p:txBody>
      </p:sp>
      <p:sp>
        <p:nvSpPr>
          <p:cNvPr id="5" name="ZoneTexte 4"/>
          <p:cNvSpPr txBox="1"/>
          <p:nvPr/>
        </p:nvSpPr>
        <p:spPr>
          <a:xfrm>
            <a:off x="3787924" y="3759423"/>
            <a:ext cx="4149020" cy="461665"/>
          </a:xfrm>
          <a:prstGeom prst="rect">
            <a:avLst/>
          </a:prstGeom>
          <a:noFill/>
        </p:spPr>
        <p:txBody>
          <a:bodyPr wrap="square" rtlCol="0">
            <a:spAutoFit/>
          </a:bodyPr>
          <a:lstStyle/>
          <a:p>
            <a:r>
              <a:rPr lang="fr-FR" sz="2400" b="1" dirty="0" smtClean="0"/>
              <a:t>Besoin d’énergie supplémentaire </a:t>
            </a:r>
            <a:endParaRPr lang="fr-FR" sz="2400" b="1" dirty="0"/>
          </a:p>
        </p:txBody>
      </p:sp>
      <p:sp>
        <p:nvSpPr>
          <p:cNvPr id="6" name="ZoneTexte 5"/>
          <p:cNvSpPr txBox="1"/>
          <p:nvPr/>
        </p:nvSpPr>
        <p:spPr>
          <a:xfrm>
            <a:off x="827584" y="1484784"/>
            <a:ext cx="2664296" cy="369332"/>
          </a:xfrm>
          <a:prstGeom prst="rect">
            <a:avLst/>
          </a:prstGeom>
          <a:noFill/>
        </p:spPr>
        <p:txBody>
          <a:bodyPr wrap="square" rtlCol="0">
            <a:spAutoFit/>
          </a:bodyPr>
          <a:lstStyle/>
          <a:p>
            <a:r>
              <a:rPr lang="fr-FR" dirty="0" smtClean="0"/>
              <a:t>Dureté de la roche </a:t>
            </a:r>
            <a:endParaRPr lang="fr-FR" dirty="0"/>
          </a:p>
        </p:txBody>
      </p:sp>
      <p:sp>
        <p:nvSpPr>
          <p:cNvPr id="7" name="ZoneTexte 6"/>
          <p:cNvSpPr txBox="1"/>
          <p:nvPr/>
        </p:nvSpPr>
        <p:spPr>
          <a:xfrm>
            <a:off x="837935" y="2437698"/>
            <a:ext cx="2664296" cy="369332"/>
          </a:xfrm>
          <a:prstGeom prst="rect">
            <a:avLst/>
          </a:prstGeom>
          <a:noFill/>
        </p:spPr>
        <p:txBody>
          <a:bodyPr wrap="square" rtlCol="0">
            <a:spAutoFit/>
          </a:bodyPr>
          <a:lstStyle/>
          <a:p>
            <a:r>
              <a:rPr lang="fr-FR" dirty="0" smtClean="0"/>
              <a:t>Lenteur de l’avancement </a:t>
            </a:r>
            <a:endParaRPr lang="fr-FR" dirty="0"/>
          </a:p>
        </p:txBody>
      </p:sp>
      <p:sp>
        <p:nvSpPr>
          <p:cNvPr id="8" name="ZoneTexte 7"/>
          <p:cNvSpPr txBox="1"/>
          <p:nvPr/>
        </p:nvSpPr>
        <p:spPr>
          <a:xfrm>
            <a:off x="3707904" y="4859868"/>
            <a:ext cx="5040560" cy="369332"/>
          </a:xfrm>
          <a:prstGeom prst="rect">
            <a:avLst/>
          </a:prstGeom>
          <a:noFill/>
        </p:spPr>
        <p:txBody>
          <a:bodyPr wrap="square" rtlCol="0">
            <a:spAutoFit/>
          </a:bodyPr>
          <a:lstStyle/>
          <a:p>
            <a:r>
              <a:rPr lang="fr-FR" dirty="0" smtClean="0">
                <a:solidFill>
                  <a:srgbClr val="FFFF00"/>
                </a:solidFill>
              </a:rPr>
              <a:t>Au Thillot un an de travail pour avancer de 1 ou 2 toises</a:t>
            </a:r>
            <a:endParaRPr lang="fr-FR" dirty="0">
              <a:solidFill>
                <a:srgbClr val="FFFF00"/>
              </a:solidFill>
            </a:endParaRPr>
          </a:p>
        </p:txBody>
      </p:sp>
      <p:sp>
        <p:nvSpPr>
          <p:cNvPr id="9" name="ZoneTexte 8"/>
          <p:cNvSpPr txBox="1"/>
          <p:nvPr/>
        </p:nvSpPr>
        <p:spPr>
          <a:xfrm>
            <a:off x="1339652" y="3347700"/>
            <a:ext cx="2448272" cy="369332"/>
          </a:xfrm>
          <a:prstGeom prst="rect">
            <a:avLst/>
          </a:prstGeom>
          <a:noFill/>
        </p:spPr>
        <p:txBody>
          <a:bodyPr wrap="square" rtlCol="0">
            <a:spAutoFit/>
          </a:bodyPr>
          <a:lstStyle/>
          <a:p>
            <a:r>
              <a:rPr lang="fr-FR" dirty="0" smtClean="0"/>
              <a:t>Coût de la main d’œuvre </a:t>
            </a:r>
            <a:endParaRPr lang="fr-FR" dirty="0"/>
          </a:p>
        </p:txBody>
      </p:sp>
      <p:sp>
        <p:nvSpPr>
          <p:cNvPr id="10" name="ZoneTexte 9"/>
          <p:cNvSpPr txBox="1"/>
          <p:nvPr/>
        </p:nvSpPr>
        <p:spPr>
          <a:xfrm>
            <a:off x="2269721" y="4693786"/>
            <a:ext cx="1008112" cy="461665"/>
          </a:xfrm>
          <a:prstGeom prst="rect">
            <a:avLst/>
          </a:prstGeom>
          <a:noFill/>
        </p:spPr>
        <p:txBody>
          <a:bodyPr wrap="square" rtlCol="0">
            <a:spAutoFit/>
          </a:bodyPr>
          <a:lstStyle/>
          <a:p>
            <a:r>
              <a:rPr lang="fr-FR" sz="2400" dirty="0" smtClean="0"/>
              <a:t>Le feu </a:t>
            </a:r>
            <a:endParaRPr lang="fr-FR" sz="2400" dirty="0"/>
          </a:p>
        </p:txBody>
      </p:sp>
      <p:sp>
        <p:nvSpPr>
          <p:cNvPr id="12" name="ZoneTexte 11"/>
          <p:cNvSpPr txBox="1"/>
          <p:nvPr/>
        </p:nvSpPr>
        <p:spPr>
          <a:xfrm>
            <a:off x="755576" y="5242242"/>
            <a:ext cx="2160240" cy="646331"/>
          </a:xfrm>
          <a:prstGeom prst="rect">
            <a:avLst/>
          </a:prstGeom>
          <a:noFill/>
        </p:spPr>
        <p:txBody>
          <a:bodyPr wrap="square" rtlCol="0">
            <a:spAutoFit/>
          </a:bodyPr>
          <a:lstStyle/>
          <a:p>
            <a:r>
              <a:rPr lang="fr-FR" dirty="0" smtClean="0"/>
              <a:t>Utilisé de tout temps (mais lent)</a:t>
            </a:r>
            <a:endParaRPr lang="fr-FR" dirty="0"/>
          </a:p>
        </p:txBody>
      </p:sp>
      <p:sp>
        <p:nvSpPr>
          <p:cNvPr id="14" name="Flèche droite 13"/>
          <p:cNvSpPr/>
          <p:nvPr/>
        </p:nvSpPr>
        <p:spPr>
          <a:xfrm>
            <a:off x="2545866" y="3788942"/>
            <a:ext cx="922351" cy="494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5400000">
            <a:off x="1844905" y="2875311"/>
            <a:ext cx="629653" cy="315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5400000">
            <a:off x="1732828" y="2002889"/>
            <a:ext cx="664883" cy="315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rot="9658695">
            <a:off x="3415542" y="4334318"/>
            <a:ext cx="1140200" cy="260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2317297" y="5888573"/>
            <a:ext cx="1668345" cy="369332"/>
          </a:xfrm>
          <a:prstGeom prst="rect">
            <a:avLst/>
          </a:prstGeom>
          <a:noFill/>
        </p:spPr>
        <p:txBody>
          <a:bodyPr wrap="square" rtlCol="0">
            <a:spAutoFit/>
          </a:bodyPr>
          <a:lstStyle/>
          <a:p>
            <a:r>
              <a:rPr lang="fr-FR" dirty="0" smtClean="0"/>
              <a:t>Pénurie de bois </a:t>
            </a:r>
            <a:endParaRPr lang="fr-FR" dirty="0"/>
          </a:p>
        </p:txBody>
      </p:sp>
      <p:sp>
        <p:nvSpPr>
          <p:cNvPr id="20" name="ZoneTexte 19"/>
          <p:cNvSpPr txBox="1"/>
          <p:nvPr/>
        </p:nvSpPr>
        <p:spPr>
          <a:xfrm>
            <a:off x="4667055" y="5579948"/>
            <a:ext cx="3649361" cy="369332"/>
          </a:xfrm>
          <a:prstGeom prst="rect">
            <a:avLst/>
          </a:prstGeom>
          <a:noFill/>
        </p:spPr>
        <p:txBody>
          <a:bodyPr wrap="square" rtlCol="0">
            <a:spAutoFit/>
          </a:bodyPr>
          <a:lstStyle/>
          <a:p>
            <a:r>
              <a:rPr lang="fr-FR" dirty="0" smtClean="0">
                <a:solidFill>
                  <a:srgbClr val="FFFF00"/>
                </a:solidFill>
              </a:rPr>
              <a:t> jusqu’à 100 francs la toise  en 1600</a:t>
            </a:r>
            <a:endParaRPr lang="fr-FR" dirty="0">
              <a:solidFill>
                <a:srgbClr val="FFFF00"/>
              </a:solidFill>
            </a:endParaRPr>
          </a:p>
        </p:txBody>
      </p:sp>
      <p:sp>
        <p:nvSpPr>
          <p:cNvPr id="2" name="Espace réservé du pied de page 1"/>
          <p:cNvSpPr>
            <a:spLocks noGrp="1"/>
          </p:cNvSpPr>
          <p:nvPr>
            <p:ph type="ftr" sz="quarter" idx="11"/>
          </p:nvPr>
        </p:nvSpPr>
        <p:spPr/>
        <p:txBody>
          <a:bodyPr/>
          <a:lstStyle/>
          <a:p>
            <a:r>
              <a:rPr lang="fr-FR" smtClean="0"/>
              <a:t>ALS FP 2017</a:t>
            </a:r>
            <a:endParaRPr lang="fr-FR" dirty="0"/>
          </a:p>
        </p:txBody>
      </p:sp>
      <p:sp>
        <p:nvSpPr>
          <p:cNvPr id="3" name="Arc 2"/>
          <p:cNvSpPr/>
          <p:nvPr/>
        </p:nvSpPr>
        <p:spPr>
          <a:xfrm>
            <a:off x="467544" y="4494311"/>
            <a:ext cx="3384376" cy="3039145"/>
          </a:xfrm>
          <a:prstGeom prst="arc">
            <a:avLst>
              <a:gd name="adj1" fmla="val 13618099"/>
              <a:gd name="adj2" fmla="val 8953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3572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47664" y="436022"/>
            <a:ext cx="4716524" cy="461665"/>
          </a:xfrm>
          <a:prstGeom prst="rect">
            <a:avLst/>
          </a:prstGeom>
          <a:noFill/>
        </p:spPr>
        <p:txBody>
          <a:bodyPr wrap="square" rtlCol="0">
            <a:spAutoFit/>
          </a:bodyPr>
          <a:lstStyle/>
          <a:p>
            <a:r>
              <a:rPr lang="fr-FR" sz="2400" dirty="0" smtClean="0"/>
              <a:t>Pourquoi l’explosif est-il utilisé en mine </a:t>
            </a:r>
            <a:endParaRPr lang="fr-FR" sz="2400" dirty="0"/>
          </a:p>
        </p:txBody>
      </p:sp>
      <p:sp>
        <p:nvSpPr>
          <p:cNvPr id="5" name="ZoneTexte 4"/>
          <p:cNvSpPr txBox="1"/>
          <p:nvPr/>
        </p:nvSpPr>
        <p:spPr>
          <a:xfrm>
            <a:off x="3787924" y="3759423"/>
            <a:ext cx="4149020" cy="461665"/>
          </a:xfrm>
          <a:prstGeom prst="rect">
            <a:avLst/>
          </a:prstGeom>
          <a:noFill/>
        </p:spPr>
        <p:txBody>
          <a:bodyPr wrap="square" rtlCol="0">
            <a:spAutoFit/>
          </a:bodyPr>
          <a:lstStyle/>
          <a:p>
            <a:r>
              <a:rPr lang="fr-FR" sz="2400" b="1" dirty="0" smtClean="0"/>
              <a:t>Besoin d’énergie supplémentaire </a:t>
            </a:r>
            <a:endParaRPr lang="fr-FR" sz="2400" b="1" dirty="0"/>
          </a:p>
        </p:txBody>
      </p:sp>
      <p:sp>
        <p:nvSpPr>
          <p:cNvPr id="6" name="ZoneTexte 5"/>
          <p:cNvSpPr txBox="1"/>
          <p:nvPr/>
        </p:nvSpPr>
        <p:spPr>
          <a:xfrm>
            <a:off x="827584" y="1484784"/>
            <a:ext cx="2664296" cy="369332"/>
          </a:xfrm>
          <a:prstGeom prst="rect">
            <a:avLst/>
          </a:prstGeom>
          <a:noFill/>
        </p:spPr>
        <p:txBody>
          <a:bodyPr wrap="square" rtlCol="0">
            <a:spAutoFit/>
          </a:bodyPr>
          <a:lstStyle/>
          <a:p>
            <a:r>
              <a:rPr lang="fr-FR" dirty="0" smtClean="0"/>
              <a:t>Dureté de la roche </a:t>
            </a:r>
            <a:endParaRPr lang="fr-FR" dirty="0"/>
          </a:p>
        </p:txBody>
      </p:sp>
      <p:sp>
        <p:nvSpPr>
          <p:cNvPr id="7" name="ZoneTexte 6"/>
          <p:cNvSpPr txBox="1"/>
          <p:nvPr/>
        </p:nvSpPr>
        <p:spPr>
          <a:xfrm>
            <a:off x="837935" y="2437698"/>
            <a:ext cx="2664296" cy="369332"/>
          </a:xfrm>
          <a:prstGeom prst="rect">
            <a:avLst/>
          </a:prstGeom>
          <a:noFill/>
        </p:spPr>
        <p:txBody>
          <a:bodyPr wrap="square" rtlCol="0">
            <a:spAutoFit/>
          </a:bodyPr>
          <a:lstStyle/>
          <a:p>
            <a:r>
              <a:rPr lang="fr-FR" dirty="0" smtClean="0"/>
              <a:t>Lenteur de l’avancement </a:t>
            </a:r>
            <a:endParaRPr lang="fr-FR" dirty="0"/>
          </a:p>
        </p:txBody>
      </p:sp>
      <p:sp>
        <p:nvSpPr>
          <p:cNvPr id="9" name="ZoneTexte 8"/>
          <p:cNvSpPr txBox="1"/>
          <p:nvPr/>
        </p:nvSpPr>
        <p:spPr>
          <a:xfrm>
            <a:off x="1339652" y="3347700"/>
            <a:ext cx="2448272" cy="369332"/>
          </a:xfrm>
          <a:prstGeom prst="rect">
            <a:avLst/>
          </a:prstGeom>
          <a:noFill/>
        </p:spPr>
        <p:txBody>
          <a:bodyPr wrap="square" rtlCol="0">
            <a:spAutoFit/>
          </a:bodyPr>
          <a:lstStyle/>
          <a:p>
            <a:r>
              <a:rPr lang="fr-FR" dirty="0" smtClean="0"/>
              <a:t>Coût de la main d’œuvre </a:t>
            </a:r>
            <a:endParaRPr lang="fr-FR" dirty="0"/>
          </a:p>
        </p:txBody>
      </p:sp>
      <p:sp>
        <p:nvSpPr>
          <p:cNvPr id="10" name="ZoneTexte 9"/>
          <p:cNvSpPr txBox="1"/>
          <p:nvPr/>
        </p:nvSpPr>
        <p:spPr>
          <a:xfrm>
            <a:off x="2269721" y="4693786"/>
            <a:ext cx="1008112" cy="461665"/>
          </a:xfrm>
          <a:prstGeom prst="rect">
            <a:avLst/>
          </a:prstGeom>
          <a:noFill/>
        </p:spPr>
        <p:txBody>
          <a:bodyPr wrap="square" rtlCol="0">
            <a:spAutoFit/>
          </a:bodyPr>
          <a:lstStyle/>
          <a:p>
            <a:r>
              <a:rPr lang="fr-FR" sz="2400" dirty="0" smtClean="0"/>
              <a:t>Le feu </a:t>
            </a:r>
            <a:endParaRPr lang="fr-FR" sz="2400" dirty="0"/>
          </a:p>
        </p:txBody>
      </p:sp>
      <p:sp>
        <p:nvSpPr>
          <p:cNvPr id="11" name="ZoneTexte 10"/>
          <p:cNvSpPr txBox="1"/>
          <p:nvPr/>
        </p:nvSpPr>
        <p:spPr>
          <a:xfrm>
            <a:off x="5544108" y="5057576"/>
            <a:ext cx="2772308" cy="461665"/>
          </a:xfrm>
          <a:prstGeom prst="rect">
            <a:avLst/>
          </a:prstGeom>
          <a:noFill/>
        </p:spPr>
        <p:txBody>
          <a:bodyPr wrap="square" rtlCol="0">
            <a:spAutoFit/>
          </a:bodyPr>
          <a:lstStyle/>
          <a:p>
            <a:r>
              <a:rPr lang="fr-FR" sz="2400" dirty="0" smtClean="0"/>
              <a:t>La poudre à canon </a:t>
            </a:r>
            <a:endParaRPr lang="fr-FR" sz="2400" dirty="0"/>
          </a:p>
        </p:txBody>
      </p:sp>
      <p:sp>
        <p:nvSpPr>
          <p:cNvPr id="12" name="ZoneTexte 11"/>
          <p:cNvSpPr txBox="1"/>
          <p:nvPr/>
        </p:nvSpPr>
        <p:spPr>
          <a:xfrm>
            <a:off x="755576" y="5242242"/>
            <a:ext cx="2160240" cy="646331"/>
          </a:xfrm>
          <a:prstGeom prst="rect">
            <a:avLst/>
          </a:prstGeom>
          <a:noFill/>
        </p:spPr>
        <p:txBody>
          <a:bodyPr wrap="square" rtlCol="0">
            <a:spAutoFit/>
          </a:bodyPr>
          <a:lstStyle/>
          <a:p>
            <a:r>
              <a:rPr lang="fr-FR" dirty="0" smtClean="0"/>
              <a:t>Utilisé de tout temps (mais lent)</a:t>
            </a:r>
            <a:endParaRPr lang="fr-FR" dirty="0"/>
          </a:p>
        </p:txBody>
      </p:sp>
      <p:sp>
        <p:nvSpPr>
          <p:cNvPr id="13" name="ZoneTexte 12"/>
          <p:cNvSpPr txBox="1"/>
          <p:nvPr/>
        </p:nvSpPr>
        <p:spPr>
          <a:xfrm>
            <a:off x="6138174" y="5657011"/>
            <a:ext cx="2466274" cy="369332"/>
          </a:xfrm>
          <a:prstGeom prst="rect">
            <a:avLst/>
          </a:prstGeom>
          <a:noFill/>
        </p:spPr>
        <p:txBody>
          <a:bodyPr wrap="square" rtlCol="0">
            <a:spAutoFit/>
          </a:bodyPr>
          <a:lstStyle/>
          <a:p>
            <a:r>
              <a:rPr lang="fr-FR" dirty="0" smtClean="0"/>
              <a:t>Non disciplinée et chère  </a:t>
            </a:r>
            <a:endParaRPr lang="fr-FR" dirty="0"/>
          </a:p>
        </p:txBody>
      </p:sp>
      <p:sp>
        <p:nvSpPr>
          <p:cNvPr id="14" name="Flèche droite 13"/>
          <p:cNvSpPr/>
          <p:nvPr/>
        </p:nvSpPr>
        <p:spPr>
          <a:xfrm>
            <a:off x="2545866" y="3788942"/>
            <a:ext cx="922351" cy="494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5400000">
            <a:off x="1844905" y="2875311"/>
            <a:ext cx="629653" cy="315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5400000">
            <a:off x="1732828" y="2002889"/>
            <a:ext cx="664883" cy="315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rot="9658695">
            <a:off x="3415542" y="4334318"/>
            <a:ext cx="1140200" cy="260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rot="3257089">
            <a:off x="4535482" y="4550974"/>
            <a:ext cx="1140200" cy="260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2317297" y="5888573"/>
            <a:ext cx="1668345" cy="369332"/>
          </a:xfrm>
          <a:prstGeom prst="rect">
            <a:avLst/>
          </a:prstGeom>
          <a:noFill/>
        </p:spPr>
        <p:txBody>
          <a:bodyPr wrap="square" rtlCol="0">
            <a:spAutoFit/>
          </a:bodyPr>
          <a:lstStyle/>
          <a:p>
            <a:r>
              <a:rPr lang="fr-FR" dirty="0" smtClean="0"/>
              <a:t>Pénurie de bois </a:t>
            </a:r>
            <a:endParaRPr lang="fr-FR" dirty="0"/>
          </a:p>
        </p:txBody>
      </p:sp>
      <p:sp>
        <p:nvSpPr>
          <p:cNvPr id="2" name="Espace réservé du pied de page 1"/>
          <p:cNvSpPr>
            <a:spLocks noGrp="1"/>
          </p:cNvSpPr>
          <p:nvPr>
            <p:ph type="ftr" sz="quarter" idx="11"/>
          </p:nvPr>
        </p:nvSpPr>
        <p:spPr/>
        <p:txBody>
          <a:bodyPr/>
          <a:lstStyle/>
          <a:p>
            <a:r>
              <a:rPr lang="fr-FR" smtClean="0"/>
              <a:t>ALS FP 2017</a:t>
            </a:r>
            <a:endParaRPr lang="fr-FR" dirty="0"/>
          </a:p>
        </p:txBody>
      </p:sp>
      <p:sp>
        <p:nvSpPr>
          <p:cNvPr id="3" name="Arc 2"/>
          <p:cNvSpPr/>
          <p:nvPr/>
        </p:nvSpPr>
        <p:spPr>
          <a:xfrm>
            <a:off x="467544" y="4494311"/>
            <a:ext cx="3384376" cy="3039145"/>
          </a:xfrm>
          <a:prstGeom prst="arc">
            <a:avLst>
              <a:gd name="adj1" fmla="val 13618099"/>
              <a:gd name="adj2" fmla="val 8953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Arc 20"/>
          <p:cNvSpPr/>
          <p:nvPr/>
        </p:nvSpPr>
        <p:spPr>
          <a:xfrm rot="18145809">
            <a:off x="4860032" y="4646711"/>
            <a:ext cx="3384376" cy="3039145"/>
          </a:xfrm>
          <a:prstGeom prst="arc">
            <a:avLst>
              <a:gd name="adj1" fmla="val 13618099"/>
              <a:gd name="adj2" fmla="val 8953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588162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609600" y="1052736"/>
            <a:ext cx="7924800" cy="4968552"/>
          </a:xfrm>
          <a:prstGeom prst="rect">
            <a:avLst/>
          </a:prstGeom>
        </p:spPr>
        <p:txBody>
          <a:bodyPr>
            <a:normAutofit/>
          </a:bodyPr>
          <a:lstStyle/>
          <a:p>
            <a:r>
              <a:rPr lang="fr-FR" sz="2000" dirty="0" smtClean="0"/>
              <a:t>Le </a:t>
            </a:r>
            <a:r>
              <a:rPr lang="fr-FR" sz="2000" dirty="0"/>
              <a:t>trou ; les outils, la forme optimale de </a:t>
            </a:r>
            <a:r>
              <a:rPr lang="fr-FR" sz="2000" dirty="0" smtClean="0"/>
              <a:t>l’outil,  </a:t>
            </a:r>
            <a:r>
              <a:rPr lang="fr-FR" sz="2000" dirty="0"/>
              <a:t>les techniques de fabrication de l’outil, la méthode ; la charge choix de la quantité et </a:t>
            </a:r>
            <a:r>
              <a:rPr lang="fr-FR" sz="2000" dirty="0" smtClean="0"/>
              <a:t>de la </a:t>
            </a:r>
            <a:r>
              <a:rPr lang="fr-FR" sz="2000" dirty="0"/>
              <a:t>qualité de poudre ; </a:t>
            </a:r>
            <a:r>
              <a:rPr lang="fr-FR" sz="2000" dirty="0" smtClean="0"/>
              <a:t>l’obturation complète</a:t>
            </a:r>
            <a:r>
              <a:rPr lang="fr-FR" sz="2000" dirty="0"/>
              <a:t> ; la mise à feu la mèche </a:t>
            </a:r>
            <a:endParaRPr lang="fr-FR" sz="2000" dirty="0" smtClean="0"/>
          </a:p>
          <a:p>
            <a:endParaRPr lang="fr-FR" sz="2000" dirty="0"/>
          </a:p>
          <a:p>
            <a:r>
              <a:rPr lang="fr-FR" sz="2000" dirty="0"/>
              <a:t>Diriger </a:t>
            </a:r>
            <a:r>
              <a:rPr lang="fr-FR" sz="2000" dirty="0" smtClean="0"/>
              <a:t>l’énergie, </a:t>
            </a:r>
            <a:r>
              <a:rPr lang="fr-FR" sz="2000" dirty="0"/>
              <a:t>équilibre entre la résistance de la roche et la puissance d’explosion</a:t>
            </a:r>
            <a:r>
              <a:rPr lang="fr-FR" sz="2000" dirty="0" smtClean="0"/>
              <a:t>, orientation et position du trou, éviter de faire canon </a:t>
            </a:r>
            <a:r>
              <a:rPr lang="fr-FR" sz="2000" dirty="0"/>
              <a:t> </a:t>
            </a:r>
            <a:endParaRPr lang="fr-FR" sz="2000" dirty="0" smtClean="0"/>
          </a:p>
          <a:p>
            <a:endParaRPr lang="fr-FR" sz="2000" dirty="0"/>
          </a:p>
          <a:p>
            <a:r>
              <a:rPr lang="fr-FR" sz="2000" dirty="0"/>
              <a:t>Ne pas détruire la galerie , </a:t>
            </a:r>
            <a:r>
              <a:rPr lang="fr-FR" sz="2000" dirty="0" smtClean="0"/>
              <a:t>et garantir la </a:t>
            </a:r>
            <a:r>
              <a:rPr lang="fr-FR" sz="2000" dirty="0"/>
              <a:t>sécurité humaine </a:t>
            </a:r>
            <a:r>
              <a:rPr lang="fr-FR" sz="2000" dirty="0" smtClean="0"/>
              <a:t>(onde </a:t>
            </a:r>
            <a:r>
              <a:rPr lang="fr-FR" sz="2000" dirty="0"/>
              <a:t>de </a:t>
            </a:r>
            <a:r>
              <a:rPr lang="fr-FR" sz="2000" dirty="0" smtClean="0"/>
              <a:t>choc, projections) </a:t>
            </a:r>
          </a:p>
          <a:p>
            <a:endParaRPr lang="fr-FR" sz="2000" dirty="0"/>
          </a:p>
          <a:p>
            <a:r>
              <a:rPr lang="fr-FR" sz="2000" dirty="0"/>
              <a:t>L’aérage la </a:t>
            </a:r>
            <a:r>
              <a:rPr lang="fr-FR" sz="2000" dirty="0" smtClean="0"/>
              <a:t>toxicité des fumées  </a:t>
            </a:r>
          </a:p>
          <a:p>
            <a:endParaRPr lang="fr-FR" sz="2000" dirty="0"/>
          </a:p>
        </p:txBody>
      </p:sp>
      <p:sp>
        <p:nvSpPr>
          <p:cNvPr id="2" name="ZoneTexte 1"/>
          <p:cNvSpPr txBox="1"/>
          <p:nvPr/>
        </p:nvSpPr>
        <p:spPr>
          <a:xfrm>
            <a:off x="1979712" y="260648"/>
            <a:ext cx="4464496" cy="461665"/>
          </a:xfrm>
          <a:prstGeom prst="rect">
            <a:avLst/>
          </a:prstGeom>
          <a:noFill/>
        </p:spPr>
        <p:txBody>
          <a:bodyPr wrap="square" rtlCol="0">
            <a:spAutoFit/>
          </a:bodyPr>
          <a:lstStyle/>
          <a:p>
            <a:r>
              <a:rPr lang="fr-FR" sz="2400" dirty="0" smtClean="0"/>
              <a:t>Maîtrise des variables et paramètres </a:t>
            </a:r>
            <a:endParaRPr lang="fr-FR" sz="2400" dirty="0"/>
          </a:p>
        </p:txBody>
      </p:sp>
      <p:sp>
        <p:nvSpPr>
          <p:cNvPr id="4" name="Espace réservé du pied de page 3"/>
          <p:cNvSpPr>
            <a:spLocks noGrp="1"/>
          </p:cNvSpPr>
          <p:nvPr>
            <p:ph type="ftr" sz="quarter" idx="11"/>
          </p:nvPr>
        </p:nvSpPr>
        <p:spPr/>
        <p:txBody>
          <a:bodyPr/>
          <a:lstStyle/>
          <a:p>
            <a:r>
              <a:rPr lang="fr-FR" dirty="0" smtClean="0"/>
              <a:t>ALS FP 2017</a:t>
            </a:r>
            <a:endParaRPr lang="fr-FR" dirty="0"/>
          </a:p>
        </p:txBody>
      </p:sp>
      <p:sp>
        <p:nvSpPr>
          <p:cNvPr id="6" name="ZoneTexte 5"/>
          <p:cNvSpPr txBox="1"/>
          <p:nvPr/>
        </p:nvSpPr>
        <p:spPr>
          <a:xfrm>
            <a:off x="5940152" y="692696"/>
            <a:ext cx="3816424" cy="369332"/>
          </a:xfrm>
          <a:prstGeom prst="rect">
            <a:avLst/>
          </a:prstGeom>
          <a:noFill/>
        </p:spPr>
        <p:txBody>
          <a:bodyPr wrap="square" rtlCol="0">
            <a:spAutoFit/>
          </a:bodyPr>
          <a:lstStyle/>
          <a:p>
            <a:r>
              <a:rPr lang="fr-FR" dirty="0" smtClean="0"/>
              <a:t>Inventions et adaptations </a:t>
            </a:r>
            <a:endParaRPr lang="fr-FR" dirty="0"/>
          </a:p>
        </p:txBody>
      </p:sp>
    </p:spTree>
    <p:extLst>
      <p:ext uri="{BB962C8B-B14F-4D97-AF65-F5344CB8AC3E}">
        <p14:creationId xmlns:p14="http://schemas.microsoft.com/office/powerpoint/2010/main" val="78415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Capture d’écran 2017-06-05 à 18.51.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936193"/>
          </a:xfrm>
          <a:prstGeom prst="rect">
            <a:avLst/>
          </a:prstGeom>
        </p:spPr>
      </p:pic>
    </p:spTree>
    <p:extLst>
      <p:ext uri="{BB962C8B-B14F-4D97-AF65-F5344CB8AC3E}">
        <p14:creationId xmlns:p14="http://schemas.microsoft.com/office/powerpoint/2010/main" val="1182059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t>ALS FP 2017</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3952360732"/>
              </p:ext>
            </p:extLst>
          </p:nvPr>
        </p:nvGraphicFramePr>
        <p:xfrm>
          <a:off x="395535" y="1924392"/>
          <a:ext cx="8424935" cy="4726176"/>
        </p:xfrm>
        <a:graphic>
          <a:graphicData uri="http://schemas.openxmlformats.org/drawingml/2006/table">
            <a:tbl>
              <a:tblPr firstRow="1" bandRow="1">
                <a:tableStyleId>{5C22544A-7EE6-4342-B048-85BDC9FD1C3A}</a:tableStyleId>
              </a:tblPr>
              <a:tblGrid>
                <a:gridCol w="1684987"/>
                <a:gridCol w="1684987"/>
                <a:gridCol w="1684987"/>
                <a:gridCol w="1684987"/>
                <a:gridCol w="1684987"/>
              </a:tblGrid>
              <a:tr h="370840">
                <a:tc>
                  <a:txBody>
                    <a:bodyPr/>
                    <a:lstStyle/>
                    <a:p>
                      <a:endParaRPr lang="fr-FR" dirty="0"/>
                    </a:p>
                  </a:txBody>
                  <a:tcPr/>
                </a:tc>
                <a:tc>
                  <a:txBody>
                    <a:bodyPr/>
                    <a:lstStyle/>
                    <a:p>
                      <a:r>
                        <a:rPr lang="fr-FR" dirty="0" smtClean="0">
                          <a:solidFill>
                            <a:schemeClr val="bg1"/>
                          </a:solidFill>
                        </a:rPr>
                        <a:t>Archives</a:t>
                      </a:r>
                      <a:r>
                        <a:rPr lang="fr-FR" baseline="0" dirty="0" smtClean="0">
                          <a:solidFill>
                            <a:schemeClr val="bg1"/>
                          </a:solidFill>
                        </a:rPr>
                        <a:t> </a:t>
                      </a:r>
                      <a:endParaRPr lang="fr-FR" dirty="0">
                        <a:solidFill>
                          <a:schemeClr val="bg1"/>
                        </a:solidFill>
                      </a:endParaRPr>
                    </a:p>
                  </a:txBody>
                  <a:tcPr/>
                </a:tc>
                <a:tc>
                  <a:txBody>
                    <a:bodyPr/>
                    <a:lstStyle/>
                    <a:p>
                      <a:r>
                        <a:rPr lang="fr-FR" dirty="0" smtClean="0">
                          <a:solidFill>
                            <a:schemeClr val="bg1"/>
                          </a:solidFill>
                        </a:rPr>
                        <a:t>Lieu démonstratif</a:t>
                      </a:r>
                      <a:endParaRPr lang="fr-FR" dirty="0">
                        <a:solidFill>
                          <a:schemeClr val="bg1"/>
                        </a:solidFill>
                      </a:endParaRPr>
                    </a:p>
                  </a:txBody>
                  <a:tcPr/>
                </a:tc>
                <a:tc>
                  <a:txBody>
                    <a:bodyPr/>
                    <a:lstStyle/>
                    <a:p>
                      <a:r>
                        <a:rPr lang="fr-FR" dirty="0" smtClean="0">
                          <a:solidFill>
                            <a:schemeClr val="bg1"/>
                          </a:solidFill>
                        </a:rPr>
                        <a:t>Mobilier</a:t>
                      </a:r>
                      <a:r>
                        <a:rPr lang="fr-FR" baseline="0" dirty="0" smtClean="0">
                          <a:solidFill>
                            <a:schemeClr val="bg1"/>
                          </a:solidFill>
                        </a:rPr>
                        <a:t> outillage</a:t>
                      </a:r>
                      <a:endParaRPr lang="fr-FR" dirty="0">
                        <a:solidFill>
                          <a:schemeClr val="bg1"/>
                        </a:solidFill>
                      </a:endParaRPr>
                    </a:p>
                  </a:txBody>
                  <a:tcPr/>
                </a:tc>
                <a:tc>
                  <a:txBody>
                    <a:bodyPr/>
                    <a:lstStyle/>
                    <a:p>
                      <a:r>
                        <a:rPr lang="fr-FR" dirty="0" smtClean="0">
                          <a:solidFill>
                            <a:schemeClr val="bg1"/>
                          </a:solidFill>
                        </a:rPr>
                        <a:t>Explication archéologique </a:t>
                      </a:r>
                      <a:endParaRPr lang="fr-FR" dirty="0">
                        <a:solidFill>
                          <a:schemeClr val="bg1"/>
                        </a:solidFill>
                      </a:endParaRPr>
                    </a:p>
                  </a:txBody>
                  <a:tcPr/>
                </a:tc>
              </a:tr>
              <a:tr h="370840">
                <a:tc>
                  <a:txBody>
                    <a:bodyPr/>
                    <a:lstStyle/>
                    <a:p>
                      <a:r>
                        <a:rPr lang="fr-FR" dirty="0" smtClean="0"/>
                        <a:t>Le Thillot</a:t>
                      </a:r>
                      <a:endParaRPr lang="fr-FR" dirty="0"/>
                    </a:p>
                  </a:txBody>
                  <a:tcPr/>
                </a:tc>
                <a:tc>
                  <a:txBody>
                    <a:bodyPr/>
                    <a:lstStyle/>
                    <a:p>
                      <a:r>
                        <a:rPr lang="fr-FR" dirty="0" smtClean="0"/>
                        <a:t>multiples textes </a:t>
                      </a: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u="sng" dirty="0" smtClean="0">
                          <a:solidFill>
                            <a:srgbClr val="FF0000"/>
                          </a:solidFill>
                        </a:rPr>
                        <a:t>Oui </a:t>
                      </a:r>
                    </a:p>
                    <a:p>
                      <a:pPr marL="0" marR="0" indent="0" algn="ctr" defTabSz="914400" rtl="0" eaLnBrk="1" fontAlgn="auto" latinLnBrk="0" hangingPunct="1">
                        <a:lnSpc>
                          <a:spcPct val="100000"/>
                        </a:lnSpc>
                        <a:spcBef>
                          <a:spcPts val="0"/>
                        </a:spcBef>
                        <a:spcAft>
                          <a:spcPts val="0"/>
                        </a:spcAft>
                        <a:buClrTx/>
                        <a:buSzTx/>
                        <a:buFontTx/>
                        <a:buNone/>
                        <a:tabLst/>
                        <a:defRPr/>
                      </a:pPr>
                      <a:r>
                        <a:rPr lang="fr-FR" b="1" u="sng" dirty="0" smtClean="0">
                          <a:solidFill>
                            <a:srgbClr val="FF0000"/>
                          </a:solidFill>
                        </a:rPr>
                        <a:t>complet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u="sng" dirty="0" smtClean="0">
                          <a:solidFill>
                            <a:srgbClr val="FF0000"/>
                          </a:solidFill>
                        </a:rPr>
                        <a:t>Oui </a:t>
                      </a:r>
                    </a:p>
                    <a:p>
                      <a:pPr marL="0" marR="0" indent="0" algn="ctr" defTabSz="914400" rtl="0" eaLnBrk="1" fontAlgn="auto" latinLnBrk="0" hangingPunct="1">
                        <a:lnSpc>
                          <a:spcPct val="100000"/>
                        </a:lnSpc>
                        <a:spcBef>
                          <a:spcPts val="0"/>
                        </a:spcBef>
                        <a:spcAft>
                          <a:spcPts val="0"/>
                        </a:spcAft>
                        <a:buClrTx/>
                        <a:buSzTx/>
                        <a:buFontTx/>
                        <a:buNone/>
                        <a:tabLst/>
                        <a:defRPr/>
                      </a:pPr>
                      <a:r>
                        <a:rPr lang="fr-FR" b="1" u="sng" dirty="0" smtClean="0">
                          <a:solidFill>
                            <a:srgbClr val="FF0000"/>
                          </a:solidFill>
                        </a:rPr>
                        <a:t>complet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u="sng" dirty="0" smtClean="0">
                          <a:solidFill>
                            <a:srgbClr val="FF0000"/>
                          </a:solidFill>
                        </a:rPr>
                        <a:t>Oui </a:t>
                      </a:r>
                    </a:p>
                    <a:p>
                      <a:pPr marL="0" marR="0" indent="0" algn="ctr" defTabSz="914400" rtl="0" eaLnBrk="1" fontAlgn="auto" latinLnBrk="0" hangingPunct="1">
                        <a:lnSpc>
                          <a:spcPct val="100000"/>
                        </a:lnSpc>
                        <a:spcBef>
                          <a:spcPts val="0"/>
                        </a:spcBef>
                        <a:spcAft>
                          <a:spcPts val="0"/>
                        </a:spcAft>
                        <a:buClrTx/>
                        <a:buSzTx/>
                        <a:buFontTx/>
                        <a:buNone/>
                        <a:tabLst/>
                        <a:defRPr/>
                      </a:pPr>
                      <a:r>
                        <a:rPr lang="fr-FR" b="1" u="sng" dirty="0" smtClean="0">
                          <a:solidFill>
                            <a:srgbClr val="FF0000"/>
                          </a:solidFill>
                        </a:rPr>
                        <a:t>complète </a:t>
                      </a:r>
                    </a:p>
                  </a:txBody>
                  <a:tcPr/>
                </a:tc>
              </a:tr>
              <a:tr h="370840">
                <a:tc>
                  <a:txBody>
                    <a:bodyPr/>
                    <a:lstStyle/>
                    <a:p>
                      <a:r>
                        <a:rPr lang="fr-FR" dirty="0" smtClean="0"/>
                        <a:t>Château-Lambert</a:t>
                      </a:r>
                      <a:endParaRPr lang="fr-FR" dirty="0"/>
                    </a:p>
                  </a:txBody>
                  <a:tcPr/>
                </a:tc>
                <a:tc>
                  <a:txBody>
                    <a:bodyPr/>
                    <a:lstStyle/>
                    <a:p>
                      <a:r>
                        <a:rPr lang="fr-FR" dirty="0" smtClean="0"/>
                        <a:t>1 texte</a:t>
                      </a:r>
                      <a:endParaRPr lang="fr-FR" dirty="0"/>
                    </a:p>
                  </a:txBody>
                  <a:tcPr/>
                </a:tc>
                <a:tc>
                  <a:txBody>
                    <a:bodyPr/>
                    <a:lstStyle/>
                    <a:p>
                      <a:pPr algn="ctr"/>
                      <a:r>
                        <a:rPr lang="fr-FR" dirty="0" smtClean="0">
                          <a:solidFill>
                            <a:schemeClr val="bg1"/>
                          </a:solidFill>
                        </a:rPr>
                        <a:t>non</a:t>
                      </a:r>
                      <a:endParaRPr lang="fr-FR" dirty="0">
                        <a:solidFill>
                          <a:schemeClr val="bg1"/>
                        </a:solidFill>
                      </a:endParaRPr>
                    </a:p>
                  </a:txBody>
                  <a:tcPr/>
                </a:tc>
                <a:tc>
                  <a:txBody>
                    <a:bodyPr/>
                    <a:lstStyle/>
                    <a:p>
                      <a:pPr algn="ctr"/>
                      <a:r>
                        <a:rPr lang="fr-FR" dirty="0" smtClean="0">
                          <a:solidFill>
                            <a:schemeClr val="bg1"/>
                          </a:solidFill>
                        </a:rPr>
                        <a:t>non-</a:t>
                      </a:r>
                      <a:endParaRPr lang="fr-FR" dirty="0">
                        <a:solidFill>
                          <a:schemeClr val="bg1"/>
                        </a:solidFill>
                      </a:endParaRPr>
                    </a:p>
                  </a:txBody>
                  <a:tcPr/>
                </a:tc>
                <a:tc>
                  <a:txBody>
                    <a:bodyPr/>
                    <a:lstStyle/>
                    <a:p>
                      <a:pPr algn="ctr"/>
                      <a:r>
                        <a:rPr lang="fr-FR" dirty="0" smtClean="0">
                          <a:solidFill>
                            <a:schemeClr val="bg1"/>
                          </a:solidFill>
                        </a:rPr>
                        <a:t>non-</a:t>
                      </a:r>
                      <a:endParaRPr lang="fr-FR" dirty="0">
                        <a:solidFill>
                          <a:schemeClr val="bg1"/>
                        </a:solidFill>
                      </a:endParaRPr>
                    </a:p>
                  </a:txBody>
                  <a:tcPr/>
                </a:tc>
              </a:tr>
              <a:tr h="370840">
                <a:tc>
                  <a:txBody>
                    <a:bodyPr/>
                    <a:lstStyle/>
                    <a:p>
                      <a:r>
                        <a:rPr lang="fr-FR" dirty="0" smtClean="0"/>
                        <a:t>Banska -Stiavnica</a:t>
                      </a:r>
                      <a:endParaRPr lang="fr-FR" dirty="0"/>
                    </a:p>
                  </a:txBody>
                  <a:tcPr/>
                </a:tc>
                <a:tc>
                  <a:txBody>
                    <a:bodyPr/>
                    <a:lstStyle/>
                    <a:p>
                      <a:r>
                        <a:rPr lang="fr-FR" dirty="0" smtClean="0"/>
                        <a:t>1 texte </a:t>
                      </a:r>
                      <a:endParaRPr lang="fr-FR" dirty="0"/>
                    </a:p>
                  </a:txBody>
                  <a:tcPr/>
                </a:tc>
                <a:tc>
                  <a:txBody>
                    <a:bodyPr/>
                    <a:lstStyle/>
                    <a:p>
                      <a:pPr algn="ctr"/>
                      <a:r>
                        <a:rPr lang="fr-FR" dirty="0" smtClean="0">
                          <a:solidFill>
                            <a:schemeClr val="bg1"/>
                          </a:solidFill>
                        </a:rPr>
                        <a:t>non</a:t>
                      </a:r>
                      <a:endParaRPr lang="fr-FR" dirty="0">
                        <a:solidFill>
                          <a:schemeClr val="bg1"/>
                        </a:solidFill>
                      </a:endParaRPr>
                    </a:p>
                  </a:txBody>
                  <a:tcPr/>
                </a:tc>
                <a:tc>
                  <a:txBody>
                    <a:bodyPr/>
                    <a:lstStyle/>
                    <a:p>
                      <a:pPr algn="ctr"/>
                      <a:r>
                        <a:rPr lang="fr-FR" dirty="0" smtClean="0">
                          <a:solidFill>
                            <a:schemeClr val="bg1"/>
                          </a:solidFill>
                        </a:rPr>
                        <a:t>non</a:t>
                      </a:r>
                      <a:endParaRPr lang="fr-FR" dirty="0">
                        <a:solidFill>
                          <a:schemeClr val="bg1"/>
                        </a:solidFill>
                      </a:endParaRPr>
                    </a:p>
                  </a:txBody>
                  <a:tcPr/>
                </a:tc>
                <a:tc>
                  <a:txBody>
                    <a:bodyPr/>
                    <a:lstStyle/>
                    <a:p>
                      <a:pPr algn="ctr"/>
                      <a:r>
                        <a:rPr lang="fr-FR" dirty="0" smtClean="0">
                          <a:solidFill>
                            <a:schemeClr val="bg1"/>
                          </a:solidFill>
                        </a:rPr>
                        <a:t>non</a:t>
                      </a:r>
                      <a:endParaRPr lang="fr-FR" dirty="0">
                        <a:solidFill>
                          <a:schemeClr val="bg1"/>
                        </a:solidFill>
                      </a:endParaRPr>
                    </a:p>
                  </a:txBody>
                  <a:tcPr/>
                </a:tc>
              </a:tr>
              <a:tr h="370840">
                <a:tc>
                  <a:txBody>
                    <a:bodyPr/>
                    <a:lstStyle/>
                    <a:p>
                      <a:r>
                        <a:rPr lang="fr-FR" dirty="0" smtClean="0"/>
                        <a:t>Cap corse </a:t>
                      </a:r>
                      <a:endParaRPr lang="fr-FR" dirty="0"/>
                    </a:p>
                  </a:txBody>
                  <a:tcPr/>
                </a:tc>
                <a:tc>
                  <a:txBody>
                    <a:bodyPr/>
                    <a:lstStyle/>
                    <a:p>
                      <a:r>
                        <a:rPr lang="fr-FR" dirty="0" smtClean="0"/>
                        <a:t>1 texte </a:t>
                      </a:r>
                      <a:endParaRPr lang="fr-FR" dirty="0"/>
                    </a:p>
                  </a:txBody>
                  <a:tcPr/>
                </a:tc>
                <a:tc>
                  <a:txBody>
                    <a:bodyPr/>
                    <a:lstStyle/>
                    <a:p>
                      <a:pPr algn="ctr"/>
                      <a:r>
                        <a:rPr lang="fr-FR" dirty="0" smtClean="0">
                          <a:solidFill>
                            <a:schemeClr val="bg1"/>
                          </a:solidFill>
                        </a:rPr>
                        <a:t>non</a:t>
                      </a:r>
                      <a:endParaRPr lang="fr-FR" dirty="0">
                        <a:solidFill>
                          <a:schemeClr val="bg1"/>
                        </a:solidFill>
                      </a:endParaRPr>
                    </a:p>
                  </a:txBody>
                  <a:tcPr/>
                </a:tc>
                <a:tc>
                  <a:txBody>
                    <a:bodyPr/>
                    <a:lstStyle/>
                    <a:p>
                      <a:pPr algn="ctr"/>
                      <a:r>
                        <a:rPr lang="fr-FR" dirty="0" smtClean="0">
                          <a:solidFill>
                            <a:schemeClr val="bg1"/>
                          </a:solidFill>
                        </a:rPr>
                        <a:t>non</a:t>
                      </a:r>
                      <a:endParaRPr lang="fr-FR" dirty="0">
                        <a:solidFill>
                          <a:schemeClr val="bg1"/>
                        </a:solidFill>
                      </a:endParaRPr>
                    </a:p>
                  </a:txBody>
                  <a:tcPr/>
                </a:tc>
                <a:tc>
                  <a:txBody>
                    <a:bodyPr/>
                    <a:lstStyle/>
                    <a:p>
                      <a:pPr algn="ctr"/>
                      <a:r>
                        <a:rPr lang="fr-FR" dirty="0" smtClean="0">
                          <a:solidFill>
                            <a:schemeClr val="bg1"/>
                          </a:solidFill>
                        </a:rPr>
                        <a:t>non</a:t>
                      </a:r>
                      <a:endParaRPr lang="fr-FR" dirty="0">
                        <a:solidFill>
                          <a:schemeClr val="bg1"/>
                        </a:solidFill>
                      </a:endParaRPr>
                    </a:p>
                  </a:txBody>
                  <a:tcPr/>
                </a:tc>
              </a:tr>
              <a:tr h="370840">
                <a:tc>
                  <a:txBody>
                    <a:bodyPr/>
                    <a:lstStyle/>
                    <a:p>
                      <a:r>
                        <a:rPr lang="fr-FR" dirty="0" smtClean="0"/>
                        <a:t>Giromagny </a:t>
                      </a:r>
                      <a:endParaRPr lang="fr-FR" dirty="0"/>
                    </a:p>
                  </a:txBody>
                  <a:tcPr/>
                </a:tc>
                <a:tc>
                  <a:txBody>
                    <a:bodyPr/>
                    <a:lstStyle/>
                    <a:p>
                      <a:r>
                        <a:rPr lang="fr-FR" dirty="0" smtClean="0"/>
                        <a:t>Textes </a:t>
                      </a:r>
                      <a:endParaRPr lang="fr-FR" dirty="0"/>
                    </a:p>
                  </a:txBody>
                  <a:tcPr/>
                </a:tc>
                <a:tc>
                  <a:txBody>
                    <a:bodyPr/>
                    <a:lstStyle/>
                    <a:p>
                      <a:pPr algn="ctr"/>
                      <a:r>
                        <a:rPr lang="fr-FR" dirty="0" smtClean="0">
                          <a:solidFill>
                            <a:schemeClr val="bg1"/>
                          </a:solidFill>
                        </a:rPr>
                        <a:t>non</a:t>
                      </a:r>
                      <a:endParaRPr lang="fr-FR" dirty="0">
                        <a:solidFill>
                          <a:schemeClr val="bg1"/>
                        </a:solidFill>
                      </a:endParaRPr>
                    </a:p>
                  </a:txBody>
                  <a:tcPr/>
                </a:tc>
                <a:tc>
                  <a:txBody>
                    <a:bodyPr/>
                    <a:lstStyle/>
                    <a:p>
                      <a:pPr algn="ctr"/>
                      <a:r>
                        <a:rPr lang="fr-FR" dirty="0" smtClean="0">
                          <a:solidFill>
                            <a:schemeClr val="bg1"/>
                          </a:solidFill>
                        </a:rPr>
                        <a:t>non</a:t>
                      </a:r>
                      <a:endParaRPr lang="fr-FR" dirty="0">
                        <a:solidFill>
                          <a:schemeClr val="bg1"/>
                        </a:solidFill>
                      </a:endParaRPr>
                    </a:p>
                  </a:txBody>
                  <a:tcPr/>
                </a:tc>
                <a:tc>
                  <a:txBody>
                    <a:bodyPr/>
                    <a:lstStyle/>
                    <a:p>
                      <a:pPr algn="ctr"/>
                      <a:r>
                        <a:rPr lang="fr-FR" dirty="0" smtClean="0">
                          <a:solidFill>
                            <a:schemeClr val="bg1"/>
                          </a:solidFill>
                        </a:rPr>
                        <a:t>non</a:t>
                      </a:r>
                      <a:endParaRPr lang="fr-FR" dirty="0">
                        <a:solidFill>
                          <a:schemeClr val="bg1"/>
                        </a:solidFill>
                      </a:endParaRPr>
                    </a:p>
                  </a:txBody>
                  <a:tcPr/>
                </a:tc>
              </a:tr>
              <a:tr h="370840">
                <a:tc>
                  <a:txBody>
                    <a:bodyPr/>
                    <a:lstStyle/>
                    <a:p>
                      <a:r>
                        <a:rPr lang="fr-FR" dirty="0" smtClean="0"/>
                        <a:t>Schio </a:t>
                      </a:r>
                      <a:endParaRPr lang="fr-FR" dirty="0"/>
                    </a:p>
                  </a:txBody>
                  <a:tcPr/>
                </a:tc>
                <a:tc>
                  <a:txBody>
                    <a:bodyPr/>
                    <a:lstStyle/>
                    <a:p>
                      <a:r>
                        <a:rPr lang="fr-FR" dirty="0" smtClean="0"/>
                        <a:t>Interprétation d’1 texte </a:t>
                      </a:r>
                      <a:endParaRPr lang="fr-FR" dirty="0"/>
                    </a:p>
                  </a:txBody>
                  <a:tcPr/>
                </a:tc>
                <a:tc>
                  <a:txBody>
                    <a:bodyPr/>
                    <a:lstStyle/>
                    <a:p>
                      <a:pPr algn="ctr"/>
                      <a:r>
                        <a:rPr lang="fr-FR" dirty="0" smtClean="0">
                          <a:solidFill>
                            <a:schemeClr val="bg1"/>
                          </a:solidFill>
                        </a:rPr>
                        <a:t>non</a:t>
                      </a:r>
                      <a:endParaRPr lang="fr-FR" dirty="0">
                        <a:solidFill>
                          <a:schemeClr val="bg1"/>
                        </a:solidFill>
                      </a:endParaRPr>
                    </a:p>
                  </a:txBody>
                  <a:tcPr/>
                </a:tc>
                <a:tc>
                  <a:txBody>
                    <a:bodyPr/>
                    <a:lstStyle/>
                    <a:p>
                      <a:pPr algn="ctr"/>
                      <a:r>
                        <a:rPr lang="fr-FR" dirty="0" smtClean="0">
                          <a:solidFill>
                            <a:schemeClr val="bg1"/>
                          </a:solidFill>
                        </a:rPr>
                        <a:t>non</a:t>
                      </a:r>
                      <a:endParaRPr lang="fr-FR" dirty="0">
                        <a:solidFill>
                          <a:schemeClr val="bg1"/>
                        </a:solidFill>
                      </a:endParaRPr>
                    </a:p>
                  </a:txBody>
                  <a:tcPr/>
                </a:tc>
                <a:tc>
                  <a:txBody>
                    <a:bodyPr/>
                    <a:lstStyle/>
                    <a:p>
                      <a:pPr algn="ctr"/>
                      <a:r>
                        <a:rPr lang="fr-FR" dirty="0" smtClean="0">
                          <a:solidFill>
                            <a:schemeClr val="bg1"/>
                          </a:solidFill>
                        </a:rPr>
                        <a:t>non</a:t>
                      </a:r>
                      <a:endParaRPr lang="fr-FR" dirty="0">
                        <a:solidFill>
                          <a:schemeClr val="bg1"/>
                        </a:solidFill>
                      </a:endParaRPr>
                    </a:p>
                  </a:txBody>
                  <a:tcPr/>
                </a:tc>
              </a:tr>
              <a:tr h="784096">
                <a:tc>
                  <a:txBody>
                    <a:bodyPr/>
                    <a:lstStyle/>
                    <a:p>
                      <a:r>
                        <a:rPr lang="fr-FR" dirty="0" smtClean="0"/>
                        <a:t>Freiberg </a:t>
                      </a:r>
                      <a:endParaRPr lang="fr-FR" dirty="0"/>
                    </a:p>
                  </a:txBody>
                  <a:tcPr/>
                </a:tc>
                <a:tc>
                  <a:txBody>
                    <a:bodyPr/>
                    <a:lstStyle/>
                    <a:p>
                      <a:r>
                        <a:rPr lang="fr-FR" dirty="0" smtClean="0"/>
                        <a:t>Texte </a:t>
                      </a:r>
                      <a:endParaRPr lang="fr-FR" dirty="0"/>
                    </a:p>
                  </a:txBody>
                  <a:tcPr/>
                </a:tc>
                <a:tc>
                  <a:txBody>
                    <a:bodyPr/>
                    <a:lstStyle/>
                    <a:p>
                      <a:pPr algn="ctr"/>
                      <a:r>
                        <a:rPr lang="fr-FR" dirty="0" smtClean="0">
                          <a:solidFill>
                            <a:schemeClr val="bg1"/>
                          </a:solidFill>
                        </a:rPr>
                        <a:t>non</a:t>
                      </a:r>
                      <a:endParaRPr lang="fr-FR" dirty="0">
                        <a:solidFill>
                          <a:schemeClr val="bg1"/>
                        </a:solidFill>
                      </a:endParaRPr>
                    </a:p>
                  </a:txBody>
                  <a:tcPr/>
                </a:tc>
                <a:tc>
                  <a:txBody>
                    <a:bodyPr/>
                    <a:lstStyle/>
                    <a:p>
                      <a:pPr algn="ctr"/>
                      <a:r>
                        <a:rPr lang="fr-FR" dirty="0" smtClean="0">
                          <a:solidFill>
                            <a:schemeClr val="bg1"/>
                          </a:solidFill>
                        </a:rPr>
                        <a:t>non</a:t>
                      </a:r>
                      <a:endParaRPr lang="fr-FR" dirty="0">
                        <a:solidFill>
                          <a:schemeClr val="bg1"/>
                        </a:solidFill>
                      </a:endParaRPr>
                    </a:p>
                  </a:txBody>
                  <a:tcPr/>
                </a:tc>
                <a:tc>
                  <a:txBody>
                    <a:bodyPr/>
                    <a:lstStyle/>
                    <a:p>
                      <a:pPr algn="ctr"/>
                      <a:r>
                        <a:rPr lang="fr-FR" dirty="0" smtClean="0">
                          <a:solidFill>
                            <a:schemeClr val="bg1"/>
                          </a:solidFill>
                        </a:rPr>
                        <a:t>non</a:t>
                      </a:r>
                      <a:endParaRPr lang="fr-FR" dirty="0">
                        <a:solidFill>
                          <a:schemeClr val="bg1"/>
                        </a:solidFill>
                      </a:endParaRPr>
                    </a:p>
                  </a:txBody>
                  <a:tcPr/>
                </a:tc>
              </a:tr>
            </a:tbl>
          </a:graphicData>
        </a:graphic>
      </p:graphicFrame>
      <p:sp>
        <p:nvSpPr>
          <p:cNvPr id="8" name="ZoneTexte 7"/>
          <p:cNvSpPr txBox="1"/>
          <p:nvPr/>
        </p:nvSpPr>
        <p:spPr>
          <a:xfrm>
            <a:off x="251520" y="190381"/>
            <a:ext cx="8533049" cy="646331"/>
          </a:xfrm>
          <a:prstGeom prst="rect">
            <a:avLst/>
          </a:prstGeom>
          <a:noFill/>
        </p:spPr>
        <p:txBody>
          <a:bodyPr wrap="square" rtlCol="0">
            <a:spAutoFit/>
          </a:bodyPr>
          <a:lstStyle/>
          <a:p>
            <a:r>
              <a:rPr lang="fr-FR" dirty="0" smtClean="0"/>
              <a:t>Eléments supplémentaires décisifs qui assurent la particularité du site vosgien  et  le distinguent des autres sites  internationaux     </a:t>
            </a:r>
            <a:endParaRPr lang="fr-FR" dirty="0"/>
          </a:p>
        </p:txBody>
      </p:sp>
      <p:sp>
        <p:nvSpPr>
          <p:cNvPr id="9" name="ZoneTexte 8"/>
          <p:cNvSpPr txBox="1"/>
          <p:nvPr/>
        </p:nvSpPr>
        <p:spPr>
          <a:xfrm>
            <a:off x="357131" y="1340768"/>
            <a:ext cx="3744416" cy="369332"/>
          </a:xfrm>
          <a:prstGeom prst="rect">
            <a:avLst/>
          </a:prstGeom>
          <a:noFill/>
        </p:spPr>
        <p:txBody>
          <a:bodyPr wrap="square" rtlCol="0">
            <a:spAutoFit/>
          </a:bodyPr>
          <a:lstStyle/>
          <a:p>
            <a:r>
              <a:rPr lang="fr-FR" dirty="0" smtClean="0"/>
              <a:t>Europe  : études historiques seules  </a:t>
            </a:r>
            <a:endParaRPr lang="fr-FR" dirty="0"/>
          </a:p>
        </p:txBody>
      </p:sp>
      <p:sp>
        <p:nvSpPr>
          <p:cNvPr id="10" name="Rectangle à coins arrondis 9"/>
          <p:cNvSpPr/>
          <p:nvPr/>
        </p:nvSpPr>
        <p:spPr>
          <a:xfrm>
            <a:off x="1979712" y="2564905"/>
            <a:ext cx="6912768" cy="7200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p:cNvSpPr txBox="1"/>
          <p:nvPr/>
        </p:nvSpPr>
        <p:spPr>
          <a:xfrm>
            <a:off x="2229339" y="2924945"/>
            <a:ext cx="614469" cy="246221"/>
          </a:xfrm>
          <a:prstGeom prst="rect">
            <a:avLst/>
          </a:prstGeom>
          <a:noFill/>
        </p:spPr>
        <p:txBody>
          <a:bodyPr wrap="square" rtlCol="0">
            <a:spAutoFit/>
          </a:bodyPr>
          <a:lstStyle/>
          <a:p>
            <a:r>
              <a:rPr lang="fr-FR" sz="1000" dirty="0" smtClean="0"/>
              <a:t>SESAM</a:t>
            </a:r>
            <a:endParaRPr lang="fr-FR" sz="1000" dirty="0"/>
          </a:p>
        </p:txBody>
      </p:sp>
      <p:sp>
        <p:nvSpPr>
          <p:cNvPr id="11" name="ZoneTexte 10"/>
          <p:cNvSpPr txBox="1"/>
          <p:nvPr/>
        </p:nvSpPr>
        <p:spPr>
          <a:xfrm>
            <a:off x="4965643" y="2924944"/>
            <a:ext cx="614469" cy="246221"/>
          </a:xfrm>
          <a:prstGeom prst="rect">
            <a:avLst/>
          </a:prstGeom>
          <a:noFill/>
        </p:spPr>
        <p:txBody>
          <a:bodyPr wrap="square" rtlCol="0">
            <a:spAutoFit/>
          </a:bodyPr>
          <a:lstStyle/>
          <a:p>
            <a:r>
              <a:rPr lang="fr-FR" sz="1000" dirty="0" smtClean="0">
                <a:solidFill>
                  <a:schemeClr val="bg1"/>
                </a:solidFill>
              </a:rPr>
              <a:t>SESAM</a:t>
            </a:r>
            <a:endParaRPr lang="fr-FR" sz="1000" dirty="0">
              <a:solidFill>
                <a:schemeClr val="bg1"/>
              </a:solidFill>
            </a:endParaRPr>
          </a:p>
        </p:txBody>
      </p:sp>
      <p:sp>
        <p:nvSpPr>
          <p:cNvPr id="12" name="ZoneTexte 11"/>
          <p:cNvSpPr txBox="1"/>
          <p:nvPr/>
        </p:nvSpPr>
        <p:spPr>
          <a:xfrm>
            <a:off x="6660232" y="2924944"/>
            <a:ext cx="614469" cy="246221"/>
          </a:xfrm>
          <a:prstGeom prst="rect">
            <a:avLst/>
          </a:prstGeom>
          <a:noFill/>
        </p:spPr>
        <p:txBody>
          <a:bodyPr wrap="square" rtlCol="0">
            <a:spAutoFit/>
          </a:bodyPr>
          <a:lstStyle/>
          <a:p>
            <a:r>
              <a:rPr lang="fr-FR" sz="1000" dirty="0" smtClean="0">
                <a:solidFill>
                  <a:schemeClr val="bg1"/>
                </a:solidFill>
              </a:rPr>
              <a:t>SESAM</a:t>
            </a:r>
            <a:endParaRPr lang="fr-FR" sz="1000" dirty="0">
              <a:solidFill>
                <a:schemeClr val="bg1"/>
              </a:solidFill>
            </a:endParaRPr>
          </a:p>
        </p:txBody>
      </p:sp>
      <p:sp>
        <p:nvSpPr>
          <p:cNvPr id="13" name="ZoneTexte 12"/>
          <p:cNvSpPr txBox="1"/>
          <p:nvPr/>
        </p:nvSpPr>
        <p:spPr>
          <a:xfrm>
            <a:off x="8422027" y="2924944"/>
            <a:ext cx="614469" cy="246221"/>
          </a:xfrm>
          <a:prstGeom prst="rect">
            <a:avLst/>
          </a:prstGeom>
          <a:noFill/>
        </p:spPr>
        <p:txBody>
          <a:bodyPr wrap="square" rtlCol="0">
            <a:spAutoFit/>
          </a:bodyPr>
          <a:lstStyle/>
          <a:p>
            <a:r>
              <a:rPr lang="fr-FR" sz="1000" dirty="0" smtClean="0">
                <a:solidFill>
                  <a:schemeClr val="bg1"/>
                </a:solidFill>
              </a:rPr>
              <a:t>SESAM</a:t>
            </a:r>
            <a:endParaRPr lang="fr-FR" sz="1000" dirty="0">
              <a:solidFill>
                <a:schemeClr val="bg1"/>
              </a:solidFill>
            </a:endParaRPr>
          </a:p>
        </p:txBody>
      </p:sp>
      <p:sp>
        <p:nvSpPr>
          <p:cNvPr id="14" name="ZoneTexte 13"/>
          <p:cNvSpPr txBox="1"/>
          <p:nvPr/>
        </p:nvSpPr>
        <p:spPr>
          <a:xfrm>
            <a:off x="683568" y="2924944"/>
            <a:ext cx="614469" cy="246221"/>
          </a:xfrm>
          <a:prstGeom prst="rect">
            <a:avLst/>
          </a:prstGeom>
          <a:noFill/>
        </p:spPr>
        <p:txBody>
          <a:bodyPr wrap="square" rtlCol="0">
            <a:spAutoFit/>
          </a:bodyPr>
          <a:lstStyle/>
          <a:p>
            <a:r>
              <a:rPr lang="fr-FR" sz="1000" dirty="0" smtClean="0"/>
              <a:t>acteur</a:t>
            </a:r>
            <a:endParaRPr lang="fr-FR" sz="1000" dirty="0"/>
          </a:p>
        </p:txBody>
      </p:sp>
      <p:sp>
        <p:nvSpPr>
          <p:cNvPr id="3" name="Flèche droite 2"/>
          <p:cNvSpPr/>
          <p:nvPr/>
        </p:nvSpPr>
        <p:spPr>
          <a:xfrm rot="8256312">
            <a:off x="4818492" y="1784014"/>
            <a:ext cx="614469" cy="3286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p:cNvSpPr txBox="1"/>
          <p:nvPr/>
        </p:nvSpPr>
        <p:spPr>
          <a:xfrm>
            <a:off x="357131" y="836712"/>
            <a:ext cx="1982621" cy="400110"/>
          </a:xfrm>
          <a:prstGeom prst="rect">
            <a:avLst/>
          </a:prstGeom>
          <a:noFill/>
        </p:spPr>
        <p:txBody>
          <a:bodyPr wrap="square" rtlCol="0">
            <a:spAutoFit/>
          </a:bodyPr>
          <a:lstStyle/>
          <a:p>
            <a:r>
              <a:rPr lang="fr-FR" sz="2000" dirty="0" smtClean="0">
                <a:solidFill>
                  <a:srgbClr val="FFFF00"/>
                </a:solidFill>
              </a:rPr>
              <a:t>Poudre en mine </a:t>
            </a:r>
            <a:endParaRPr lang="fr-FR" sz="2000" dirty="0">
              <a:solidFill>
                <a:srgbClr val="FFFF00"/>
              </a:solidFill>
            </a:endParaRPr>
          </a:p>
        </p:txBody>
      </p:sp>
      <p:sp>
        <p:nvSpPr>
          <p:cNvPr id="7" name="Rectangle à coins arrondis 6"/>
          <p:cNvSpPr/>
          <p:nvPr/>
        </p:nvSpPr>
        <p:spPr>
          <a:xfrm>
            <a:off x="5278623" y="993067"/>
            <a:ext cx="2016224" cy="744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a:off x="5436096" y="1041903"/>
            <a:ext cx="1296144" cy="646331"/>
          </a:xfrm>
          <a:prstGeom prst="rect">
            <a:avLst/>
          </a:prstGeom>
          <a:noFill/>
        </p:spPr>
        <p:txBody>
          <a:bodyPr wrap="square" rtlCol="0">
            <a:spAutoFit/>
          </a:bodyPr>
          <a:lstStyle/>
          <a:p>
            <a:r>
              <a:rPr lang="fr-FR" dirty="0" smtClean="0"/>
              <a:t> 2 galeries classées MH </a:t>
            </a:r>
            <a:endParaRPr lang="fr-FR" dirty="0"/>
          </a:p>
        </p:txBody>
      </p:sp>
      <p:sp>
        <p:nvSpPr>
          <p:cNvPr id="17" name="ZoneTexte 16"/>
          <p:cNvSpPr txBox="1"/>
          <p:nvPr/>
        </p:nvSpPr>
        <p:spPr>
          <a:xfrm>
            <a:off x="6967466" y="6381328"/>
            <a:ext cx="2069030" cy="369332"/>
          </a:xfrm>
          <a:prstGeom prst="rect">
            <a:avLst/>
          </a:prstGeom>
          <a:noFill/>
        </p:spPr>
        <p:txBody>
          <a:bodyPr wrap="square" rtlCol="0">
            <a:spAutoFit/>
          </a:bodyPr>
          <a:lstStyle/>
          <a:p>
            <a:r>
              <a:rPr lang="fr-FR" dirty="0" smtClean="0"/>
              <a:t>Rdv le 15 septembre</a:t>
            </a:r>
            <a:endParaRPr lang="fr-FR" dirty="0"/>
          </a:p>
        </p:txBody>
      </p:sp>
    </p:spTree>
    <p:extLst>
      <p:ext uri="{BB962C8B-B14F-4D97-AF65-F5344CB8AC3E}">
        <p14:creationId xmlns:p14="http://schemas.microsoft.com/office/powerpoint/2010/main" val="3202147011"/>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ALS FP 2017</a:t>
            </a:r>
            <a:endParaRPr lang="fr-FR" dirty="0"/>
          </a:p>
        </p:txBody>
      </p:sp>
      <p:sp>
        <p:nvSpPr>
          <p:cNvPr id="6" name="ZoneTexte 5"/>
          <p:cNvSpPr txBox="1"/>
          <p:nvPr/>
        </p:nvSpPr>
        <p:spPr>
          <a:xfrm>
            <a:off x="1691680" y="2492896"/>
            <a:ext cx="5832648" cy="461665"/>
          </a:xfrm>
          <a:prstGeom prst="rect">
            <a:avLst/>
          </a:prstGeom>
          <a:noFill/>
        </p:spPr>
        <p:txBody>
          <a:bodyPr wrap="square" rtlCol="0">
            <a:spAutoFit/>
          </a:bodyPr>
          <a:lstStyle/>
          <a:p>
            <a:r>
              <a:rPr lang="fr-FR" sz="2400" dirty="0" smtClean="0"/>
              <a:t>Caractérisation des traces des nouveaux  outils </a:t>
            </a:r>
            <a:endParaRPr lang="fr-FR" sz="2400" dirty="0"/>
          </a:p>
        </p:txBody>
      </p:sp>
      <p:sp>
        <p:nvSpPr>
          <p:cNvPr id="7" name="ZoneTexte 6"/>
          <p:cNvSpPr txBox="1"/>
          <p:nvPr/>
        </p:nvSpPr>
        <p:spPr>
          <a:xfrm>
            <a:off x="1331640" y="1556792"/>
            <a:ext cx="3528392" cy="461665"/>
          </a:xfrm>
          <a:prstGeom prst="rect">
            <a:avLst/>
          </a:prstGeom>
          <a:noFill/>
        </p:spPr>
        <p:txBody>
          <a:bodyPr wrap="square" rtlCol="0">
            <a:spAutoFit/>
          </a:bodyPr>
          <a:lstStyle/>
          <a:p>
            <a:r>
              <a:rPr lang="fr-FR" sz="2400" dirty="0" smtClean="0"/>
              <a:t>Travaux à l’explosif</a:t>
            </a:r>
            <a:endParaRPr lang="fr-FR" sz="2400" dirty="0"/>
          </a:p>
        </p:txBody>
      </p:sp>
    </p:spTree>
    <p:extLst>
      <p:ext uri="{BB962C8B-B14F-4D97-AF65-F5344CB8AC3E}">
        <p14:creationId xmlns:p14="http://schemas.microsoft.com/office/powerpoint/2010/main" val="2595870072"/>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7-06-05 à 18.50.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01978" cy="6858000"/>
          </a:xfrm>
          <a:prstGeom prst="rect">
            <a:avLst/>
          </a:prstGeom>
        </p:spPr>
      </p:pic>
    </p:spTree>
    <p:extLst>
      <p:ext uri="{BB962C8B-B14F-4D97-AF65-F5344CB8AC3E}">
        <p14:creationId xmlns:p14="http://schemas.microsoft.com/office/powerpoint/2010/main" val="35476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rancis\Desktop\Captur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44624"/>
            <a:ext cx="8334903" cy="6813376"/>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3923928" y="980728"/>
            <a:ext cx="1584176"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2987824" y="1988840"/>
            <a:ext cx="1584176"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11"/>
          </p:nvPr>
        </p:nvSpPr>
        <p:spPr/>
        <p:txBody>
          <a:bodyPr/>
          <a:lstStyle/>
          <a:p>
            <a:r>
              <a:rPr lang="fr-FR" smtClean="0"/>
              <a:t>ALS FP 2017</a:t>
            </a:r>
            <a:endParaRPr lang="fr-FR"/>
          </a:p>
        </p:txBody>
      </p:sp>
    </p:spTree>
    <p:extLst>
      <p:ext uri="{BB962C8B-B14F-4D97-AF65-F5344CB8AC3E}">
        <p14:creationId xmlns:p14="http://schemas.microsoft.com/office/powerpoint/2010/main" val="2379048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rancis\Desktop\Captur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6592" y="-243408"/>
            <a:ext cx="11659026" cy="9530684"/>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4211960" y="980728"/>
            <a:ext cx="2150910"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2915816" y="2420888"/>
            <a:ext cx="2016224"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11"/>
          </p:nvPr>
        </p:nvSpPr>
        <p:spPr/>
        <p:txBody>
          <a:bodyPr/>
          <a:lstStyle/>
          <a:p>
            <a:r>
              <a:rPr lang="fr-FR" smtClean="0"/>
              <a:t>ALS FP 2017</a:t>
            </a:r>
            <a:endParaRPr lang="fr-FR"/>
          </a:p>
        </p:txBody>
      </p:sp>
    </p:spTree>
    <p:extLst>
      <p:ext uri="{BB962C8B-B14F-4D97-AF65-F5344CB8AC3E}">
        <p14:creationId xmlns:p14="http://schemas.microsoft.com/office/powerpoint/2010/main" val="304019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ALS FP 2017</a:t>
            </a:r>
            <a:endParaRPr lang="fr-F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0688" y="381000"/>
            <a:ext cx="5762625"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276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ALS FP 2017</a:t>
            </a:r>
            <a:endParaRPr lang="fr-FR" dirty="0"/>
          </a:p>
        </p:txBody>
      </p:sp>
      <p:pic>
        <p:nvPicPr>
          <p:cNvPr id="16386" name="Picture 2" descr="F:\SESAM\doc Martin Strassburger\Farnacker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7963" y="2708920"/>
            <a:ext cx="4796037" cy="414306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131840" y="6241684"/>
            <a:ext cx="1512168" cy="646331"/>
          </a:xfrm>
          <a:prstGeom prst="rect">
            <a:avLst/>
          </a:prstGeom>
          <a:noFill/>
        </p:spPr>
        <p:txBody>
          <a:bodyPr wrap="square" rtlCol="0">
            <a:spAutoFit/>
          </a:bodyPr>
          <a:lstStyle/>
          <a:p>
            <a:r>
              <a:rPr lang="fr-FR" dirty="0" err="1" smtClean="0"/>
              <a:t>Farnacker</a:t>
            </a:r>
            <a:endParaRPr lang="fr-FR" dirty="0" smtClean="0"/>
          </a:p>
          <a:p>
            <a:r>
              <a:rPr lang="fr-FR" sz="1400" dirty="0" smtClean="0"/>
              <a:t>Schwarzwald</a:t>
            </a:r>
            <a:r>
              <a:rPr lang="fr-FR" dirty="0" smtClean="0"/>
              <a:t>  </a:t>
            </a:r>
            <a:endParaRPr lang="fr-FR"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60" y="-3990"/>
            <a:ext cx="5145236"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5292080" y="116632"/>
            <a:ext cx="1224136" cy="369332"/>
          </a:xfrm>
          <a:prstGeom prst="rect">
            <a:avLst/>
          </a:prstGeom>
          <a:noFill/>
        </p:spPr>
        <p:txBody>
          <a:bodyPr wrap="square" rtlCol="0">
            <a:spAutoFit/>
          </a:bodyPr>
          <a:lstStyle/>
          <a:p>
            <a:r>
              <a:rPr lang="fr-FR" dirty="0" smtClean="0"/>
              <a:t>Le Thillot </a:t>
            </a:r>
            <a:endParaRPr lang="fr-FR" dirty="0"/>
          </a:p>
        </p:txBody>
      </p:sp>
    </p:spTree>
    <p:extLst>
      <p:ext uri="{BB962C8B-B14F-4D97-AF65-F5344CB8AC3E}">
        <p14:creationId xmlns:p14="http://schemas.microsoft.com/office/powerpoint/2010/main" val="220176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7-06-05 à 18.49.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61729"/>
          </a:xfrm>
          <a:prstGeom prst="rect">
            <a:avLst/>
          </a:prstGeom>
        </p:spPr>
      </p:pic>
    </p:spTree>
    <p:extLst>
      <p:ext uri="{BB962C8B-B14F-4D97-AF65-F5344CB8AC3E}">
        <p14:creationId xmlns:p14="http://schemas.microsoft.com/office/powerpoint/2010/main" val="792357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ALS FP 2017</a:t>
            </a:r>
            <a:endParaRPr lang="fr-FR" dirty="0"/>
          </a:p>
        </p:txBody>
      </p:sp>
      <p:graphicFrame>
        <p:nvGraphicFramePr>
          <p:cNvPr id="3" name="Graphique 2"/>
          <p:cNvGraphicFramePr>
            <a:graphicFrameLocks/>
          </p:cNvGraphicFramePr>
          <p:nvPr>
            <p:extLst>
              <p:ext uri="{D42A27DB-BD31-4B8C-83A1-F6EECF244321}">
                <p14:modId xmlns:p14="http://schemas.microsoft.com/office/powerpoint/2010/main" val="4222636030"/>
              </p:ext>
            </p:extLst>
          </p:nvPr>
        </p:nvGraphicFramePr>
        <p:xfrm>
          <a:off x="1475656" y="1844824"/>
          <a:ext cx="626469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p:cNvSpPr txBox="1"/>
          <p:nvPr/>
        </p:nvSpPr>
        <p:spPr>
          <a:xfrm>
            <a:off x="1259632" y="188640"/>
            <a:ext cx="3456384" cy="369332"/>
          </a:xfrm>
          <a:prstGeom prst="rect">
            <a:avLst/>
          </a:prstGeom>
          <a:noFill/>
        </p:spPr>
        <p:txBody>
          <a:bodyPr wrap="square" rtlCol="0">
            <a:spAutoFit/>
          </a:bodyPr>
          <a:lstStyle/>
          <a:p>
            <a:r>
              <a:rPr lang="fr-FR" dirty="0" smtClean="0"/>
              <a:t>Moyenne  des diamètres  des traces</a:t>
            </a:r>
            <a:endParaRPr lang="fr-FR" dirty="0"/>
          </a:p>
        </p:txBody>
      </p:sp>
      <p:sp>
        <p:nvSpPr>
          <p:cNvPr id="5" name="ZoneTexte 4"/>
          <p:cNvSpPr txBox="1"/>
          <p:nvPr/>
        </p:nvSpPr>
        <p:spPr>
          <a:xfrm>
            <a:off x="6660232" y="1333763"/>
            <a:ext cx="2016224" cy="369332"/>
          </a:xfrm>
          <a:prstGeom prst="rect">
            <a:avLst/>
          </a:prstGeom>
          <a:noFill/>
        </p:spPr>
        <p:txBody>
          <a:bodyPr wrap="square" rtlCol="0">
            <a:spAutoFit/>
          </a:bodyPr>
          <a:lstStyle/>
          <a:p>
            <a:r>
              <a:rPr lang="fr-FR" dirty="0" smtClean="0"/>
              <a:t>Château-Lambert 1</a:t>
            </a:r>
            <a:endParaRPr lang="fr-FR" dirty="0"/>
          </a:p>
        </p:txBody>
      </p:sp>
      <p:sp>
        <p:nvSpPr>
          <p:cNvPr id="6" name="ZoneTexte 5"/>
          <p:cNvSpPr txBox="1"/>
          <p:nvPr/>
        </p:nvSpPr>
        <p:spPr>
          <a:xfrm>
            <a:off x="2339752" y="969146"/>
            <a:ext cx="2016224" cy="369332"/>
          </a:xfrm>
          <a:prstGeom prst="rect">
            <a:avLst/>
          </a:prstGeom>
          <a:noFill/>
        </p:spPr>
        <p:txBody>
          <a:bodyPr wrap="square" rtlCol="0">
            <a:spAutoFit/>
          </a:bodyPr>
          <a:lstStyle/>
          <a:p>
            <a:r>
              <a:rPr lang="fr-FR" dirty="0" smtClean="0"/>
              <a:t>Château-Lambert  2</a:t>
            </a:r>
            <a:endParaRPr lang="fr-FR" dirty="0"/>
          </a:p>
        </p:txBody>
      </p:sp>
      <p:sp>
        <p:nvSpPr>
          <p:cNvPr id="7" name="ZoneTexte 6"/>
          <p:cNvSpPr txBox="1"/>
          <p:nvPr/>
        </p:nvSpPr>
        <p:spPr>
          <a:xfrm>
            <a:off x="4553542" y="1477814"/>
            <a:ext cx="1224136" cy="369332"/>
          </a:xfrm>
          <a:prstGeom prst="rect">
            <a:avLst/>
          </a:prstGeom>
          <a:noFill/>
        </p:spPr>
        <p:txBody>
          <a:bodyPr wrap="square" rtlCol="0">
            <a:spAutoFit/>
          </a:bodyPr>
          <a:lstStyle/>
          <a:p>
            <a:r>
              <a:rPr lang="fr-FR" dirty="0" smtClean="0"/>
              <a:t>Bussang</a:t>
            </a:r>
            <a:endParaRPr lang="fr-FR" dirty="0"/>
          </a:p>
        </p:txBody>
      </p:sp>
      <p:sp>
        <p:nvSpPr>
          <p:cNvPr id="8" name="ZoneTexte 7"/>
          <p:cNvSpPr txBox="1"/>
          <p:nvPr/>
        </p:nvSpPr>
        <p:spPr>
          <a:xfrm>
            <a:off x="1115616" y="1032541"/>
            <a:ext cx="1368152" cy="369332"/>
          </a:xfrm>
          <a:prstGeom prst="rect">
            <a:avLst/>
          </a:prstGeom>
          <a:noFill/>
        </p:spPr>
        <p:txBody>
          <a:bodyPr wrap="square" rtlCol="0">
            <a:spAutoFit/>
          </a:bodyPr>
          <a:lstStyle/>
          <a:p>
            <a:r>
              <a:rPr lang="fr-FR" dirty="0" smtClean="0"/>
              <a:t>St-Maurice 1 </a:t>
            </a:r>
            <a:endParaRPr lang="fr-FR" dirty="0"/>
          </a:p>
        </p:txBody>
      </p:sp>
      <p:sp>
        <p:nvSpPr>
          <p:cNvPr id="9" name="ZoneTexte 8"/>
          <p:cNvSpPr txBox="1"/>
          <p:nvPr/>
        </p:nvSpPr>
        <p:spPr>
          <a:xfrm>
            <a:off x="4259661" y="986667"/>
            <a:ext cx="1080120" cy="369332"/>
          </a:xfrm>
          <a:prstGeom prst="rect">
            <a:avLst/>
          </a:prstGeom>
          <a:noFill/>
        </p:spPr>
        <p:txBody>
          <a:bodyPr wrap="square" rtlCol="0">
            <a:spAutoFit/>
          </a:bodyPr>
          <a:lstStyle/>
          <a:p>
            <a:r>
              <a:rPr lang="fr-FR" dirty="0" err="1" smtClean="0"/>
              <a:t>Fresse</a:t>
            </a:r>
            <a:r>
              <a:rPr lang="fr-FR" dirty="0" smtClean="0"/>
              <a:t> </a:t>
            </a:r>
            <a:endParaRPr lang="fr-FR" dirty="0"/>
          </a:p>
        </p:txBody>
      </p:sp>
      <p:sp>
        <p:nvSpPr>
          <p:cNvPr id="10" name="ZoneTexte 9"/>
          <p:cNvSpPr txBox="1"/>
          <p:nvPr/>
        </p:nvSpPr>
        <p:spPr>
          <a:xfrm>
            <a:off x="5339781" y="1605587"/>
            <a:ext cx="1368152" cy="369332"/>
          </a:xfrm>
          <a:prstGeom prst="rect">
            <a:avLst/>
          </a:prstGeom>
          <a:noFill/>
        </p:spPr>
        <p:txBody>
          <a:bodyPr wrap="square" rtlCol="0">
            <a:spAutoFit/>
          </a:bodyPr>
          <a:lstStyle/>
          <a:p>
            <a:r>
              <a:rPr lang="fr-FR" dirty="0" smtClean="0"/>
              <a:t>St-Maurice  2</a:t>
            </a:r>
            <a:endParaRPr lang="fr-FR" dirty="0"/>
          </a:p>
        </p:txBody>
      </p:sp>
      <p:cxnSp>
        <p:nvCxnSpPr>
          <p:cNvPr id="11" name="Connecteur droit avec flèche 10"/>
          <p:cNvCxnSpPr/>
          <p:nvPr/>
        </p:nvCxnSpPr>
        <p:spPr>
          <a:xfrm>
            <a:off x="1799692" y="1136781"/>
            <a:ext cx="684076" cy="2724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4139952" y="1847146"/>
            <a:ext cx="1512168" cy="28059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987824" y="1136781"/>
            <a:ext cx="72008" cy="26522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3707904" y="1847146"/>
            <a:ext cx="1080120" cy="789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3491880" y="1338478"/>
            <a:ext cx="936104" cy="903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5214967" y="354726"/>
            <a:ext cx="3456384" cy="369332"/>
          </a:xfrm>
          <a:prstGeom prst="rect">
            <a:avLst/>
          </a:prstGeom>
          <a:noFill/>
        </p:spPr>
        <p:txBody>
          <a:bodyPr wrap="square" rtlCol="0">
            <a:spAutoFit/>
          </a:bodyPr>
          <a:lstStyle/>
          <a:p>
            <a:r>
              <a:rPr lang="fr-FR" dirty="0" smtClean="0"/>
              <a:t>4 galeries </a:t>
            </a:r>
            <a:r>
              <a:rPr lang="fr-FR" dirty="0" smtClean="0">
                <a:solidFill>
                  <a:srgbClr val="FFFF00"/>
                </a:solidFill>
              </a:rPr>
              <a:t>datées</a:t>
            </a:r>
            <a:r>
              <a:rPr lang="fr-FR" dirty="0" smtClean="0"/>
              <a:t>  : 611 mesures</a:t>
            </a:r>
            <a:endParaRPr lang="fr-FR" dirty="0"/>
          </a:p>
        </p:txBody>
      </p:sp>
      <p:cxnSp>
        <p:nvCxnSpPr>
          <p:cNvPr id="24" name="Connecteur droit avec flèche 23"/>
          <p:cNvCxnSpPr/>
          <p:nvPr/>
        </p:nvCxnSpPr>
        <p:spPr>
          <a:xfrm flipH="1">
            <a:off x="6948264" y="1703095"/>
            <a:ext cx="288032" cy="2085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755576" y="5610726"/>
            <a:ext cx="6408712" cy="307777"/>
          </a:xfrm>
          <a:prstGeom prst="rect">
            <a:avLst/>
          </a:prstGeom>
          <a:noFill/>
        </p:spPr>
        <p:txBody>
          <a:bodyPr wrap="square" rtlCol="0">
            <a:spAutoFit/>
          </a:bodyPr>
          <a:lstStyle/>
          <a:p>
            <a:r>
              <a:rPr lang="fr-FR" sz="1400" dirty="0" smtClean="0"/>
              <a:t>Ecart type,                     1,5        1,5  1,5   2           1,7                                                             1,7</a:t>
            </a:r>
            <a:endParaRPr lang="fr-FR" sz="1400" dirty="0"/>
          </a:p>
        </p:txBody>
      </p:sp>
      <p:sp>
        <p:nvSpPr>
          <p:cNvPr id="28" name="Rectangle à coins arrondis 27"/>
          <p:cNvSpPr/>
          <p:nvPr/>
        </p:nvSpPr>
        <p:spPr>
          <a:xfrm>
            <a:off x="1259632" y="969146"/>
            <a:ext cx="3293910" cy="46415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28"/>
          <p:cNvSpPr/>
          <p:nvPr/>
        </p:nvSpPr>
        <p:spPr>
          <a:xfrm>
            <a:off x="6660232" y="986667"/>
            <a:ext cx="1800200" cy="462406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0" y="2498914"/>
            <a:ext cx="1403648" cy="923330"/>
          </a:xfrm>
          <a:prstGeom prst="rect">
            <a:avLst/>
          </a:prstGeom>
          <a:noFill/>
        </p:spPr>
        <p:txBody>
          <a:bodyPr wrap="square" rtlCol="0">
            <a:spAutoFit/>
          </a:bodyPr>
          <a:lstStyle/>
          <a:p>
            <a:r>
              <a:rPr lang="fr-FR" dirty="0" smtClean="0"/>
              <a:t>Périodes 2 et 3  fin XVIIe et XVIIIe s.</a:t>
            </a:r>
            <a:endParaRPr lang="fr-FR" dirty="0"/>
          </a:p>
        </p:txBody>
      </p:sp>
      <p:sp>
        <p:nvSpPr>
          <p:cNvPr id="31" name="ZoneTexte 30"/>
          <p:cNvSpPr txBox="1"/>
          <p:nvPr/>
        </p:nvSpPr>
        <p:spPr>
          <a:xfrm>
            <a:off x="7956376" y="2498914"/>
            <a:ext cx="1187624" cy="646331"/>
          </a:xfrm>
          <a:prstGeom prst="rect">
            <a:avLst/>
          </a:prstGeom>
          <a:noFill/>
        </p:spPr>
        <p:txBody>
          <a:bodyPr wrap="square" rtlCol="0">
            <a:spAutoFit/>
          </a:bodyPr>
          <a:lstStyle/>
          <a:p>
            <a:r>
              <a:rPr lang="fr-FR" dirty="0" smtClean="0">
                <a:solidFill>
                  <a:srgbClr val="FFFF00"/>
                </a:solidFill>
              </a:rPr>
              <a:t>Période 1</a:t>
            </a:r>
          </a:p>
          <a:p>
            <a:r>
              <a:rPr lang="fr-FR" dirty="0" smtClean="0">
                <a:solidFill>
                  <a:srgbClr val="FFFF00"/>
                </a:solidFill>
              </a:rPr>
              <a:t>début </a:t>
            </a:r>
            <a:r>
              <a:rPr lang="fr-FR" dirty="0">
                <a:solidFill>
                  <a:srgbClr val="FFFF00"/>
                </a:solidFill>
              </a:rPr>
              <a:t>XVIIe</a:t>
            </a:r>
          </a:p>
        </p:txBody>
      </p:sp>
      <p:sp>
        <p:nvSpPr>
          <p:cNvPr id="15" name="ZoneTexte 14"/>
          <p:cNvSpPr txBox="1"/>
          <p:nvPr/>
        </p:nvSpPr>
        <p:spPr>
          <a:xfrm>
            <a:off x="7668344" y="5258993"/>
            <a:ext cx="648072" cy="307777"/>
          </a:xfrm>
          <a:prstGeom prst="rect">
            <a:avLst/>
          </a:prstGeom>
          <a:noFill/>
        </p:spPr>
        <p:txBody>
          <a:bodyPr wrap="square" rtlCol="0">
            <a:spAutoFit/>
          </a:bodyPr>
          <a:lstStyle/>
          <a:p>
            <a:r>
              <a:rPr lang="fr-FR" sz="1400" dirty="0" smtClean="0"/>
              <a:t>mm</a:t>
            </a:r>
            <a:endParaRPr lang="fr-FR" sz="1400" dirty="0"/>
          </a:p>
        </p:txBody>
      </p:sp>
      <p:sp>
        <p:nvSpPr>
          <p:cNvPr id="26" name="ZoneTexte 25"/>
          <p:cNvSpPr txBox="1"/>
          <p:nvPr/>
        </p:nvSpPr>
        <p:spPr>
          <a:xfrm>
            <a:off x="1637674" y="1549206"/>
            <a:ext cx="324036" cy="307777"/>
          </a:xfrm>
          <a:prstGeom prst="rect">
            <a:avLst/>
          </a:prstGeom>
          <a:noFill/>
        </p:spPr>
        <p:txBody>
          <a:bodyPr wrap="square" rtlCol="0">
            <a:spAutoFit/>
          </a:bodyPr>
          <a:lstStyle/>
          <a:p>
            <a:r>
              <a:rPr lang="fr-FR" sz="1400" dirty="0" smtClean="0"/>
              <a:t>n</a:t>
            </a:r>
            <a:endParaRPr lang="fr-FR" sz="1400" dirty="0"/>
          </a:p>
        </p:txBody>
      </p:sp>
      <p:sp>
        <p:nvSpPr>
          <p:cNvPr id="16" name="ZoneTexte 15"/>
          <p:cNvSpPr txBox="1"/>
          <p:nvPr/>
        </p:nvSpPr>
        <p:spPr>
          <a:xfrm>
            <a:off x="7648569" y="5074327"/>
            <a:ext cx="989856" cy="338554"/>
          </a:xfrm>
          <a:prstGeom prst="rect">
            <a:avLst/>
          </a:prstGeom>
          <a:noFill/>
        </p:spPr>
        <p:txBody>
          <a:bodyPr wrap="square" rtlCol="0">
            <a:spAutoFit/>
          </a:bodyPr>
          <a:lstStyle/>
          <a:p>
            <a:r>
              <a:rPr lang="fr-FR" sz="1600" dirty="0" smtClean="0"/>
              <a:t>diamètre</a:t>
            </a:r>
            <a:endParaRPr lang="fr-FR" sz="1600" dirty="0"/>
          </a:p>
        </p:txBody>
      </p:sp>
    </p:spTree>
    <p:extLst>
      <p:ext uri="{BB962C8B-B14F-4D97-AF65-F5344CB8AC3E}">
        <p14:creationId xmlns:p14="http://schemas.microsoft.com/office/powerpoint/2010/main" val="297359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ALS FP 2017</a:t>
            </a:r>
            <a:endParaRPr lang="fr-FR" dirty="0"/>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46" y="-341364"/>
            <a:ext cx="9163046" cy="542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1475656" y="5085646"/>
            <a:ext cx="74168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eaLnBrk="1" hangingPunct="1">
              <a:spcBef>
                <a:spcPct val="0"/>
              </a:spcBef>
              <a:buClrTx/>
              <a:buFontTx/>
              <a:buNone/>
            </a:pPr>
            <a:r>
              <a:rPr lang="fr-FR" altLang="fr-FR" sz="2000" b="1" dirty="0" smtClean="0">
                <a:latin typeface="Times New Roman" pitchFamily="18" charset="0"/>
              </a:rPr>
              <a:t>Paramètres importants: </a:t>
            </a:r>
            <a:r>
              <a:rPr lang="fr-FR" altLang="fr-FR" sz="2000" b="1" dirty="0">
                <a:latin typeface="Times New Roman" pitchFamily="18" charset="0"/>
              </a:rPr>
              <a:t>la forme  </a:t>
            </a:r>
            <a:r>
              <a:rPr lang="fr-FR" altLang="fr-FR" sz="2000" b="1" dirty="0" smtClean="0">
                <a:latin typeface="Times New Roman" pitchFamily="18" charset="0"/>
              </a:rPr>
              <a:t>et les traces du </a:t>
            </a:r>
            <a:r>
              <a:rPr lang="fr-FR" altLang="fr-FR" sz="2000" b="1" dirty="0">
                <a:latin typeface="Times New Roman" pitchFamily="18" charset="0"/>
              </a:rPr>
              <a:t>fond de trou </a:t>
            </a:r>
          </a:p>
          <a:p>
            <a:pPr eaLnBrk="1" hangingPunct="1">
              <a:spcBef>
                <a:spcPct val="0"/>
              </a:spcBef>
              <a:buClrTx/>
              <a:buFontTx/>
              <a:buNone/>
            </a:pPr>
            <a:endParaRPr lang="fr-FR" altLang="fr-FR" sz="2000" b="1" dirty="0">
              <a:latin typeface="Times New Roman" pitchFamily="18" charset="0"/>
            </a:endParaRPr>
          </a:p>
        </p:txBody>
      </p:sp>
    </p:spTree>
    <p:extLst>
      <p:ext uri="{BB962C8B-B14F-4D97-AF65-F5344CB8AC3E}">
        <p14:creationId xmlns:p14="http://schemas.microsoft.com/office/powerpoint/2010/main" val="2200304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ALS FP 2017</a:t>
            </a:r>
            <a:endParaRPr lang="fr-FR" dirty="0"/>
          </a:p>
        </p:txBody>
      </p:sp>
      <p:sp>
        <p:nvSpPr>
          <p:cNvPr id="6" name="ZoneTexte 5"/>
          <p:cNvSpPr txBox="1"/>
          <p:nvPr/>
        </p:nvSpPr>
        <p:spPr>
          <a:xfrm>
            <a:off x="3059832" y="2492896"/>
            <a:ext cx="4248472" cy="369332"/>
          </a:xfrm>
          <a:prstGeom prst="rect">
            <a:avLst/>
          </a:prstGeom>
          <a:noFill/>
        </p:spPr>
        <p:txBody>
          <a:bodyPr wrap="square" rtlCol="0">
            <a:spAutoFit/>
          </a:bodyPr>
          <a:lstStyle/>
          <a:p>
            <a:r>
              <a:rPr lang="fr-FR" dirty="0" smtClean="0"/>
              <a:t>Caractérisation des traces des nouveaux  outils</a:t>
            </a:r>
            <a:endParaRPr lang="fr-FR" dirty="0"/>
          </a:p>
        </p:txBody>
      </p:sp>
      <p:sp>
        <p:nvSpPr>
          <p:cNvPr id="7" name="ZoneTexte 6"/>
          <p:cNvSpPr txBox="1"/>
          <p:nvPr/>
        </p:nvSpPr>
        <p:spPr>
          <a:xfrm>
            <a:off x="1331640" y="1556792"/>
            <a:ext cx="2016224" cy="369332"/>
          </a:xfrm>
          <a:prstGeom prst="rect">
            <a:avLst/>
          </a:prstGeom>
          <a:noFill/>
        </p:spPr>
        <p:txBody>
          <a:bodyPr wrap="square" rtlCol="0">
            <a:spAutoFit/>
          </a:bodyPr>
          <a:lstStyle/>
          <a:p>
            <a:r>
              <a:rPr lang="fr-FR" dirty="0" smtClean="0"/>
              <a:t>Travaux à l’explosif</a:t>
            </a:r>
            <a:endParaRPr lang="fr-FR" dirty="0"/>
          </a:p>
        </p:txBody>
      </p:sp>
      <p:sp>
        <p:nvSpPr>
          <p:cNvPr id="2" name="ZoneTexte 1"/>
          <p:cNvSpPr txBox="1"/>
          <p:nvPr/>
        </p:nvSpPr>
        <p:spPr>
          <a:xfrm>
            <a:off x="3923928" y="3501008"/>
            <a:ext cx="3312368" cy="1477328"/>
          </a:xfrm>
          <a:prstGeom prst="rect">
            <a:avLst/>
          </a:prstGeom>
          <a:noFill/>
        </p:spPr>
        <p:txBody>
          <a:bodyPr wrap="square" rtlCol="0">
            <a:spAutoFit/>
          </a:bodyPr>
          <a:lstStyle/>
          <a:p>
            <a:r>
              <a:rPr lang="fr-FR" dirty="0" smtClean="0"/>
              <a:t>Chronologie   </a:t>
            </a:r>
          </a:p>
          <a:p>
            <a:endParaRPr lang="fr-FR" dirty="0" smtClean="0"/>
          </a:p>
          <a:p>
            <a:endParaRPr lang="fr-FR" dirty="0"/>
          </a:p>
          <a:p>
            <a:endParaRPr lang="fr-FR" dirty="0"/>
          </a:p>
          <a:p>
            <a:r>
              <a:rPr lang="fr-FR" dirty="0" smtClean="0"/>
              <a:t>typologie </a:t>
            </a:r>
            <a:endParaRPr lang="fr-FR" dirty="0"/>
          </a:p>
        </p:txBody>
      </p:sp>
      <p:sp>
        <p:nvSpPr>
          <p:cNvPr id="4" name="Flèche vers le bas 3"/>
          <p:cNvSpPr/>
          <p:nvPr/>
        </p:nvSpPr>
        <p:spPr>
          <a:xfrm rot="19234551">
            <a:off x="3401113" y="1993443"/>
            <a:ext cx="46805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4189442" y="2992857"/>
            <a:ext cx="46805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4232294" y="4023647"/>
            <a:ext cx="46805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492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ALS FP 2017</a:t>
            </a:r>
            <a:endParaRPr lang="fr-FR" dirty="0"/>
          </a:p>
        </p:txBody>
      </p:sp>
      <p:sp>
        <p:nvSpPr>
          <p:cNvPr id="5" name="ZoneTexte 4"/>
          <p:cNvSpPr txBox="1"/>
          <p:nvPr/>
        </p:nvSpPr>
        <p:spPr>
          <a:xfrm>
            <a:off x="1115616" y="2363223"/>
            <a:ext cx="1008112" cy="369332"/>
          </a:xfrm>
          <a:prstGeom prst="rect">
            <a:avLst/>
          </a:prstGeom>
          <a:noFill/>
        </p:spPr>
        <p:txBody>
          <a:bodyPr wrap="square" rtlCol="0">
            <a:spAutoFit/>
          </a:bodyPr>
          <a:lstStyle/>
          <a:p>
            <a:r>
              <a:rPr lang="fr-FR" dirty="0" smtClean="0"/>
              <a:t>1300</a:t>
            </a:r>
            <a:endParaRPr lang="fr-FR" dirty="0"/>
          </a:p>
        </p:txBody>
      </p:sp>
      <p:sp>
        <p:nvSpPr>
          <p:cNvPr id="6" name="ZoneTexte 5"/>
          <p:cNvSpPr txBox="1"/>
          <p:nvPr/>
        </p:nvSpPr>
        <p:spPr>
          <a:xfrm>
            <a:off x="827584" y="1619508"/>
            <a:ext cx="1008112" cy="369332"/>
          </a:xfrm>
          <a:prstGeom prst="rect">
            <a:avLst/>
          </a:prstGeom>
          <a:noFill/>
        </p:spPr>
        <p:txBody>
          <a:bodyPr wrap="square" rtlCol="0">
            <a:spAutoFit/>
          </a:bodyPr>
          <a:lstStyle/>
          <a:p>
            <a:r>
              <a:rPr lang="fr-FR" dirty="0" smtClean="0"/>
              <a:t>1200</a:t>
            </a:r>
            <a:endParaRPr lang="fr-FR" dirty="0"/>
          </a:p>
        </p:txBody>
      </p:sp>
      <p:sp>
        <p:nvSpPr>
          <p:cNvPr id="7" name="ZoneTexte 6"/>
          <p:cNvSpPr txBox="1"/>
          <p:nvPr/>
        </p:nvSpPr>
        <p:spPr>
          <a:xfrm>
            <a:off x="1423045" y="3184414"/>
            <a:ext cx="1008112" cy="369332"/>
          </a:xfrm>
          <a:prstGeom prst="rect">
            <a:avLst/>
          </a:prstGeom>
          <a:noFill/>
        </p:spPr>
        <p:txBody>
          <a:bodyPr wrap="square" rtlCol="0">
            <a:spAutoFit/>
          </a:bodyPr>
          <a:lstStyle/>
          <a:p>
            <a:r>
              <a:rPr lang="fr-FR" dirty="0" smtClean="0"/>
              <a:t>1400</a:t>
            </a:r>
            <a:endParaRPr lang="fr-FR" dirty="0"/>
          </a:p>
        </p:txBody>
      </p:sp>
      <p:sp>
        <p:nvSpPr>
          <p:cNvPr id="8" name="ZoneTexte 7"/>
          <p:cNvSpPr txBox="1"/>
          <p:nvPr/>
        </p:nvSpPr>
        <p:spPr>
          <a:xfrm>
            <a:off x="539552" y="836712"/>
            <a:ext cx="1008112" cy="369332"/>
          </a:xfrm>
          <a:prstGeom prst="rect">
            <a:avLst/>
          </a:prstGeom>
          <a:noFill/>
        </p:spPr>
        <p:txBody>
          <a:bodyPr wrap="square" rtlCol="0">
            <a:spAutoFit/>
          </a:bodyPr>
          <a:lstStyle/>
          <a:p>
            <a:r>
              <a:rPr lang="fr-FR" dirty="0" smtClean="0"/>
              <a:t>1100</a:t>
            </a:r>
            <a:endParaRPr lang="fr-FR" dirty="0"/>
          </a:p>
        </p:txBody>
      </p:sp>
      <p:sp>
        <p:nvSpPr>
          <p:cNvPr id="9" name="ZoneTexte 8"/>
          <p:cNvSpPr txBox="1"/>
          <p:nvPr/>
        </p:nvSpPr>
        <p:spPr>
          <a:xfrm>
            <a:off x="1735145" y="3892406"/>
            <a:ext cx="1008112" cy="369332"/>
          </a:xfrm>
          <a:prstGeom prst="rect">
            <a:avLst/>
          </a:prstGeom>
          <a:noFill/>
        </p:spPr>
        <p:txBody>
          <a:bodyPr wrap="square" rtlCol="0">
            <a:spAutoFit/>
          </a:bodyPr>
          <a:lstStyle/>
          <a:p>
            <a:r>
              <a:rPr lang="fr-FR" dirty="0" smtClean="0"/>
              <a:t>1500</a:t>
            </a:r>
            <a:endParaRPr lang="fr-FR" dirty="0"/>
          </a:p>
        </p:txBody>
      </p:sp>
      <p:sp>
        <p:nvSpPr>
          <p:cNvPr id="11" name="ZoneTexte 10"/>
          <p:cNvSpPr txBox="1"/>
          <p:nvPr/>
        </p:nvSpPr>
        <p:spPr>
          <a:xfrm>
            <a:off x="2051720" y="4700833"/>
            <a:ext cx="1008112" cy="369332"/>
          </a:xfrm>
          <a:prstGeom prst="rect">
            <a:avLst/>
          </a:prstGeom>
          <a:noFill/>
        </p:spPr>
        <p:txBody>
          <a:bodyPr wrap="square" rtlCol="0">
            <a:spAutoFit/>
          </a:bodyPr>
          <a:lstStyle/>
          <a:p>
            <a:r>
              <a:rPr lang="fr-FR" dirty="0" smtClean="0"/>
              <a:t>1600</a:t>
            </a:r>
            <a:endParaRPr lang="fr-FR" dirty="0"/>
          </a:p>
        </p:txBody>
      </p:sp>
      <p:sp>
        <p:nvSpPr>
          <p:cNvPr id="14" name="ZoneTexte 13"/>
          <p:cNvSpPr txBox="1"/>
          <p:nvPr/>
        </p:nvSpPr>
        <p:spPr>
          <a:xfrm>
            <a:off x="2411760" y="5557882"/>
            <a:ext cx="1008112" cy="369332"/>
          </a:xfrm>
          <a:prstGeom prst="rect">
            <a:avLst/>
          </a:prstGeom>
          <a:noFill/>
        </p:spPr>
        <p:txBody>
          <a:bodyPr wrap="square" rtlCol="0">
            <a:spAutoFit/>
          </a:bodyPr>
          <a:lstStyle/>
          <a:p>
            <a:r>
              <a:rPr lang="fr-FR" dirty="0" smtClean="0"/>
              <a:t>1700</a:t>
            </a:r>
            <a:endParaRPr lang="fr-FR" dirty="0"/>
          </a:p>
        </p:txBody>
      </p:sp>
      <p:sp>
        <p:nvSpPr>
          <p:cNvPr id="15" name="ZoneTexte 14"/>
          <p:cNvSpPr txBox="1"/>
          <p:nvPr/>
        </p:nvSpPr>
        <p:spPr>
          <a:xfrm>
            <a:off x="4932040" y="4797152"/>
            <a:ext cx="3316666" cy="369332"/>
          </a:xfrm>
          <a:prstGeom prst="rect">
            <a:avLst/>
          </a:prstGeom>
          <a:noFill/>
        </p:spPr>
        <p:txBody>
          <a:bodyPr wrap="square" rtlCol="0">
            <a:spAutoFit/>
          </a:bodyPr>
          <a:lstStyle/>
          <a:p>
            <a:r>
              <a:rPr lang="fr-FR" dirty="0" smtClean="0"/>
              <a:t>           Mine   Le Thillot 1617 </a:t>
            </a:r>
            <a:endParaRPr lang="fr-FR" dirty="0"/>
          </a:p>
        </p:txBody>
      </p:sp>
      <p:sp>
        <p:nvSpPr>
          <p:cNvPr id="16" name="ZoneTexte 15"/>
          <p:cNvSpPr txBox="1"/>
          <p:nvPr/>
        </p:nvSpPr>
        <p:spPr>
          <a:xfrm>
            <a:off x="4758065" y="1616726"/>
            <a:ext cx="1478453" cy="369332"/>
          </a:xfrm>
          <a:prstGeom prst="rect">
            <a:avLst/>
          </a:prstGeom>
          <a:noFill/>
        </p:spPr>
        <p:txBody>
          <a:bodyPr wrap="square" rtlCol="0">
            <a:spAutoFit/>
          </a:bodyPr>
          <a:lstStyle/>
          <a:p>
            <a:r>
              <a:rPr lang="fr-FR" dirty="0" smtClean="0"/>
              <a:t>R. Bacon 1267 </a:t>
            </a:r>
            <a:endParaRPr lang="fr-FR" dirty="0"/>
          </a:p>
        </p:txBody>
      </p:sp>
      <p:sp>
        <p:nvSpPr>
          <p:cNvPr id="17" name="ZoneTexte 16"/>
          <p:cNvSpPr txBox="1"/>
          <p:nvPr/>
        </p:nvSpPr>
        <p:spPr>
          <a:xfrm>
            <a:off x="6490040" y="2492896"/>
            <a:ext cx="1180671" cy="369332"/>
          </a:xfrm>
          <a:prstGeom prst="rect">
            <a:avLst/>
          </a:prstGeom>
          <a:noFill/>
        </p:spPr>
        <p:txBody>
          <a:bodyPr wrap="square" rtlCol="0">
            <a:spAutoFit/>
          </a:bodyPr>
          <a:lstStyle/>
          <a:p>
            <a:r>
              <a:rPr lang="fr-FR" dirty="0" smtClean="0"/>
              <a:t>B. Schwarz </a:t>
            </a:r>
            <a:endParaRPr lang="fr-FR" dirty="0"/>
          </a:p>
        </p:txBody>
      </p:sp>
      <p:sp>
        <p:nvSpPr>
          <p:cNvPr id="18" name="ZoneTexte 17"/>
          <p:cNvSpPr txBox="1"/>
          <p:nvPr/>
        </p:nvSpPr>
        <p:spPr>
          <a:xfrm>
            <a:off x="4644008" y="4365104"/>
            <a:ext cx="3168352" cy="369332"/>
          </a:xfrm>
          <a:prstGeom prst="rect">
            <a:avLst/>
          </a:prstGeom>
          <a:noFill/>
        </p:spPr>
        <p:txBody>
          <a:bodyPr wrap="square" rtlCol="0">
            <a:spAutoFit/>
          </a:bodyPr>
          <a:lstStyle/>
          <a:p>
            <a:r>
              <a:rPr lang="fr-FR" dirty="0" smtClean="0"/>
              <a:t>       Carrière   d’alun de Tolfa 1588  </a:t>
            </a:r>
            <a:endParaRPr lang="fr-FR" dirty="0"/>
          </a:p>
        </p:txBody>
      </p:sp>
      <p:sp>
        <p:nvSpPr>
          <p:cNvPr id="20" name="ZoneTexte 19"/>
          <p:cNvSpPr txBox="1"/>
          <p:nvPr/>
        </p:nvSpPr>
        <p:spPr>
          <a:xfrm>
            <a:off x="3307712" y="2892479"/>
            <a:ext cx="2581475" cy="369332"/>
          </a:xfrm>
          <a:prstGeom prst="rect">
            <a:avLst/>
          </a:prstGeom>
          <a:noFill/>
        </p:spPr>
        <p:txBody>
          <a:bodyPr wrap="square" rtlCol="0">
            <a:spAutoFit/>
          </a:bodyPr>
          <a:lstStyle/>
          <a:p>
            <a:r>
              <a:rPr lang="fr-FR" dirty="0" smtClean="0"/>
              <a:t>Sape (feu puis explosion)  </a:t>
            </a:r>
            <a:endParaRPr lang="fr-FR" dirty="0"/>
          </a:p>
        </p:txBody>
      </p:sp>
      <p:sp>
        <p:nvSpPr>
          <p:cNvPr id="21" name="ZoneTexte 20"/>
          <p:cNvSpPr txBox="1"/>
          <p:nvPr/>
        </p:nvSpPr>
        <p:spPr>
          <a:xfrm>
            <a:off x="4443922" y="3428390"/>
            <a:ext cx="2880320" cy="369332"/>
          </a:xfrm>
          <a:prstGeom prst="rect">
            <a:avLst/>
          </a:prstGeom>
          <a:noFill/>
        </p:spPr>
        <p:txBody>
          <a:bodyPr wrap="square" rtlCol="0">
            <a:spAutoFit/>
          </a:bodyPr>
          <a:lstStyle/>
          <a:p>
            <a:r>
              <a:rPr lang="fr-FR" dirty="0" smtClean="0"/>
              <a:t>Travaux routiers en  montagne</a:t>
            </a:r>
            <a:endParaRPr lang="fr-FR" dirty="0"/>
          </a:p>
        </p:txBody>
      </p:sp>
      <p:pic>
        <p:nvPicPr>
          <p:cNvPr id="22"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5491" y="1021378"/>
            <a:ext cx="1033497" cy="125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1801392"/>
            <a:ext cx="1160724" cy="165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4932040" y="238267"/>
            <a:ext cx="3941294" cy="369332"/>
          </a:xfrm>
          <a:prstGeom prst="rect">
            <a:avLst/>
          </a:prstGeom>
          <a:noFill/>
        </p:spPr>
        <p:txBody>
          <a:bodyPr wrap="square" rtlCol="0">
            <a:spAutoFit/>
          </a:bodyPr>
          <a:lstStyle/>
          <a:p>
            <a:r>
              <a:rPr lang="fr-FR" dirty="0" smtClean="0"/>
              <a:t>Chronologie mise au point et usages </a:t>
            </a:r>
            <a:endParaRPr lang="fr-FR" dirty="0"/>
          </a:p>
        </p:txBody>
      </p:sp>
      <p:cxnSp>
        <p:nvCxnSpPr>
          <p:cNvPr id="19" name="Connecteur droit 18"/>
          <p:cNvCxnSpPr/>
          <p:nvPr/>
        </p:nvCxnSpPr>
        <p:spPr>
          <a:xfrm>
            <a:off x="467544" y="836712"/>
            <a:ext cx="2016224" cy="5090502"/>
          </a:xfrm>
          <a:prstGeom prst="line">
            <a:avLst/>
          </a:prstGeom>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2555776" y="2523147"/>
            <a:ext cx="1224136" cy="369332"/>
          </a:xfrm>
          <a:prstGeom prst="rect">
            <a:avLst/>
          </a:prstGeom>
          <a:noFill/>
        </p:spPr>
        <p:txBody>
          <a:bodyPr wrap="square" rtlCol="0">
            <a:spAutoFit/>
          </a:bodyPr>
          <a:lstStyle/>
          <a:p>
            <a:r>
              <a:rPr lang="fr-FR" dirty="0" smtClean="0"/>
              <a:t>Bombarde </a:t>
            </a:r>
            <a:endParaRPr lang="fr-FR" dirty="0"/>
          </a:p>
        </p:txBody>
      </p:sp>
      <p:sp>
        <p:nvSpPr>
          <p:cNvPr id="26" name="ZoneTexte 25"/>
          <p:cNvSpPr txBox="1"/>
          <p:nvPr/>
        </p:nvSpPr>
        <p:spPr>
          <a:xfrm>
            <a:off x="3239852" y="3613056"/>
            <a:ext cx="864096" cy="369332"/>
          </a:xfrm>
          <a:prstGeom prst="rect">
            <a:avLst/>
          </a:prstGeom>
          <a:noFill/>
        </p:spPr>
        <p:txBody>
          <a:bodyPr wrap="square" rtlCol="0">
            <a:spAutoFit/>
          </a:bodyPr>
          <a:lstStyle/>
          <a:p>
            <a:r>
              <a:rPr lang="fr-FR" dirty="0" smtClean="0"/>
              <a:t>Canon </a:t>
            </a:r>
            <a:endParaRPr lang="fr-FR" dirty="0"/>
          </a:p>
        </p:txBody>
      </p:sp>
      <p:sp>
        <p:nvSpPr>
          <p:cNvPr id="27" name="ZoneTexte 26"/>
          <p:cNvSpPr txBox="1"/>
          <p:nvPr/>
        </p:nvSpPr>
        <p:spPr>
          <a:xfrm>
            <a:off x="7416316" y="1206044"/>
            <a:ext cx="504056" cy="523220"/>
          </a:xfrm>
          <a:prstGeom prst="rect">
            <a:avLst/>
          </a:prstGeom>
          <a:noFill/>
        </p:spPr>
        <p:txBody>
          <a:bodyPr wrap="square" rtlCol="0">
            <a:spAutoFit/>
          </a:bodyPr>
          <a:lstStyle/>
          <a:p>
            <a:r>
              <a:rPr lang="fr-FR" sz="2800" dirty="0" smtClean="0"/>
              <a:t>?</a:t>
            </a:r>
            <a:endParaRPr lang="fr-FR" sz="2800" dirty="0"/>
          </a:p>
        </p:txBody>
      </p:sp>
      <p:sp>
        <p:nvSpPr>
          <p:cNvPr id="28" name="ZoneTexte 27"/>
          <p:cNvSpPr txBox="1"/>
          <p:nvPr/>
        </p:nvSpPr>
        <p:spPr>
          <a:xfrm>
            <a:off x="1515064" y="116632"/>
            <a:ext cx="3340911" cy="1200329"/>
          </a:xfrm>
          <a:prstGeom prst="rect">
            <a:avLst/>
          </a:prstGeom>
          <a:noFill/>
        </p:spPr>
        <p:txBody>
          <a:bodyPr wrap="square" rtlCol="0">
            <a:spAutoFit/>
          </a:bodyPr>
          <a:lstStyle/>
          <a:p>
            <a:r>
              <a:rPr lang="fr-FR" dirty="0" smtClean="0"/>
              <a:t>Chinois </a:t>
            </a:r>
          </a:p>
          <a:p>
            <a:r>
              <a:rPr lang="fr-FR" dirty="0" smtClean="0"/>
              <a:t>          Mongols </a:t>
            </a:r>
          </a:p>
          <a:p>
            <a:r>
              <a:rPr lang="fr-FR" dirty="0" smtClean="0"/>
              <a:t>                      Arabes  </a:t>
            </a:r>
          </a:p>
          <a:p>
            <a:r>
              <a:rPr lang="fr-FR" dirty="0" smtClean="0"/>
              <a:t>                                    Europe </a:t>
            </a:r>
            <a:endParaRPr lang="fr-FR" dirty="0"/>
          </a:p>
        </p:txBody>
      </p:sp>
      <p:cxnSp>
        <p:nvCxnSpPr>
          <p:cNvPr id="30" name="Connecteur droit avec flèche 29"/>
          <p:cNvCxnSpPr/>
          <p:nvPr/>
        </p:nvCxnSpPr>
        <p:spPr>
          <a:xfrm>
            <a:off x="1927101" y="422933"/>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2555776" y="69269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3203848" y="980728"/>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à coins arrondis 32"/>
          <p:cNvSpPr/>
          <p:nvPr/>
        </p:nvSpPr>
        <p:spPr>
          <a:xfrm rot="1499836">
            <a:off x="1455036" y="507138"/>
            <a:ext cx="2822218" cy="8940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à coins arrondis 28"/>
          <p:cNvSpPr/>
          <p:nvPr/>
        </p:nvSpPr>
        <p:spPr>
          <a:xfrm>
            <a:off x="3835287" y="5387154"/>
            <a:ext cx="2952328" cy="10801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rPr>
              <a:t>La poudre noire </a:t>
            </a:r>
          </a:p>
        </p:txBody>
      </p:sp>
    </p:spTree>
    <p:extLst>
      <p:ext uri="{BB962C8B-B14F-4D97-AF65-F5344CB8AC3E}">
        <p14:creationId xmlns:p14="http://schemas.microsoft.com/office/powerpoint/2010/main" val="361619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7-06-05 à 18.39.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31426"/>
          </a:xfrm>
          <a:prstGeom prst="rect">
            <a:avLst/>
          </a:prstGeom>
        </p:spPr>
      </p:pic>
    </p:spTree>
    <p:extLst>
      <p:ext uri="{BB962C8B-B14F-4D97-AF65-F5344CB8AC3E}">
        <p14:creationId xmlns:p14="http://schemas.microsoft.com/office/powerpoint/2010/main" val="122310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47" y="9636"/>
            <a:ext cx="9071653" cy="680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11560" y="260648"/>
            <a:ext cx="2520280" cy="461665"/>
          </a:xfrm>
          <a:prstGeom prst="rect">
            <a:avLst/>
          </a:prstGeom>
          <a:noFill/>
        </p:spPr>
        <p:txBody>
          <a:bodyPr wrap="square" rtlCol="0">
            <a:spAutoFit/>
          </a:bodyPr>
          <a:lstStyle/>
          <a:p>
            <a:pPr defTabSz="914400"/>
            <a:r>
              <a:rPr lang="fr-FR" dirty="0">
                <a:solidFill>
                  <a:prstClr val="white"/>
                </a:solidFill>
                <a:latin typeface="Arial Narrow"/>
              </a:rPr>
              <a:t>Fleuret de Type </a:t>
            </a:r>
            <a:r>
              <a:rPr lang="fr-FR" sz="2400" dirty="0">
                <a:solidFill>
                  <a:prstClr val="white"/>
                </a:solidFill>
                <a:latin typeface="Arial Narrow"/>
              </a:rPr>
              <a:t>1</a:t>
            </a:r>
          </a:p>
        </p:txBody>
      </p:sp>
      <p:sp>
        <p:nvSpPr>
          <p:cNvPr id="3" name="ZoneTexte 2"/>
          <p:cNvSpPr txBox="1"/>
          <p:nvPr/>
        </p:nvSpPr>
        <p:spPr>
          <a:xfrm>
            <a:off x="6300192" y="4797152"/>
            <a:ext cx="2304256" cy="369332"/>
          </a:xfrm>
          <a:prstGeom prst="rect">
            <a:avLst/>
          </a:prstGeom>
          <a:noFill/>
        </p:spPr>
        <p:txBody>
          <a:bodyPr wrap="square" rtlCol="0">
            <a:spAutoFit/>
          </a:bodyPr>
          <a:lstStyle/>
          <a:p>
            <a:pPr defTabSz="914400"/>
            <a:r>
              <a:rPr lang="fr-FR" dirty="0">
                <a:solidFill>
                  <a:prstClr val="white"/>
                </a:solidFill>
                <a:latin typeface="Arial Narrow"/>
              </a:rPr>
              <a:t>Diamètre 37 mm</a:t>
            </a:r>
          </a:p>
        </p:txBody>
      </p:sp>
    </p:spTree>
    <p:extLst>
      <p:ext uri="{BB962C8B-B14F-4D97-AF65-F5344CB8AC3E}">
        <p14:creationId xmlns:p14="http://schemas.microsoft.com/office/powerpoint/2010/main" val="3568670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9382"/>
            <a:ext cx="8928992"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611560" y="260648"/>
            <a:ext cx="2520280" cy="461665"/>
          </a:xfrm>
          <a:prstGeom prst="rect">
            <a:avLst/>
          </a:prstGeom>
          <a:noFill/>
        </p:spPr>
        <p:txBody>
          <a:bodyPr wrap="square" rtlCol="0">
            <a:spAutoFit/>
          </a:bodyPr>
          <a:lstStyle/>
          <a:p>
            <a:pPr defTabSz="914400"/>
            <a:r>
              <a:rPr lang="fr-FR" dirty="0">
                <a:solidFill>
                  <a:prstClr val="white"/>
                </a:solidFill>
                <a:latin typeface="Arial Narrow"/>
              </a:rPr>
              <a:t>Fleuret de Type  </a:t>
            </a:r>
            <a:r>
              <a:rPr lang="fr-FR" sz="2400" dirty="0">
                <a:solidFill>
                  <a:prstClr val="white"/>
                </a:solidFill>
                <a:latin typeface="Arial Narrow"/>
              </a:rPr>
              <a:t>2</a:t>
            </a:r>
          </a:p>
        </p:txBody>
      </p:sp>
      <p:sp>
        <p:nvSpPr>
          <p:cNvPr id="5" name="ZoneTexte 4"/>
          <p:cNvSpPr txBox="1"/>
          <p:nvPr/>
        </p:nvSpPr>
        <p:spPr>
          <a:xfrm>
            <a:off x="6300192" y="4797152"/>
            <a:ext cx="2304256" cy="369332"/>
          </a:xfrm>
          <a:prstGeom prst="rect">
            <a:avLst/>
          </a:prstGeom>
          <a:noFill/>
        </p:spPr>
        <p:txBody>
          <a:bodyPr wrap="square" rtlCol="0">
            <a:spAutoFit/>
          </a:bodyPr>
          <a:lstStyle/>
          <a:p>
            <a:pPr defTabSz="914400"/>
            <a:r>
              <a:rPr lang="fr-FR" dirty="0">
                <a:solidFill>
                  <a:prstClr val="white"/>
                </a:solidFill>
                <a:latin typeface="Arial Narrow"/>
              </a:rPr>
              <a:t>Diamètre 27 mm</a:t>
            </a:r>
          </a:p>
        </p:txBody>
      </p:sp>
    </p:spTree>
    <p:extLst>
      <p:ext uri="{BB962C8B-B14F-4D97-AF65-F5344CB8AC3E}">
        <p14:creationId xmlns:p14="http://schemas.microsoft.com/office/powerpoint/2010/main" val="388147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7-06-05 à 18.53.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912689"/>
          </a:xfrm>
          <a:prstGeom prst="rect">
            <a:avLst/>
          </a:prstGeom>
        </p:spPr>
      </p:pic>
    </p:spTree>
    <p:extLst>
      <p:ext uri="{BB962C8B-B14F-4D97-AF65-F5344CB8AC3E}">
        <p14:creationId xmlns:p14="http://schemas.microsoft.com/office/powerpoint/2010/main" val="2620184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5" name="ZoneTexte 4"/>
          <p:cNvSpPr txBox="1"/>
          <p:nvPr/>
        </p:nvSpPr>
        <p:spPr>
          <a:xfrm>
            <a:off x="899592" y="1484784"/>
            <a:ext cx="7056784" cy="2277547"/>
          </a:xfrm>
          <a:prstGeom prst="rect">
            <a:avLst/>
          </a:prstGeom>
          <a:noFill/>
        </p:spPr>
        <p:txBody>
          <a:bodyPr wrap="square" rtlCol="0">
            <a:spAutoFit/>
          </a:bodyPr>
          <a:lstStyle/>
          <a:p>
            <a:pPr defTabSz="914400"/>
            <a:r>
              <a:rPr lang="fr-FR" dirty="0">
                <a:solidFill>
                  <a:prstClr val="white"/>
                </a:solidFill>
                <a:latin typeface="Arial Narrow"/>
              </a:rPr>
              <a:t>L e  fleuret utilisé à Freiberg au milieu du XVIIe s.:</a:t>
            </a:r>
          </a:p>
          <a:p>
            <a:pPr defTabSz="914400"/>
            <a:endParaRPr lang="fr-FR" dirty="0">
              <a:solidFill>
                <a:prstClr val="white"/>
              </a:solidFill>
              <a:latin typeface="Arial Narrow"/>
            </a:endParaRPr>
          </a:p>
          <a:p>
            <a:pPr defTabSz="914400"/>
            <a:r>
              <a:rPr lang="fr-FR" sz="2400" dirty="0">
                <a:solidFill>
                  <a:prstClr val="white"/>
                </a:solidFill>
                <a:latin typeface="Arial Narrow"/>
              </a:rPr>
              <a:t>«… </a:t>
            </a:r>
            <a:r>
              <a:rPr lang="fr-FR" sz="2400" i="1" dirty="0">
                <a:solidFill>
                  <a:prstClr val="white"/>
                </a:solidFill>
                <a:latin typeface="Arial Narrow"/>
              </a:rPr>
              <a:t>un tel fleuret est fait d’une solide barre de fer, à l’extrémité de laquelle est un renflement quadrangulaire en acier…</a:t>
            </a:r>
            <a:r>
              <a:rPr lang="fr-FR" sz="2400" dirty="0">
                <a:solidFill>
                  <a:prstClr val="white"/>
                </a:solidFill>
                <a:latin typeface="Arial Narrow"/>
              </a:rPr>
              <a:t> » </a:t>
            </a:r>
          </a:p>
          <a:p>
            <a:pPr defTabSz="914400"/>
            <a:endParaRPr lang="fr-FR" dirty="0">
              <a:solidFill>
                <a:prstClr val="white"/>
              </a:solidFill>
              <a:latin typeface="Arial Narrow"/>
            </a:endParaRPr>
          </a:p>
          <a:p>
            <a:pPr defTabSz="914400"/>
            <a:r>
              <a:rPr lang="fr-FR" sz="1400" dirty="0">
                <a:solidFill>
                  <a:prstClr val="white"/>
                </a:solidFill>
                <a:latin typeface="Arial Narrow"/>
              </a:rPr>
              <a:t>B. RÖSSLER,   1700</a:t>
            </a:r>
            <a:r>
              <a:rPr lang="fr-FR" sz="1600" dirty="0">
                <a:solidFill>
                  <a:prstClr val="white"/>
                </a:solidFill>
                <a:latin typeface="Arial Narrow"/>
              </a:rPr>
              <a:t>,  Speculum </a:t>
            </a:r>
            <a:r>
              <a:rPr lang="fr-FR" sz="1600" dirty="0" err="1">
                <a:solidFill>
                  <a:prstClr val="white"/>
                </a:solidFill>
                <a:latin typeface="Arial Narrow"/>
              </a:rPr>
              <a:t>Metallurgiae</a:t>
            </a:r>
            <a:r>
              <a:rPr lang="fr-FR" sz="1600" dirty="0">
                <a:solidFill>
                  <a:prstClr val="white"/>
                </a:solidFill>
                <a:latin typeface="Arial Narrow"/>
              </a:rPr>
              <a:t> </a:t>
            </a:r>
            <a:r>
              <a:rPr lang="fr-FR" sz="1600" dirty="0" err="1">
                <a:solidFill>
                  <a:prstClr val="white"/>
                </a:solidFill>
                <a:latin typeface="Arial Narrow"/>
              </a:rPr>
              <a:t>Politissimum</a:t>
            </a:r>
            <a:r>
              <a:rPr lang="fr-FR" sz="1600" dirty="0">
                <a:solidFill>
                  <a:prstClr val="white"/>
                </a:solidFill>
                <a:latin typeface="Arial Narrow"/>
              </a:rPr>
              <a:t>, Dresde  </a:t>
            </a:r>
            <a:r>
              <a:rPr lang="fr-FR" sz="1200" dirty="0">
                <a:solidFill>
                  <a:prstClr val="white"/>
                </a:solidFill>
                <a:latin typeface="Arial Narrow"/>
              </a:rPr>
              <a:t>trad</a:t>
            </a:r>
            <a:r>
              <a:rPr lang="fr-FR" sz="1600" dirty="0">
                <a:solidFill>
                  <a:prstClr val="white"/>
                </a:solidFill>
                <a:latin typeface="Arial Narrow"/>
              </a:rPr>
              <a:t>.</a:t>
            </a:r>
          </a:p>
        </p:txBody>
      </p:sp>
    </p:spTree>
    <p:extLst>
      <p:ext uri="{BB962C8B-B14F-4D97-AF65-F5344CB8AC3E}">
        <p14:creationId xmlns:p14="http://schemas.microsoft.com/office/powerpoint/2010/main" val="3458499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6" name="ZoneTexte 5"/>
          <p:cNvSpPr txBox="1"/>
          <p:nvPr/>
        </p:nvSpPr>
        <p:spPr>
          <a:xfrm>
            <a:off x="1331640" y="1772816"/>
            <a:ext cx="4896544" cy="461665"/>
          </a:xfrm>
          <a:prstGeom prst="rect">
            <a:avLst/>
          </a:prstGeom>
          <a:noFill/>
        </p:spPr>
        <p:txBody>
          <a:bodyPr wrap="square" rtlCol="0">
            <a:spAutoFit/>
          </a:bodyPr>
          <a:lstStyle/>
          <a:p>
            <a:pPr defTabSz="914400"/>
            <a:r>
              <a:rPr lang="fr-FR" sz="2400" dirty="0">
                <a:solidFill>
                  <a:prstClr val="white"/>
                </a:solidFill>
                <a:latin typeface="Arial Narrow"/>
              </a:rPr>
              <a:t>Mise en œuvre de la nouvelle technique </a:t>
            </a:r>
          </a:p>
        </p:txBody>
      </p:sp>
    </p:spTree>
    <p:extLst>
      <p:ext uri="{BB962C8B-B14F-4D97-AF65-F5344CB8AC3E}">
        <p14:creationId xmlns:p14="http://schemas.microsoft.com/office/powerpoint/2010/main" val="107598412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3438" y="2790825"/>
            <a:ext cx="74771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3491880" y="2636912"/>
            <a:ext cx="1728192" cy="172819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latin typeface="Arial Narrow"/>
            </a:endParaRPr>
          </a:p>
        </p:txBody>
      </p:sp>
      <p:sp>
        <p:nvSpPr>
          <p:cNvPr id="6" name="Flèche droite 5"/>
          <p:cNvSpPr/>
          <p:nvPr/>
        </p:nvSpPr>
        <p:spPr>
          <a:xfrm rot="8256312">
            <a:off x="4617232" y="2144054"/>
            <a:ext cx="614469" cy="3286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srgbClr val="FFFF00"/>
              </a:solidFill>
              <a:latin typeface="Arial Narrow"/>
            </a:endParaRPr>
          </a:p>
        </p:txBody>
      </p:sp>
      <p:sp>
        <p:nvSpPr>
          <p:cNvPr id="7" name="Rectangle à coins arrondis 6"/>
          <p:cNvSpPr/>
          <p:nvPr/>
        </p:nvSpPr>
        <p:spPr>
          <a:xfrm>
            <a:off x="5076056" y="1484784"/>
            <a:ext cx="2016224" cy="744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latin typeface="Arial Narrow"/>
            </a:endParaRPr>
          </a:p>
        </p:txBody>
      </p:sp>
      <p:sp>
        <p:nvSpPr>
          <p:cNvPr id="8" name="ZoneTexte 7"/>
          <p:cNvSpPr txBox="1"/>
          <p:nvPr/>
        </p:nvSpPr>
        <p:spPr>
          <a:xfrm>
            <a:off x="5278623" y="1484784"/>
            <a:ext cx="1296144" cy="646331"/>
          </a:xfrm>
          <a:prstGeom prst="rect">
            <a:avLst/>
          </a:prstGeom>
          <a:noFill/>
        </p:spPr>
        <p:txBody>
          <a:bodyPr wrap="square" rtlCol="0">
            <a:spAutoFit/>
          </a:bodyPr>
          <a:lstStyle/>
          <a:p>
            <a:pPr defTabSz="914400"/>
            <a:r>
              <a:rPr lang="fr-FR" dirty="0">
                <a:solidFill>
                  <a:prstClr val="white"/>
                </a:solidFill>
                <a:latin typeface="Arial Narrow"/>
              </a:rPr>
              <a:t> 2 galeries classées MH </a:t>
            </a:r>
          </a:p>
        </p:txBody>
      </p:sp>
    </p:spTree>
    <p:extLst>
      <p:ext uri="{BB962C8B-B14F-4D97-AF65-F5344CB8AC3E}">
        <p14:creationId xmlns:p14="http://schemas.microsoft.com/office/powerpoint/2010/main" val="267074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pic>
        <p:nvPicPr>
          <p:cNvPr id="276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07" y="0"/>
            <a:ext cx="9251212" cy="4947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Francis\Documents\livret 2\illustrations livret\Le T CL 150 ans\fig 10 CL  L T coupe def.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5595" y="4594304"/>
            <a:ext cx="5972810" cy="2291080"/>
          </a:xfrm>
          <a:prstGeom prst="rect">
            <a:avLst/>
          </a:prstGeom>
          <a:noFill/>
          <a:extLst/>
        </p:spPr>
      </p:pic>
      <p:cxnSp>
        <p:nvCxnSpPr>
          <p:cNvPr id="7" name="Connecteur droit avec flèche 6"/>
          <p:cNvCxnSpPr/>
          <p:nvPr/>
        </p:nvCxnSpPr>
        <p:spPr>
          <a:xfrm flipH="1">
            <a:off x="5490845" y="4149080"/>
            <a:ext cx="285750" cy="12858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Zone de texte 2"/>
          <p:cNvSpPr txBox="1">
            <a:spLocks noChangeArrowheads="1"/>
          </p:cNvSpPr>
          <p:nvPr/>
        </p:nvSpPr>
        <p:spPr bwMode="auto">
          <a:xfrm>
            <a:off x="5220072" y="3863330"/>
            <a:ext cx="1476375" cy="285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defTabSz="914400">
              <a:lnSpc>
                <a:spcPct val="115000"/>
              </a:lnSpc>
              <a:spcAft>
                <a:spcPts val="1000"/>
              </a:spcAft>
            </a:pPr>
            <a:r>
              <a:rPr lang="fr-FR" sz="1100" dirty="0">
                <a:solidFill>
                  <a:prstClr val="black"/>
                </a:solidFill>
                <a:latin typeface="Calibri"/>
                <a:ea typeface="Calibri"/>
                <a:cs typeface="Times New Roman"/>
              </a:rPr>
              <a:t>Galerie sous St Nicolas</a:t>
            </a:r>
          </a:p>
        </p:txBody>
      </p:sp>
      <p:cxnSp>
        <p:nvCxnSpPr>
          <p:cNvPr id="9" name="Connecteur droit avec flèche 8"/>
          <p:cNvCxnSpPr>
            <a:stCxn id="8" idx="0"/>
          </p:cNvCxnSpPr>
          <p:nvPr/>
        </p:nvCxnSpPr>
        <p:spPr>
          <a:xfrm flipV="1">
            <a:off x="5958260" y="3140969"/>
            <a:ext cx="2214140" cy="72236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696447" y="188640"/>
            <a:ext cx="1296144" cy="646331"/>
          </a:xfrm>
          <a:prstGeom prst="rect">
            <a:avLst/>
          </a:prstGeom>
          <a:noFill/>
        </p:spPr>
        <p:txBody>
          <a:bodyPr wrap="square" rtlCol="0">
            <a:spAutoFit/>
          </a:bodyPr>
          <a:lstStyle/>
          <a:p>
            <a:pPr defTabSz="914400"/>
            <a:r>
              <a:rPr lang="fr-FR" dirty="0">
                <a:solidFill>
                  <a:prstClr val="black"/>
                </a:solidFill>
                <a:latin typeface="Arial Narrow"/>
              </a:rPr>
              <a:t>galerie  1 classée MH </a:t>
            </a:r>
          </a:p>
        </p:txBody>
      </p:sp>
      <p:sp>
        <p:nvSpPr>
          <p:cNvPr id="2" name="ZoneTexte 1"/>
          <p:cNvSpPr txBox="1"/>
          <p:nvPr/>
        </p:nvSpPr>
        <p:spPr>
          <a:xfrm>
            <a:off x="4262669" y="37867"/>
            <a:ext cx="2304256" cy="369332"/>
          </a:xfrm>
          <a:prstGeom prst="rect">
            <a:avLst/>
          </a:prstGeom>
          <a:noFill/>
        </p:spPr>
        <p:txBody>
          <a:bodyPr wrap="square" rtlCol="0">
            <a:spAutoFit/>
          </a:bodyPr>
          <a:lstStyle/>
          <a:p>
            <a:pPr defTabSz="914400"/>
            <a:r>
              <a:rPr lang="fr-FR" dirty="0">
                <a:solidFill>
                  <a:prstClr val="black"/>
                </a:solidFill>
                <a:latin typeface="Arial Narrow"/>
              </a:rPr>
              <a:t>Le Thillot Tête du Midi </a:t>
            </a:r>
          </a:p>
        </p:txBody>
      </p:sp>
    </p:spTree>
    <p:extLst>
      <p:ext uri="{BB962C8B-B14F-4D97-AF65-F5344CB8AC3E}">
        <p14:creationId xmlns:p14="http://schemas.microsoft.com/office/powerpoint/2010/main" val="3394141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solidFill>
                  <a:prstClr val="white"/>
                </a:solidFill>
                <a:latin typeface="Arial Narrow"/>
              </a:rPr>
              <a:t>ALS FP 2017</a:t>
            </a:r>
            <a:endParaRPr lang="fr-FR" dirty="0">
              <a:solidFill>
                <a:prstClr val="white"/>
              </a:solidFill>
              <a:latin typeface="Arial Narrow"/>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144" y="6828"/>
            <a:ext cx="8936557" cy="522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à coins arrondis 1"/>
          <p:cNvSpPr/>
          <p:nvPr/>
        </p:nvSpPr>
        <p:spPr>
          <a:xfrm>
            <a:off x="1115615" y="4509120"/>
            <a:ext cx="7836085" cy="50405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latin typeface="Arial Narrow"/>
            </a:endParaRPr>
          </a:p>
        </p:txBody>
      </p:sp>
      <p:sp>
        <p:nvSpPr>
          <p:cNvPr id="4" name="ZoneTexte 3"/>
          <p:cNvSpPr txBox="1"/>
          <p:nvPr/>
        </p:nvSpPr>
        <p:spPr>
          <a:xfrm>
            <a:off x="971600" y="5404574"/>
            <a:ext cx="6768752" cy="400110"/>
          </a:xfrm>
          <a:prstGeom prst="rect">
            <a:avLst/>
          </a:prstGeom>
          <a:noFill/>
        </p:spPr>
        <p:txBody>
          <a:bodyPr wrap="square" rtlCol="0">
            <a:spAutoFit/>
          </a:bodyPr>
          <a:lstStyle/>
          <a:p>
            <a:pPr defTabSz="914400"/>
            <a:r>
              <a:rPr lang="fr-FR" sz="2000" i="1" dirty="0" err="1">
                <a:solidFill>
                  <a:prstClr val="white"/>
                </a:solidFill>
                <a:latin typeface="Arial Narrow"/>
              </a:rPr>
              <a:t>Despence</a:t>
            </a:r>
            <a:r>
              <a:rPr lang="fr-FR" sz="2000" i="1" dirty="0">
                <a:solidFill>
                  <a:prstClr val="white"/>
                </a:solidFill>
                <a:latin typeface="Arial Narrow"/>
              </a:rPr>
              <a:t> </a:t>
            </a:r>
            <a:r>
              <a:rPr lang="fr-FR" sz="2000" i="1" dirty="0" err="1">
                <a:solidFill>
                  <a:prstClr val="white"/>
                </a:solidFill>
                <a:latin typeface="Arial Narrow"/>
              </a:rPr>
              <a:t>faicte</a:t>
            </a:r>
            <a:r>
              <a:rPr lang="fr-FR" sz="2000" i="1" dirty="0">
                <a:solidFill>
                  <a:prstClr val="white"/>
                </a:solidFill>
                <a:latin typeface="Arial Narrow"/>
              </a:rPr>
              <a:t> a l’</a:t>
            </a:r>
            <a:r>
              <a:rPr lang="fr-FR" sz="2000" i="1" dirty="0" err="1">
                <a:solidFill>
                  <a:prstClr val="white"/>
                </a:solidFill>
                <a:latin typeface="Arial Narrow"/>
              </a:rPr>
              <a:t>erbestolle</a:t>
            </a:r>
            <a:r>
              <a:rPr lang="fr-FR" sz="2000" i="1" dirty="0">
                <a:solidFill>
                  <a:prstClr val="white"/>
                </a:solidFill>
                <a:latin typeface="Arial Narrow"/>
              </a:rPr>
              <a:t> St Nicolas…………………..87 f. 4 g. 8 d. </a:t>
            </a:r>
          </a:p>
        </p:txBody>
      </p:sp>
    </p:spTree>
    <p:extLst>
      <p:ext uri="{BB962C8B-B14F-4D97-AF65-F5344CB8AC3E}">
        <p14:creationId xmlns:p14="http://schemas.microsoft.com/office/powerpoint/2010/main" val="72475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7-05-28 à 19.10.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80784"/>
          </a:xfrm>
          <a:prstGeom prst="rect">
            <a:avLst/>
          </a:prstGeom>
        </p:spPr>
      </p:pic>
    </p:spTree>
    <p:extLst>
      <p:ext uri="{BB962C8B-B14F-4D97-AF65-F5344CB8AC3E}">
        <p14:creationId xmlns:p14="http://schemas.microsoft.com/office/powerpoint/2010/main" val="253126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smtClean="0"/>
              <a:t>ALS FP 2017</a:t>
            </a:r>
            <a:endParaRPr lang="fr-FR" dirty="0"/>
          </a:p>
        </p:txBody>
      </p:sp>
      <p:sp>
        <p:nvSpPr>
          <p:cNvPr id="5" name="Rectangle 4"/>
          <p:cNvSpPr/>
          <p:nvPr/>
        </p:nvSpPr>
        <p:spPr>
          <a:xfrm>
            <a:off x="4427984" y="5966488"/>
            <a:ext cx="4572000" cy="369332"/>
          </a:xfrm>
          <a:prstGeom prst="rect">
            <a:avLst/>
          </a:prstGeom>
        </p:spPr>
        <p:txBody>
          <a:bodyPr>
            <a:spAutoFit/>
          </a:bodyPr>
          <a:lstStyle/>
          <a:p>
            <a:r>
              <a:rPr lang="fr-FR" dirty="0"/>
              <a:t>1327 : </a:t>
            </a:r>
            <a:r>
              <a:rPr lang="fr-FR" dirty="0" smtClean="0"/>
              <a:t> </a:t>
            </a:r>
            <a:r>
              <a:rPr lang="fr-FR" i="1" dirty="0"/>
              <a:t>De officiis regum</a:t>
            </a:r>
            <a:r>
              <a:rPr lang="fr-FR" dirty="0"/>
              <a:t> de </a:t>
            </a:r>
            <a:r>
              <a:rPr lang="fr-FR" dirty="0" smtClean="0"/>
              <a:t>Walter de Milmete </a:t>
            </a:r>
            <a:endParaRPr lang="fr-FR" dirty="0"/>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772816"/>
            <a:ext cx="9144000" cy="419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395536" y="188640"/>
            <a:ext cx="5904656" cy="461665"/>
          </a:xfrm>
          <a:prstGeom prst="rect">
            <a:avLst/>
          </a:prstGeom>
          <a:noFill/>
        </p:spPr>
        <p:txBody>
          <a:bodyPr wrap="square" rtlCol="0">
            <a:spAutoFit/>
          </a:bodyPr>
          <a:lstStyle/>
          <a:p>
            <a:r>
              <a:rPr lang="fr-FR" sz="2400" dirty="0" smtClean="0"/>
              <a:t>La poudre à canon et l’artillerie</a:t>
            </a:r>
            <a:endParaRPr lang="fr-FR" sz="2400" dirty="0"/>
          </a:p>
        </p:txBody>
      </p:sp>
    </p:spTree>
    <p:extLst>
      <p:ext uri="{BB962C8B-B14F-4D97-AF65-F5344CB8AC3E}">
        <p14:creationId xmlns:p14="http://schemas.microsoft.com/office/powerpoint/2010/main" val="197870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7-06-05 à 18.46.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3644"/>
          </a:xfrm>
          <a:prstGeom prst="rect">
            <a:avLst/>
          </a:prstGeom>
        </p:spPr>
      </p:pic>
    </p:spTree>
    <p:extLst>
      <p:ext uri="{BB962C8B-B14F-4D97-AF65-F5344CB8AC3E}">
        <p14:creationId xmlns:p14="http://schemas.microsoft.com/office/powerpoint/2010/main" val="284550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928077"/>
            <a:ext cx="9144000" cy="333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necteur droit avec flèche 2"/>
          <p:cNvCxnSpPr/>
          <p:nvPr/>
        </p:nvCxnSpPr>
        <p:spPr>
          <a:xfrm>
            <a:off x="3995936" y="907967"/>
            <a:ext cx="216024" cy="13689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a:stCxn id="6" idx="0"/>
          </p:cNvCxnSpPr>
          <p:nvPr/>
        </p:nvCxnSpPr>
        <p:spPr>
          <a:xfrm flipV="1">
            <a:off x="7070306" y="4581128"/>
            <a:ext cx="670046" cy="7238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699792" y="584802"/>
            <a:ext cx="2772308" cy="369332"/>
          </a:xfrm>
          <a:prstGeom prst="rect">
            <a:avLst/>
          </a:prstGeom>
          <a:noFill/>
        </p:spPr>
        <p:txBody>
          <a:bodyPr wrap="square" rtlCol="0">
            <a:spAutoFit/>
          </a:bodyPr>
          <a:lstStyle/>
          <a:p>
            <a:pPr defTabSz="914400"/>
            <a:r>
              <a:rPr lang="fr-FR" dirty="0">
                <a:solidFill>
                  <a:prstClr val="white"/>
                </a:solidFill>
                <a:latin typeface="Arial Narrow"/>
              </a:rPr>
              <a:t>Début de l’usage de l’explosif</a:t>
            </a:r>
          </a:p>
        </p:txBody>
      </p:sp>
      <p:sp>
        <p:nvSpPr>
          <p:cNvPr id="8" name="Accolade ouvrante 7"/>
          <p:cNvSpPr/>
          <p:nvPr/>
        </p:nvSpPr>
        <p:spPr>
          <a:xfrm rot="6713283">
            <a:off x="6664551" y="-190842"/>
            <a:ext cx="504056" cy="4859837"/>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fr-FR" dirty="0">
              <a:solidFill>
                <a:prstClr val="white"/>
              </a:solidFill>
              <a:latin typeface="Arial Narrow"/>
            </a:endParaRPr>
          </a:p>
        </p:txBody>
      </p:sp>
      <p:sp>
        <p:nvSpPr>
          <p:cNvPr id="11" name="ZoneTexte 10"/>
          <p:cNvSpPr txBox="1"/>
          <p:nvPr/>
        </p:nvSpPr>
        <p:spPr>
          <a:xfrm rot="1231269">
            <a:off x="5395706" y="1313856"/>
            <a:ext cx="2520280" cy="369332"/>
          </a:xfrm>
          <a:prstGeom prst="rect">
            <a:avLst/>
          </a:prstGeom>
          <a:noFill/>
        </p:spPr>
        <p:txBody>
          <a:bodyPr wrap="square" rtlCol="0">
            <a:spAutoFit/>
          </a:bodyPr>
          <a:lstStyle/>
          <a:p>
            <a:pPr defTabSz="914400"/>
            <a:r>
              <a:rPr lang="fr-FR" dirty="0">
                <a:solidFill>
                  <a:prstClr val="white"/>
                </a:solidFill>
                <a:latin typeface="Arial Narrow"/>
              </a:rPr>
              <a:t>Nouvelle technique </a:t>
            </a:r>
          </a:p>
        </p:txBody>
      </p:sp>
      <p:sp>
        <p:nvSpPr>
          <p:cNvPr id="2" name="Espace réservé du pied de page 1"/>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4" name="ZoneTexte 3"/>
          <p:cNvSpPr txBox="1"/>
          <p:nvPr/>
        </p:nvSpPr>
        <p:spPr>
          <a:xfrm>
            <a:off x="323528" y="116632"/>
            <a:ext cx="4104456" cy="400110"/>
          </a:xfrm>
          <a:prstGeom prst="rect">
            <a:avLst/>
          </a:prstGeom>
          <a:noFill/>
        </p:spPr>
        <p:txBody>
          <a:bodyPr wrap="square" rtlCol="0">
            <a:spAutoFit/>
          </a:bodyPr>
          <a:lstStyle/>
          <a:p>
            <a:pPr defTabSz="914400"/>
            <a:r>
              <a:rPr lang="fr-FR" sz="2000" dirty="0">
                <a:solidFill>
                  <a:prstClr val="white"/>
                </a:solidFill>
                <a:latin typeface="Arial Narrow"/>
              </a:rPr>
              <a:t>Galerie en travers-bancs inachevée </a:t>
            </a:r>
          </a:p>
        </p:txBody>
      </p:sp>
      <p:sp>
        <p:nvSpPr>
          <p:cNvPr id="6" name="Rectangle à coins arrondis 5"/>
          <p:cNvSpPr/>
          <p:nvPr/>
        </p:nvSpPr>
        <p:spPr>
          <a:xfrm>
            <a:off x="5702154" y="5304983"/>
            <a:ext cx="2736304" cy="649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latin typeface="Arial Narrow"/>
            </a:endParaRPr>
          </a:p>
        </p:txBody>
      </p:sp>
      <p:sp>
        <p:nvSpPr>
          <p:cNvPr id="12" name="ZoneTexte 11"/>
          <p:cNvSpPr txBox="1"/>
          <p:nvPr/>
        </p:nvSpPr>
        <p:spPr>
          <a:xfrm>
            <a:off x="5832140" y="5445224"/>
            <a:ext cx="2520280" cy="369332"/>
          </a:xfrm>
          <a:prstGeom prst="rect">
            <a:avLst/>
          </a:prstGeom>
          <a:noFill/>
        </p:spPr>
        <p:txBody>
          <a:bodyPr wrap="square" rtlCol="0">
            <a:spAutoFit/>
          </a:bodyPr>
          <a:lstStyle/>
          <a:p>
            <a:pPr defTabSz="914400"/>
            <a:r>
              <a:rPr lang="fr-FR" dirty="0">
                <a:solidFill>
                  <a:prstClr val="black"/>
                </a:solidFill>
                <a:latin typeface="Arial Narrow"/>
              </a:rPr>
              <a:t>Front de taille remarquable</a:t>
            </a:r>
          </a:p>
        </p:txBody>
      </p:sp>
    </p:spTree>
    <p:extLst>
      <p:ext uri="{BB962C8B-B14F-4D97-AF65-F5344CB8AC3E}">
        <p14:creationId xmlns:p14="http://schemas.microsoft.com/office/powerpoint/2010/main" val="29993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pic>
        <p:nvPicPr>
          <p:cNvPr id="5" name="Image 4"/>
          <p:cNvPicPr/>
          <p:nvPr/>
        </p:nvPicPr>
        <p:blipFill>
          <a:blip r:embed="rId2" cstate="email">
            <a:extLst>
              <a:ext uri="{28A0092B-C50C-407E-A947-70E740481C1C}">
                <a14:useLocalDpi xmlns:a14="http://schemas.microsoft.com/office/drawing/2010/main"/>
              </a:ext>
            </a:extLst>
          </a:blip>
          <a:stretch>
            <a:fillRect/>
          </a:stretch>
        </p:blipFill>
        <p:spPr>
          <a:xfrm>
            <a:off x="1763688" y="1700808"/>
            <a:ext cx="6840760" cy="4925402"/>
          </a:xfrm>
          <a:prstGeom prst="rect">
            <a:avLst/>
          </a:prstGeom>
        </p:spPr>
      </p:pic>
      <p:sp>
        <p:nvSpPr>
          <p:cNvPr id="4" name="ZoneTexte 3"/>
          <p:cNvSpPr txBox="1"/>
          <p:nvPr/>
        </p:nvSpPr>
        <p:spPr>
          <a:xfrm>
            <a:off x="4067944" y="260648"/>
            <a:ext cx="3996444" cy="369332"/>
          </a:xfrm>
          <a:prstGeom prst="rect">
            <a:avLst/>
          </a:prstGeom>
          <a:noFill/>
        </p:spPr>
        <p:txBody>
          <a:bodyPr wrap="square" rtlCol="0">
            <a:spAutoFit/>
          </a:bodyPr>
          <a:lstStyle/>
          <a:p>
            <a:pPr defTabSz="914400"/>
            <a:r>
              <a:rPr lang="fr-FR" dirty="0">
                <a:solidFill>
                  <a:prstClr val="white"/>
                </a:solidFill>
                <a:latin typeface="Arial Narrow"/>
              </a:rPr>
              <a:t>Tous les signes d’une technique débutante </a:t>
            </a:r>
          </a:p>
        </p:txBody>
      </p:sp>
      <p:sp>
        <p:nvSpPr>
          <p:cNvPr id="6" name="ZoneTexte 5"/>
          <p:cNvSpPr txBox="1"/>
          <p:nvPr/>
        </p:nvSpPr>
        <p:spPr>
          <a:xfrm>
            <a:off x="810971" y="895333"/>
            <a:ext cx="6785365" cy="400110"/>
          </a:xfrm>
          <a:prstGeom prst="rect">
            <a:avLst/>
          </a:prstGeom>
          <a:noFill/>
        </p:spPr>
        <p:txBody>
          <a:bodyPr wrap="square" rtlCol="0">
            <a:spAutoFit/>
          </a:bodyPr>
          <a:lstStyle/>
          <a:p>
            <a:pPr defTabSz="914400"/>
            <a:r>
              <a:rPr lang="fr-FR" sz="2000" dirty="0">
                <a:solidFill>
                  <a:prstClr val="white"/>
                </a:solidFill>
                <a:latin typeface="Arial Narrow"/>
              </a:rPr>
              <a:t>Comment les mineurs utilisent un nouveau procédé très  différent?</a:t>
            </a:r>
          </a:p>
        </p:txBody>
      </p:sp>
    </p:spTree>
    <p:extLst>
      <p:ext uri="{BB962C8B-B14F-4D97-AF65-F5344CB8AC3E}">
        <p14:creationId xmlns:p14="http://schemas.microsoft.com/office/powerpoint/2010/main" val="129669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pic>
        <p:nvPicPr>
          <p:cNvPr id="5" name="Image 4"/>
          <p:cNvPicPr/>
          <p:nvPr/>
        </p:nvPicPr>
        <p:blipFill>
          <a:blip r:embed="rId2" cstate="email">
            <a:extLst>
              <a:ext uri="{28A0092B-C50C-407E-A947-70E740481C1C}">
                <a14:useLocalDpi xmlns:a14="http://schemas.microsoft.com/office/drawing/2010/main"/>
              </a:ext>
            </a:extLst>
          </a:blip>
          <a:stretch>
            <a:fillRect/>
          </a:stretch>
        </p:blipFill>
        <p:spPr>
          <a:xfrm>
            <a:off x="1763688" y="1700808"/>
            <a:ext cx="6840760" cy="4925402"/>
          </a:xfrm>
          <a:prstGeom prst="rect">
            <a:avLst/>
          </a:prstGeom>
        </p:spPr>
      </p:pic>
      <p:sp>
        <p:nvSpPr>
          <p:cNvPr id="4" name="ZoneTexte 3"/>
          <p:cNvSpPr txBox="1"/>
          <p:nvPr/>
        </p:nvSpPr>
        <p:spPr>
          <a:xfrm>
            <a:off x="4067944" y="260648"/>
            <a:ext cx="3996444" cy="369332"/>
          </a:xfrm>
          <a:prstGeom prst="rect">
            <a:avLst/>
          </a:prstGeom>
          <a:noFill/>
        </p:spPr>
        <p:txBody>
          <a:bodyPr wrap="square" rtlCol="0">
            <a:spAutoFit/>
          </a:bodyPr>
          <a:lstStyle/>
          <a:p>
            <a:pPr defTabSz="914400"/>
            <a:r>
              <a:rPr lang="fr-FR" dirty="0">
                <a:solidFill>
                  <a:prstClr val="white"/>
                </a:solidFill>
                <a:latin typeface="Arial Narrow"/>
              </a:rPr>
              <a:t>Tous les signes d’une technique débutante </a:t>
            </a:r>
          </a:p>
        </p:txBody>
      </p:sp>
      <p:sp>
        <p:nvSpPr>
          <p:cNvPr id="2" name="Ellipse 1"/>
          <p:cNvSpPr/>
          <p:nvPr/>
        </p:nvSpPr>
        <p:spPr>
          <a:xfrm rot="2255809">
            <a:off x="3995936" y="4658072"/>
            <a:ext cx="194421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latin typeface="Arial Narrow"/>
            </a:endParaRPr>
          </a:p>
        </p:txBody>
      </p:sp>
      <p:sp>
        <p:nvSpPr>
          <p:cNvPr id="7" name="Ellipse 6"/>
          <p:cNvSpPr/>
          <p:nvPr/>
        </p:nvSpPr>
        <p:spPr>
          <a:xfrm rot="2255809">
            <a:off x="6642455" y="3947313"/>
            <a:ext cx="194421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latin typeface="Arial Narrow"/>
            </a:endParaRPr>
          </a:p>
        </p:txBody>
      </p:sp>
      <p:sp>
        <p:nvSpPr>
          <p:cNvPr id="8" name="ZoneTexte 7"/>
          <p:cNvSpPr txBox="1"/>
          <p:nvPr/>
        </p:nvSpPr>
        <p:spPr>
          <a:xfrm>
            <a:off x="1763688" y="4005064"/>
            <a:ext cx="1512168" cy="923330"/>
          </a:xfrm>
          <a:prstGeom prst="rect">
            <a:avLst/>
          </a:prstGeom>
          <a:noFill/>
        </p:spPr>
        <p:txBody>
          <a:bodyPr wrap="square" rtlCol="0">
            <a:spAutoFit/>
          </a:bodyPr>
          <a:lstStyle/>
          <a:p>
            <a:pPr defTabSz="914400"/>
            <a:r>
              <a:rPr lang="fr-FR" dirty="0">
                <a:solidFill>
                  <a:prstClr val="black"/>
                </a:solidFill>
                <a:latin typeface="Arial Narrow"/>
              </a:rPr>
              <a:t>Vestiges de voie de roulage en bois </a:t>
            </a:r>
          </a:p>
        </p:txBody>
      </p:sp>
      <p:cxnSp>
        <p:nvCxnSpPr>
          <p:cNvPr id="10" name="Connecteur droit avec flèche 9"/>
          <p:cNvCxnSpPr/>
          <p:nvPr/>
        </p:nvCxnSpPr>
        <p:spPr>
          <a:xfrm flipV="1">
            <a:off x="2915816" y="4139759"/>
            <a:ext cx="4032448" cy="237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2915816" y="4307353"/>
            <a:ext cx="1368152" cy="2978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Étoile à 5 branches 12"/>
          <p:cNvSpPr/>
          <p:nvPr/>
        </p:nvSpPr>
        <p:spPr>
          <a:xfrm>
            <a:off x="3779912" y="2780928"/>
            <a:ext cx="288032" cy="2880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latin typeface="Arial Narrow"/>
            </a:endParaRPr>
          </a:p>
        </p:txBody>
      </p:sp>
      <p:sp>
        <p:nvSpPr>
          <p:cNvPr id="14" name="ZoneTexte 13"/>
          <p:cNvSpPr txBox="1"/>
          <p:nvPr/>
        </p:nvSpPr>
        <p:spPr>
          <a:xfrm>
            <a:off x="395536" y="1043444"/>
            <a:ext cx="6696744" cy="369332"/>
          </a:xfrm>
          <a:prstGeom prst="rect">
            <a:avLst/>
          </a:prstGeom>
          <a:noFill/>
        </p:spPr>
        <p:txBody>
          <a:bodyPr wrap="square" rtlCol="0">
            <a:spAutoFit/>
          </a:bodyPr>
          <a:lstStyle/>
          <a:p>
            <a:pPr defTabSz="914400"/>
            <a:r>
              <a:rPr lang="fr-FR" dirty="0">
                <a:solidFill>
                  <a:prstClr val="white"/>
                </a:solidFill>
                <a:latin typeface="Arial Narrow"/>
              </a:rPr>
              <a:t>Datation par analyse </a:t>
            </a:r>
            <a:r>
              <a:rPr lang="fr-FR" dirty="0" err="1">
                <a:solidFill>
                  <a:prstClr val="white"/>
                </a:solidFill>
                <a:latin typeface="Arial Narrow"/>
              </a:rPr>
              <a:t>dendrochronologique</a:t>
            </a:r>
            <a:r>
              <a:rPr lang="fr-FR" dirty="0">
                <a:solidFill>
                  <a:prstClr val="white"/>
                </a:solidFill>
                <a:latin typeface="Arial Narrow"/>
              </a:rPr>
              <a:t>  de 7 échantillons de bois </a:t>
            </a:r>
          </a:p>
        </p:txBody>
      </p:sp>
      <p:sp>
        <p:nvSpPr>
          <p:cNvPr id="15" name="ZoneTexte 14"/>
          <p:cNvSpPr txBox="1"/>
          <p:nvPr/>
        </p:nvSpPr>
        <p:spPr>
          <a:xfrm>
            <a:off x="7600906" y="3874635"/>
            <a:ext cx="773861" cy="276999"/>
          </a:xfrm>
          <a:prstGeom prst="rect">
            <a:avLst/>
          </a:prstGeom>
          <a:noFill/>
        </p:spPr>
        <p:txBody>
          <a:bodyPr wrap="square" rtlCol="0">
            <a:spAutoFit/>
          </a:bodyPr>
          <a:lstStyle/>
          <a:p>
            <a:pPr defTabSz="914400"/>
            <a:r>
              <a:rPr lang="fr-FR" sz="1200" dirty="0">
                <a:solidFill>
                  <a:prstClr val="black"/>
                </a:solidFill>
                <a:latin typeface="Arial Narrow"/>
              </a:rPr>
              <a:t>4, 5, 6, 7</a:t>
            </a:r>
          </a:p>
        </p:txBody>
      </p:sp>
      <p:sp>
        <p:nvSpPr>
          <p:cNvPr id="16" name="ZoneTexte 15"/>
          <p:cNvSpPr txBox="1"/>
          <p:nvPr/>
        </p:nvSpPr>
        <p:spPr>
          <a:xfrm>
            <a:off x="4860032" y="4592161"/>
            <a:ext cx="773861" cy="276999"/>
          </a:xfrm>
          <a:prstGeom prst="rect">
            <a:avLst/>
          </a:prstGeom>
          <a:noFill/>
        </p:spPr>
        <p:txBody>
          <a:bodyPr wrap="square" rtlCol="0">
            <a:spAutoFit/>
          </a:bodyPr>
          <a:lstStyle/>
          <a:p>
            <a:pPr defTabSz="914400"/>
            <a:r>
              <a:rPr lang="fr-FR" sz="1200" dirty="0">
                <a:solidFill>
                  <a:prstClr val="black"/>
                </a:solidFill>
                <a:latin typeface="Arial Narrow"/>
              </a:rPr>
              <a:t>1, 2, 3</a:t>
            </a:r>
          </a:p>
        </p:txBody>
      </p:sp>
      <p:sp>
        <p:nvSpPr>
          <p:cNvPr id="6" name="ZoneTexte 5"/>
          <p:cNvSpPr txBox="1"/>
          <p:nvPr/>
        </p:nvSpPr>
        <p:spPr>
          <a:xfrm>
            <a:off x="539552" y="260648"/>
            <a:ext cx="2592288" cy="369332"/>
          </a:xfrm>
          <a:prstGeom prst="rect">
            <a:avLst/>
          </a:prstGeom>
          <a:noFill/>
        </p:spPr>
        <p:txBody>
          <a:bodyPr wrap="square" rtlCol="0">
            <a:spAutoFit/>
          </a:bodyPr>
          <a:lstStyle/>
          <a:p>
            <a:pPr defTabSz="914400"/>
            <a:r>
              <a:rPr lang="fr-FR" dirty="0">
                <a:solidFill>
                  <a:prstClr val="white"/>
                </a:solidFill>
                <a:latin typeface="Arial Narrow"/>
              </a:rPr>
              <a:t>Quelle période ?</a:t>
            </a:r>
          </a:p>
        </p:txBody>
      </p:sp>
    </p:spTree>
    <p:extLst>
      <p:ext uri="{BB962C8B-B14F-4D97-AF65-F5344CB8AC3E}">
        <p14:creationId xmlns:p14="http://schemas.microsoft.com/office/powerpoint/2010/main" val="2929035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7-05-28 à 19.11.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50"/>
            <a:ext cx="9192414" cy="6852249"/>
          </a:xfrm>
          <a:prstGeom prst="rect">
            <a:avLst/>
          </a:prstGeom>
        </p:spPr>
      </p:pic>
    </p:spTree>
    <p:extLst>
      <p:ext uri="{BB962C8B-B14F-4D97-AF65-F5344CB8AC3E}">
        <p14:creationId xmlns:p14="http://schemas.microsoft.com/office/powerpoint/2010/main" val="101708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3438" y="2790825"/>
            <a:ext cx="74771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6660232" y="2564904"/>
            <a:ext cx="1728192" cy="172819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latin typeface="Arial Narrow"/>
            </a:endParaRPr>
          </a:p>
        </p:txBody>
      </p:sp>
    </p:spTree>
    <p:extLst>
      <p:ext uri="{BB962C8B-B14F-4D97-AF65-F5344CB8AC3E}">
        <p14:creationId xmlns:p14="http://schemas.microsoft.com/office/powerpoint/2010/main" val="1316237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pic>
        <p:nvPicPr>
          <p:cNvPr id="17410" name="Picture 2" descr="C:\Users\Francis\Documents\archéométrie\fdt historique\fde t 17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1880" y="-811"/>
            <a:ext cx="4622273" cy="6851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8"/>
          <p:cNvSpPr txBox="1">
            <a:spLocks noChangeArrowheads="1"/>
          </p:cNvSpPr>
          <p:nvPr/>
        </p:nvSpPr>
        <p:spPr bwMode="auto">
          <a:xfrm>
            <a:off x="0" y="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defTabSz="914400" eaLnBrk="1" hangingPunct="1">
              <a:spcBef>
                <a:spcPct val="50000"/>
              </a:spcBef>
            </a:pPr>
            <a:r>
              <a:rPr lang="fr-FR" altLang="fr-FR" sz="2400" dirty="0">
                <a:solidFill>
                  <a:srgbClr val="FFFF00"/>
                </a:solidFill>
              </a:rPr>
              <a:t>Explication   :  </a:t>
            </a:r>
            <a:r>
              <a:rPr lang="fr-FR" altLang="fr-FR" sz="2400" dirty="0" smtClean="0">
                <a:solidFill>
                  <a:srgbClr val="FFFF00"/>
                </a:solidFill>
              </a:rPr>
              <a:t>le front de taille</a:t>
            </a:r>
            <a:endParaRPr lang="fr-FR" altLang="fr-FR" sz="2400" dirty="0">
              <a:solidFill>
                <a:srgbClr val="FFFF00"/>
              </a:solidFill>
            </a:endParaRPr>
          </a:p>
        </p:txBody>
      </p:sp>
    </p:spTree>
    <p:extLst>
      <p:ext uri="{BB962C8B-B14F-4D97-AF65-F5344CB8AC3E}">
        <p14:creationId xmlns:p14="http://schemas.microsoft.com/office/powerpoint/2010/main" val="344948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2" name="Text Box 8"/>
          <p:cNvSpPr txBox="1">
            <a:spLocks noChangeArrowheads="1"/>
          </p:cNvSpPr>
          <p:nvPr/>
        </p:nvSpPr>
        <p:spPr bwMode="auto">
          <a:xfrm>
            <a:off x="3369129" y="392039"/>
            <a:ext cx="5715000" cy="39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fr-FR" sz="2000" dirty="0">
                <a:solidFill>
                  <a:prstClr val="white"/>
                </a:solidFill>
                <a:latin typeface="Arial Narrow"/>
              </a:rPr>
              <a:t>Explication </a:t>
            </a:r>
            <a:r>
              <a:rPr lang="fr-FR" sz="2000" dirty="0">
                <a:solidFill>
                  <a:prstClr val="black"/>
                </a:solidFill>
                <a:latin typeface="Arial Narrow"/>
              </a:rPr>
              <a:t>  :   au front de taille</a:t>
            </a:r>
          </a:p>
        </p:txBody>
      </p:sp>
      <p:sp>
        <p:nvSpPr>
          <p:cNvPr id="185354" name="Text Box 10"/>
          <p:cNvSpPr txBox="1">
            <a:spLocks noChangeArrowheads="1"/>
          </p:cNvSpPr>
          <p:nvPr/>
        </p:nvSpPr>
        <p:spPr bwMode="auto">
          <a:xfrm>
            <a:off x="609600" y="4038600"/>
            <a:ext cx="1752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fr-FR" b="1" dirty="0">
                <a:solidFill>
                  <a:prstClr val="white"/>
                </a:solidFill>
                <a:latin typeface="Arial Narrow"/>
              </a:rPr>
              <a:t>Travail à la poudre I</a:t>
            </a:r>
          </a:p>
        </p:txBody>
      </p:sp>
      <p:sp>
        <p:nvSpPr>
          <p:cNvPr id="185356" name="Text Box 12"/>
          <p:cNvSpPr txBox="1">
            <a:spLocks noChangeArrowheads="1"/>
          </p:cNvSpPr>
          <p:nvPr/>
        </p:nvSpPr>
        <p:spPr bwMode="auto">
          <a:xfrm>
            <a:off x="6477000" y="5029200"/>
            <a:ext cx="1752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fr-FR" dirty="0">
                <a:solidFill>
                  <a:prstClr val="black"/>
                </a:solidFill>
                <a:latin typeface="Arial Narrow"/>
              </a:rPr>
              <a:t>Saignée pointerolle</a:t>
            </a:r>
          </a:p>
        </p:txBody>
      </p:sp>
      <p:sp>
        <p:nvSpPr>
          <p:cNvPr id="185360" name="Line 16"/>
          <p:cNvSpPr>
            <a:spLocks noChangeShapeType="1"/>
          </p:cNvSpPr>
          <p:nvPr/>
        </p:nvSpPr>
        <p:spPr bwMode="auto">
          <a:xfrm flipH="1">
            <a:off x="6019800" y="5486400"/>
            <a:ext cx="533400" cy="685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solidFill>
                <a:prstClr val="white"/>
              </a:solidFill>
              <a:latin typeface="Arial Narrow"/>
            </a:endParaRPr>
          </a:p>
        </p:txBody>
      </p:sp>
      <p:sp>
        <p:nvSpPr>
          <p:cNvPr id="185361" name="Line 17"/>
          <p:cNvSpPr>
            <a:spLocks noChangeShapeType="1"/>
          </p:cNvSpPr>
          <p:nvPr/>
        </p:nvSpPr>
        <p:spPr bwMode="auto">
          <a:xfrm flipV="1">
            <a:off x="7467600" y="4267200"/>
            <a:ext cx="762000" cy="838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solidFill>
                <a:prstClr val="white"/>
              </a:solidFill>
              <a:latin typeface="Arial Narrow"/>
            </a:endParaRPr>
          </a:p>
        </p:txBody>
      </p:sp>
      <p:sp>
        <p:nvSpPr>
          <p:cNvPr id="185362" name="Line 18"/>
          <p:cNvSpPr>
            <a:spLocks noChangeShapeType="1"/>
          </p:cNvSpPr>
          <p:nvPr/>
        </p:nvSpPr>
        <p:spPr bwMode="auto">
          <a:xfrm flipH="1" flipV="1">
            <a:off x="5486400" y="3505200"/>
            <a:ext cx="1066800" cy="1600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solidFill>
                <a:prstClr val="white"/>
              </a:solidFill>
              <a:latin typeface="Arial Narrow"/>
            </a:endParaRPr>
          </a:p>
        </p:txBody>
      </p:sp>
      <p:sp>
        <p:nvSpPr>
          <p:cNvPr id="185363" name="Line 19"/>
          <p:cNvSpPr>
            <a:spLocks noChangeShapeType="1"/>
          </p:cNvSpPr>
          <p:nvPr/>
        </p:nvSpPr>
        <p:spPr bwMode="auto">
          <a:xfrm flipV="1">
            <a:off x="7162800" y="3068960"/>
            <a:ext cx="304800" cy="74104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solidFill>
                <a:prstClr val="white"/>
              </a:solidFill>
              <a:latin typeface="Arial Narrow"/>
            </a:endParaRPr>
          </a:p>
        </p:txBody>
      </p:sp>
      <p:sp>
        <p:nvSpPr>
          <p:cNvPr id="185365" name="Text Box 21"/>
          <p:cNvSpPr txBox="1">
            <a:spLocks noChangeArrowheads="1"/>
          </p:cNvSpPr>
          <p:nvPr/>
        </p:nvSpPr>
        <p:spPr bwMode="auto">
          <a:xfrm>
            <a:off x="2362200" y="1905000"/>
            <a:ext cx="175260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fr-FR" b="1" dirty="0">
                <a:solidFill>
                  <a:prstClr val="white"/>
                </a:solidFill>
                <a:latin typeface="Arial Narrow"/>
              </a:rPr>
              <a:t>Découpe d’une saignée étroite</a:t>
            </a:r>
          </a:p>
          <a:p>
            <a:pPr defTabSz="914400">
              <a:spcBef>
                <a:spcPct val="50000"/>
              </a:spcBef>
            </a:pPr>
            <a:r>
              <a:rPr lang="fr-FR" sz="1400" b="1" dirty="0">
                <a:solidFill>
                  <a:prstClr val="white"/>
                </a:solidFill>
                <a:latin typeface="Arial Narrow"/>
              </a:rPr>
              <a:t>            w : 10-20 cm </a:t>
            </a:r>
          </a:p>
        </p:txBody>
      </p:sp>
      <p:sp>
        <p:nvSpPr>
          <p:cNvPr id="185366" name="Text Box 22"/>
          <p:cNvSpPr txBox="1">
            <a:spLocks noChangeArrowheads="1"/>
          </p:cNvSpPr>
          <p:nvPr/>
        </p:nvSpPr>
        <p:spPr bwMode="auto">
          <a:xfrm>
            <a:off x="5867400" y="37338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fr-FR" dirty="0">
                <a:solidFill>
                  <a:prstClr val="black"/>
                </a:solidFill>
                <a:latin typeface="Arial Narrow"/>
              </a:rPr>
              <a:t>Travail à la poudre</a:t>
            </a:r>
          </a:p>
        </p:txBody>
      </p:sp>
      <p:sp>
        <p:nvSpPr>
          <p:cNvPr id="185367" name="AutoShape 23"/>
          <p:cNvSpPr>
            <a:spLocks noChangeArrowheads="1"/>
          </p:cNvSpPr>
          <p:nvPr/>
        </p:nvSpPr>
        <p:spPr bwMode="auto">
          <a:xfrm>
            <a:off x="533400" y="4724400"/>
            <a:ext cx="1752600" cy="76200"/>
          </a:xfrm>
          <a:prstGeom prst="leftRightArrow">
            <a:avLst>
              <a:gd name="adj1" fmla="val 50000"/>
              <a:gd name="adj2" fmla="val 46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fr-FR">
              <a:solidFill>
                <a:prstClr val="white"/>
              </a:solidFill>
              <a:latin typeface="Arial Narrow"/>
            </a:endParaRPr>
          </a:p>
        </p:txBody>
      </p:sp>
      <p:sp>
        <p:nvSpPr>
          <p:cNvPr id="185368" name="AutoShape 24"/>
          <p:cNvSpPr>
            <a:spLocks noChangeArrowheads="1"/>
          </p:cNvSpPr>
          <p:nvPr/>
        </p:nvSpPr>
        <p:spPr bwMode="auto">
          <a:xfrm>
            <a:off x="2133600" y="2819400"/>
            <a:ext cx="609600" cy="76200"/>
          </a:xfrm>
          <a:prstGeom prst="leftRightArrow">
            <a:avLst>
              <a:gd name="adj1" fmla="val 50000"/>
              <a:gd name="adj2" fmla="val 16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fr-FR">
              <a:solidFill>
                <a:prstClr val="white"/>
              </a:solidFill>
              <a:latin typeface="Arial Narrow"/>
            </a:endParaRPr>
          </a:p>
        </p:txBody>
      </p:sp>
      <p:sp>
        <p:nvSpPr>
          <p:cNvPr id="185369" name="Text Box 25"/>
          <p:cNvSpPr txBox="1">
            <a:spLocks noChangeArrowheads="1"/>
          </p:cNvSpPr>
          <p:nvPr/>
        </p:nvSpPr>
        <p:spPr bwMode="auto">
          <a:xfrm>
            <a:off x="1066800" y="5562600"/>
            <a:ext cx="152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fr-FR" b="1" dirty="0">
                <a:solidFill>
                  <a:prstClr val="white"/>
                </a:solidFill>
                <a:latin typeface="Arial Narrow"/>
              </a:rPr>
              <a:t>Trous de fleuret</a:t>
            </a:r>
          </a:p>
        </p:txBody>
      </p:sp>
      <p:sp>
        <p:nvSpPr>
          <p:cNvPr id="185370" name="Line 26"/>
          <p:cNvSpPr>
            <a:spLocks noChangeShapeType="1"/>
          </p:cNvSpPr>
          <p:nvPr/>
        </p:nvSpPr>
        <p:spPr bwMode="auto">
          <a:xfrm flipH="1" flipV="1">
            <a:off x="1066800" y="52578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solidFill>
                <a:prstClr val="white"/>
              </a:solidFill>
              <a:latin typeface="Arial Narrow"/>
            </a:endParaRPr>
          </a:p>
        </p:txBody>
      </p:sp>
      <p:sp>
        <p:nvSpPr>
          <p:cNvPr id="185372" name="Line 28"/>
          <p:cNvSpPr>
            <a:spLocks noChangeShapeType="1"/>
          </p:cNvSpPr>
          <p:nvPr/>
        </p:nvSpPr>
        <p:spPr bwMode="auto">
          <a:xfrm flipH="1" flipV="1">
            <a:off x="1143000" y="2819400"/>
            <a:ext cx="533400" cy="2743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solidFill>
                <a:prstClr val="white"/>
              </a:solidFill>
              <a:latin typeface="Arial Narrow"/>
            </a:endParaRPr>
          </a:p>
        </p:txBody>
      </p:sp>
      <p:sp>
        <p:nvSpPr>
          <p:cNvPr id="185373" name="Line 29"/>
          <p:cNvSpPr>
            <a:spLocks noChangeShapeType="1"/>
          </p:cNvSpPr>
          <p:nvPr/>
        </p:nvSpPr>
        <p:spPr bwMode="auto">
          <a:xfrm flipH="1" flipV="1">
            <a:off x="990600" y="3886200"/>
            <a:ext cx="6858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solidFill>
                <a:prstClr val="white"/>
              </a:solidFill>
              <a:latin typeface="Arial Narrow"/>
            </a:endParaRPr>
          </a:p>
        </p:txBody>
      </p:sp>
      <p:sp>
        <p:nvSpPr>
          <p:cNvPr id="185374" name="Line 30"/>
          <p:cNvSpPr>
            <a:spLocks noChangeShapeType="1"/>
          </p:cNvSpPr>
          <p:nvPr/>
        </p:nvSpPr>
        <p:spPr bwMode="auto">
          <a:xfrm flipH="1" flipV="1">
            <a:off x="1066800" y="1524000"/>
            <a:ext cx="609600" cy="403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solidFill>
                <a:prstClr val="white"/>
              </a:solidFill>
              <a:latin typeface="Arial Narrow"/>
            </a:endParaRPr>
          </a:p>
        </p:txBody>
      </p:sp>
      <p:sp>
        <p:nvSpPr>
          <p:cNvPr id="185375" name="Text Box 31"/>
          <p:cNvSpPr txBox="1">
            <a:spLocks noChangeArrowheads="1"/>
          </p:cNvSpPr>
          <p:nvPr/>
        </p:nvSpPr>
        <p:spPr bwMode="auto">
          <a:xfrm>
            <a:off x="6400800" y="990600"/>
            <a:ext cx="152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fr-FR" dirty="0">
                <a:solidFill>
                  <a:prstClr val="black"/>
                </a:solidFill>
                <a:latin typeface="Arial Narrow"/>
              </a:rPr>
              <a:t>Trous de fleuret</a:t>
            </a:r>
          </a:p>
        </p:txBody>
      </p:sp>
      <p:sp>
        <p:nvSpPr>
          <p:cNvPr id="2" name="Espace réservé du pied de page 1"/>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Tree>
    <p:extLst>
      <p:ext uri="{BB962C8B-B14F-4D97-AF65-F5344CB8AC3E}">
        <p14:creationId xmlns:p14="http://schemas.microsoft.com/office/powerpoint/2010/main" val="9041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6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665288"/>
            <a:ext cx="7772400" cy="519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2661" name="Text Box 5"/>
          <p:cNvSpPr txBox="1">
            <a:spLocks noChangeArrowheads="1"/>
          </p:cNvSpPr>
          <p:nvPr/>
        </p:nvSpPr>
        <p:spPr bwMode="auto">
          <a:xfrm>
            <a:off x="5791200" y="6553200"/>
            <a:ext cx="297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fr-FR" sz="1400">
                <a:solidFill>
                  <a:srgbClr val="FF0000"/>
                </a:solidFill>
                <a:effectLst>
                  <a:outerShdw blurRad="38100" dist="38100" dir="2700000" algn="tl">
                    <a:srgbClr val="000000"/>
                  </a:outerShdw>
                </a:effectLst>
                <a:latin typeface="Arial Narrow"/>
              </a:rPr>
              <a:t>Galerie sous St Nicolas  Le Thillot</a:t>
            </a:r>
          </a:p>
        </p:txBody>
      </p:sp>
      <p:sp>
        <p:nvSpPr>
          <p:cNvPr id="582662" name="Rectangle 6"/>
          <p:cNvSpPr>
            <a:spLocks noChangeArrowheads="1"/>
          </p:cNvSpPr>
          <p:nvPr/>
        </p:nvSpPr>
        <p:spPr bwMode="auto">
          <a:xfrm>
            <a:off x="304800" y="0"/>
            <a:ext cx="30460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r>
              <a:rPr lang="fr-FR" sz="2400" dirty="0">
                <a:solidFill>
                  <a:prstClr val="white"/>
                </a:solidFill>
                <a:latin typeface="Arial Narrow"/>
              </a:rPr>
              <a:t>Méthode débutante avec</a:t>
            </a:r>
            <a:endParaRPr lang="fr-FR" dirty="0">
              <a:solidFill>
                <a:prstClr val="white"/>
              </a:solidFill>
              <a:latin typeface="Arial Narrow"/>
            </a:endParaRPr>
          </a:p>
        </p:txBody>
      </p:sp>
      <p:sp>
        <p:nvSpPr>
          <p:cNvPr id="582664" name="Text Box 8"/>
          <p:cNvSpPr txBox="1">
            <a:spLocks noChangeArrowheads="1"/>
          </p:cNvSpPr>
          <p:nvPr/>
        </p:nvSpPr>
        <p:spPr bwMode="auto">
          <a:xfrm>
            <a:off x="4466619" y="172133"/>
            <a:ext cx="28104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pPr>
            <a:r>
              <a:rPr lang="fr-FR" sz="2400" dirty="0">
                <a:solidFill>
                  <a:prstClr val="white"/>
                </a:solidFill>
                <a:latin typeface="Arial Narrow"/>
              </a:rPr>
              <a:t>nouveaux outils</a:t>
            </a:r>
          </a:p>
        </p:txBody>
      </p:sp>
      <p:sp>
        <p:nvSpPr>
          <p:cNvPr id="582665" name="Text Box 9"/>
          <p:cNvSpPr txBox="1">
            <a:spLocks noChangeArrowheads="1"/>
          </p:cNvSpPr>
          <p:nvPr/>
        </p:nvSpPr>
        <p:spPr bwMode="auto">
          <a:xfrm>
            <a:off x="4463244" y="1093511"/>
            <a:ext cx="2655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pPr>
            <a:r>
              <a:rPr lang="fr-FR" sz="2400" dirty="0">
                <a:solidFill>
                  <a:prstClr val="white"/>
                </a:solidFill>
                <a:latin typeface="Arial Narrow"/>
              </a:rPr>
              <a:t>critères anciens</a:t>
            </a:r>
          </a:p>
        </p:txBody>
      </p:sp>
      <p:sp>
        <p:nvSpPr>
          <p:cNvPr id="582668" name="Line 12"/>
          <p:cNvSpPr>
            <a:spLocks noChangeShapeType="1"/>
          </p:cNvSpPr>
          <p:nvPr/>
        </p:nvSpPr>
        <p:spPr bwMode="auto">
          <a:xfrm>
            <a:off x="3350827" y="230832"/>
            <a:ext cx="1373573" cy="4549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solidFill>
                <a:prstClr val="white"/>
              </a:solidFill>
              <a:latin typeface="Arial Narrow"/>
            </a:endParaRPr>
          </a:p>
        </p:txBody>
      </p:sp>
      <p:sp>
        <p:nvSpPr>
          <p:cNvPr id="582669" name="Line 13"/>
          <p:cNvSpPr>
            <a:spLocks noChangeShapeType="1"/>
          </p:cNvSpPr>
          <p:nvPr/>
        </p:nvSpPr>
        <p:spPr bwMode="auto">
          <a:xfrm>
            <a:off x="3350827" y="230832"/>
            <a:ext cx="1297373" cy="9883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solidFill>
                <a:prstClr val="white"/>
              </a:solidFill>
              <a:latin typeface="Arial Narrow"/>
            </a:endParaRPr>
          </a:p>
        </p:txBody>
      </p:sp>
      <p:sp>
        <p:nvSpPr>
          <p:cNvPr id="582673" name="Line 17"/>
          <p:cNvSpPr>
            <a:spLocks noChangeShapeType="1"/>
          </p:cNvSpPr>
          <p:nvPr/>
        </p:nvSpPr>
        <p:spPr bwMode="auto">
          <a:xfrm flipV="1">
            <a:off x="5652120" y="902730"/>
            <a:ext cx="457200" cy="3164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solidFill>
                <a:prstClr val="white"/>
              </a:solidFill>
              <a:latin typeface="Arial Narrow"/>
            </a:endParaRPr>
          </a:p>
        </p:txBody>
      </p:sp>
      <p:sp>
        <p:nvSpPr>
          <p:cNvPr id="582674" name="Rectangle 18"/>
          <p:cNvSpPr>
            <a:spLocks noChangeArrowheads="1"/>
          </p:cNvSpPr>
          <p:nvPr/>
        </p:nvSpPr>
        <p:spPr bwMode="auto">
          <a:xfrm>
            <a:off x="152400" y="433039"/>
            <a:ext cx="350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r>
              <a:rPr lang="fr-FR" sz="2400" dirty="0">
                <a:solidFill>
                  <a:srgbClr val="DDDDDD"/>
                </a:solidFill>
                <a:latin typeface="Arial Narrow"/>
              </a:rPr>
              <a:t>Correction à la pointerolle des irrégularités de la paroi dues à l’explosion </a:t>
            </a:r>
            <a:endParaRPr lang="fr-FR" sz="2400" i="1" dirty="0">
              <a:solidFill>
                <a:srgbClr val="DDDDDD"/>
              </a:solidFill>
              <a:latin typeface="Arial Narrow"/>
            </a:endParaRPr>
          </a:p>
        </p:txBody>
      </p:sp>
      <p:sp>
        <p:nvSpPr>
          <p:cNvPr id="582675" name="Rectangle 19"/>
          <p:cNvSpPr>
            <a:spLocks noChangeArrowheads="1"/>
          </p:cNvSpPr>
          <p:nvPr/>
        </p:nvSpPr>
        <p:spPr bwMode="auto">
          <a:xfrm>
            <a:off x="6228184" y="594769"/>
            <a:ext cx="28039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r>
              <a:rPr lang="fr-FR" sz="2400" u="sng" dirty="0">
                <a:solidFill>
                  <a:prstClr val="white"/>
                </a:solidFill>
                <a:latin typeface="Arial Narrow"/>
              </a:rPr>
              <a:t>forme classique du 16</a:t>
            </a:r>
            <a:r>
              <a:rPr lang="fr-FR" sz="1200" u="sng" dirty="0">
                <a:solidFill>
                  <a:prstClr val="white"/>
                </a:solidFill>
                <a:latin typeface="Arial Narrow"/>
              </a:rPr>
              <a:t>e</a:t>
            </a:r>
            <a:r>
              <a:rPr lang="fr-FR" sz="2400" u="sng" dirty="0">
                <a:solidFill>
                  <a:prstClr val="white"/>
                </a:solidFill>
                <a:latin typeface="Arial Narrow"/>
              </a:rPr>
              <a:t> </a:t>
            </a:r>
            <a:endParaRPr lang="fr-FR" u="sng" dirty="0">
              <a:solidFill>
                <a:prstClr val="white"/>
              </a:solidFill>
              <a:latin typeface="Arial Narrow"/>
            </a:endParaRPr>
          </a:p>
        </p:txBody>
      </p:sp>
      <p:sp>
        <p:nvSpPr>
          <p:cNvPr id="582693" name="AutoShape 37"/>
          <p:cNvSpPr>
            <a:spLocks noChangeArrowheads="1"/>
          </p:cNvSpPr>
          <p:nvPr/>
        </p:nvSpPr>
        <p:spPr bwMode="auto">
          <a:xfrm rot="5830316">
            <a:off x="838199" y="1831032"/>
            <a:ext cx="1295400" cy="838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fr-FR">
              <a:solidFill>
                <a:prstClr val="white"/>
              </a:solidFill>
              <a:latin typeface="Arial Narrow"/>
            </a:endParaRPr>
          </a:p>
        </p:txBody>
      </p:sp>
      <p:sp>
        <p:nvSpPr>
          <p:cNvPr id="13" name="Text Box 9"/>
          <p:cNvSpPr txBox="1">
            <a:spLocks noChangeArrowheads="1"/>
          </p:cNvSpPr>
          <p:nvPr/>
        </p:nvSpPr>
        <p:spPr bwMode="auto">
          <a:xfrm>
            <a:off x="2771800" y="5492080"/>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fr-FR" sz="2400" dirty="0">
                <a:solidFill>
                  <a:prstClr val="black"/>
                </a:solidFill>
                <a:latin typeface="Arial Narrow"/>
              </a:rPr>
              <a:t>Encoche  </a:t>
            </a:r>
          </a:p>
        </p:txBody>
      </p:sp>
      <p:cxnSp>
        <p:nvCxnSpPr>
          <p:cNvPr id="3" name="Connecteur droit avec flèche 2"/>
          <p:cNvCxnSpPr/>
          <p:nvPr/>
        </p:nvCxnSpPr>
        <p:spPr>
          <a:xfrm flipH="1" flipV="1">
            <a:off x="1115616" y="4077072"/>
            <a:ext cx="1800200" cy="15121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pied de page 1"/>
          <p:cNvSpPr>
            <a:spLocks noGrp="1"/>
          </p:cNvSpPr>
          <p:nvPr>
            <p:ph type="ftr" sz="quarter" idx="11"/>
          </p:nvPr>
        </p:nvSpPr>
        <p:spPr/>
        <p:txBody>
          <a:bodyPr/>
          <a:lstStyle/>
          <a:p>
            <a:r>
              <a:rPr lang="fr-FR" smtClean="0">
                <a:solidFill>
                  <a:prstClr val="white"/>
                </a:solidFill>
                <a:latin typeface="Arial Narrow"/>
              </a:rPr>
              <a:t>ALS FP 2017</a:t>
            </a:r>
            <a:endParaRPr lang="fr-FR" dirty="0">
              <a:solidFill>
                <a:prstClr val="white"/>
              </a:solidFill>
              <a:latin typeface="Arial Narrow"/>
            </a:endParaRPr>
          </a:p>
        </p:txBody>
      </p:sp>
      <p:sp>
        <p:nvSpPr>
          <p:cNvPr id="16" name="Text Box 3"/>
          <p:cNvSpPr txBox="1">
            <a:spLocks noChangeArrowheads="1"/>
          </p:cNvSpPr>
          <p:nvPr/>
        </p:nvSpPr>
        <p:spPr bwMode="auto">
          <a:xfrm>
            <a:off x="5410200" y="3429000"/>
            <a:ext cx="152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defTabSz="914400" eaLnBrk="1" hangingPunct="1">
              <a:spcBef>
                <a:spcPct val="50000"/>
              </a:spcBef>
            </a:pPr>
            <a:r>
              <a:rPr lang="fr-FR" altLang="fr-FR" dirty="0" smtClean="0">
                <a:solidFill>
                  <a:prstClr val="white"/>
                </a:solidFill>
              </a:rPr>
              <a:t>Fond de trou explosé</a:t>
            </a:r>
            <a:endParaRPr lang="fr-FR" altLang="fr-FR" dirty="0">
              <a:solidFill>
                <a:prstClr val="white"/>
              </a:solidFill>
            </a:endParaRPr>
          </a:p>
        </p:txBody>
      </p:sp>
    </p:spTree>
    <p:extLst>
      <p:ext uri="{BB962C8B-B14F-4D97-AF65-F5344CB8AC3E}">
        <p14:creationId xmlns:p14="http://schemas.microsoft.com/office/powerpoint/2010/main" val="32704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ALS FP 2017</a:t>
            </a:r>
            <a:endParaRPr lang="fr-F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4060"/>
            <a:ext cx="7956376" cy="683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8"/>
          <p:cNvSpPr>
            <a:spLocks noChangeArrowheads="1"/>
          </p:cNvSpPr>
          <p:nvPr/>
        </p:nvSpPr>
        <p:spPr bwMode="auto">
          <a:xfrm>
            <a:off x="2699792" y="1033203"/>
            <a:ext cx="350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400" dirty="0"/>
              <a:t>Correction </a:t>
            </a:r>
            <a:r>
              <a:rPr lang="fr-FR" sz="2400" dirty="0" smtClean="0"/>
              <a:t>à la pointerolle des irrégularités de la paroi dues à l’explosion </a:t>
            </a:r>
            <a:endParaRPr lang="fr-FR" sz="2400" i="1" dirty="0"/>
          </a:p>
        </p:txBody>
      </p:sp>
    </p:spTree>
    <p:extLst>
      <p:ext uri="{BB962C8B-B14F-4D97-AF65-F5344CB8AC3E}">
        <p14:creationId xmlns:p14="http://schemas.microsoft.com/office/powerpoint/2010/main" val="357090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7-06-05 à 18.37.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74685"/>
          </a:xfrm>
          <a:prstGeom prst="rect">
            <a:avLst/>
          </a:prstGeom>
        </p:spPr>
      </p:pic>
    </p:spTree>
    <p:extLst>
      <p:ext uri="{BB962C8B-B14F-4D97-AF65-F5344CB8AC3E}">
        <p14:creationId xmlns:p14="http://schemas.microsoft.com/office/powerpoint/2010/main" val="2448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apture d’écran 2017-06-05 à 18.45.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930189"/>
          </a:xfrm>
          <a:prstGeom prst="rect">
            <a:avLst/>
          </a:prstGeom>
        </p:spPr>
      </p:pic>
    </p:spTree>
    <p:extLst>
      <p:ext uri="{BB962C8B-B14F-4D97-AF65-F5344CB8AC3E}">
        <p14:creationId xmlns:p14="http://schemas.microsoft.com/office/powerpoint/2010/main" val="4067372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7-06-05 à 18.44.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8063" cy="6858000"/>
          </a:xfrm>
          <a:prstGeom prst="rect">
            <a:avLst/>
          </a:prstGeom>
        </p:spPr>
      </p:pic>
    </p:spTree>
    <p:extLst>
      <p:ext uri="{BB962C8B-B14F-4D97-AF65-F5344CB8AC3E}">
        <p14:creationId xmlns:p14="http://schemas.microsoft.com/office/powerpoint/2010/main" val="3397365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332656"/>
            <a:ext cx="6696744" cy="523220"/>
          </a:xfrm>
          <a:prstGeom prst="rect">
            <a:avLst/>
          </a:prstGeom>
          <a:noFill/>
        </p:spPr>
        <p:txBody>
          <a:bodyPr wrap="square" rtlCol="0">
            <a:spAutoFit/>
          </a:bodyPr>
          <a:lstStyle/>
          <a:p>
            <a:r>
              <a:rPr lang="fr-FR" sz="2800" dirty="0" smtClean="0"/>
              <a:t>La poudre à canon et l’exploitation minière  </a:t>
            </a:r>
            <a:endParaRPr lang="fr-FR" sz="2800" dirty="0"/>
          </a:p>
        </p:txBody>
      </p:sp>
      <p:sp>
        <p:nvSpPr>
          <p:cNvPr id="3" name="Espace réservé du pied de page 2"/>
          <p:cNvSpPr>
            <a:spLocks noGrp="1"/>
          </p:cNvSpPr>
          <p:nvPr>
            <p:ph type="ftr" sz="quarter" idx="11"/>
          </p:nvPr>
        </p:nvSpPr>
        <p:spPr/>
        <p:txBody>
          <a:bodyPr/>
          <a:lstStyle/>
          <a:p>
            <a:r>
              <a:rPr lang="fr-FR" dirty="0" smtClean="0"/>
              <a:t>ALS FP 2017</a:t>
            </a:r>
            <a:endParaRPr lang="fr-FR" dirty="0"/>
          </a:p>
        </p:txBody>
      </p:sp>
      <p:sp>
        <p:nvSpPr>
          <p:cNvPr id="6" name="Rectangle à coins arrondis 5"/>
          <p:cNvSpPr/>
          <p:nvPr/>
        </p:nvSpPr>
        <p:spPr>
          <a:xfrm>
            <a:off x="5508104" y="1628800"/>
            <a:ext cx="2016224" cy="10801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5724128" y="1853208"/>
            <a:ext cx="2088232" cy="461665"/>
          </a:xfrm>
          <a:prstGeom prst="rect">
            <a:avLst/>
          </a:prstGeom>
          <a:noFill/>
        </p:spPr>
        <p:txBody>
          <a:bodyPr wrap="square" rtlCol="0">
            <a:spAutoFit/>
          </a:bodyPr>
          <a:lstStyle/>
          <a:p>
            <a:r>
              <a:rPr lang="fr-FR" sz="2400" dirty="0" smtClean="0">
                <a:solidFill>
                  <a:schemeClr val="bg1"/>
                </a:solidFill>
              </a:rPr>
              <a:t>Usage tardif </a:t>
            </a:r>
            <a:endParaRPr lang="fr-FR" sz="2400" dirty="0">
              <a:solidFill>
                <a:schemeClr val="bg1"/>
              </a:solidFill>
            </a:endParaRPr>
          </a:p>
        </p:txBody>
      </p:sp>
    </p:spTree>
    <p:extLst>
      <p:ext uri="{BB962C8B-B14F-4D97-AF65-F5344CB8AC3E}">
        <p14:creationId xmlns:p14="http://schemas.microsoft.com/office/powerpoint/2010/main" val="3322558587"/>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5536" y="764704"/>
            <a:ext cx="8496944" cy="3785652"/>
          </a:xfrm>
          <a:prstGeom prst="rect">
            <a:avLst/>
          </a:prstGeom>
          <a:noFill/>
        </p:spPr>
        <p:txBody>
          <a:bodyPr wrap="square" rtlCol="0">
            <a:spAutoFit/>
          </a:bodyPr>
          <a:lstStyle/>
          <a:p>
            <a:r>
              <a:rPr lang="fr-FR" sz="2400" i="1" dirty="0" smtClean="0"/>
              <a:t>« ...sur ordre, un mineur fut envoyé de Gross Arl pour essayer encore une fois le tir…</a:t>
            </a:r>
          </a:p>
          <a:p>
            <a:r>
              <a:rPr lang="fr-FR" sz="2400" i="1" dirty="0" smtClean="0"/>
              <a:t>il choisit  deux emplacements favorables, le premier tir a brisé et détaché (la roche) . </a:t>
            </a:r>
          </a:p>
          <a:p>
            <a:r>
              <a:rPr lang="fr-FR" sz="2400" i="1" dirty="0" smtClean="0"/>
              <a:t>L’autre n’a pas réussi, alors que (le mineur) frappait sur la cheville, ça s’est enflammé tout seul et a projeté le maître de tir, coupé deux fois au bras et sous l’aisselle, il subit de nombreux dégâts à la tête et sur le visage et fut si cruellement brulé qu’il eut les deux yeux tuméfiés et arrachés et qu’on ne pouvait plus le reconnaître. Il a fallu qu’on lui maintienne l’œil droit et qu’on en retire (son très petit bord) et des esquilles de bois… »</a:t>
            </a:r>
          </a:p>
        </p:txBody>
      </p:sp>
      <p:sp>
        <p:nvSpPr>
          <p:cNvPr id="7" name="Espace réservé du pied de page 6"/>
          <p:cNvSpPr>
            <a:spLocks noGrp="1"/>
          </p:cNvSpPr>
          <p:nvPr>
            <p:ph type="ftr" sz="quarter" idx="11"/>
          </p:nvPr>
        </p:nvSpPr>
        <p:spPr/>
        <p:txBody>
          <a:bodyPr/>
          <a:lstStyle/>
          <a:p>
            <a:r>
              <a:rPr lang="fr-FR" dirty="0" smtClean="0"/>
              <a:t>ALS FP 2017</a:t>
            </a:r>
            <a:endParaRPr lang="fr-FR" dirty="0"/>
          </a:p>
        </p:txBody>
      </p:sp>
      <p:sp>
        <p:nvSpPr>
          <p:cNvPr id="2" name="Rectangle 1"/>
          <p:cNvSpPr/>
          <p:nvPr/>
        </p:nvSpPr>
        <p:spPr>
          <a:xfrm>
            <a:off x="611560" y="4741605"/>
            <a:ext cx="7961109" cy="830997"/>
          </a:xfrm>
          <a:prstGeom prst="rect">
            <a:avLst/>
          </a:prstGeom>
        </p:spPr>
        <p:txBody>
          <a:bodyPr wrap="square">
            <a:spAutoFit/>
          </a:bodyPr>
          <a:lstStyle/>
          <a:p>
            <a:pPr algn="ctr"/>
            <a:r>
              <a:rPr lang="fr-FR" sz="2400" dirty="0"/>
              <a:t>Deux </a:t>
            </a:r>
            <a:r>
              <a:rPr lang="fr-FR" sz="2400" dirty="0" smtClean="0"/>
              <a:t>autres </a:t>
            </a:r>
            <a:r>
              <a:rPr lang="fr-FR" sz="2400" dirty="0"/>
              <a:t>mineurs furent blessés et terrifiés </a:t>
            </a:r>
            <a:r>
              <a:rPr lang="fr-FR" sz="2400" dirty="0" smtClean="0"/>
              <a:t> </a:t>
            </a:r>
            <a:r>
              <a:rPr lang="fr-FR" sz="2400" b="1" u="sng" dirty="0" smtClean="0"/>
              <a:t>c’était </a:t>
            </a:r>
            <a:r>
              <a:rPr lang="fr-FR" sz="2400" b="1" u="sng" dirty="0"/>
              <a:t>la quatrième </a:t>
            </a:r>
            <a:r>
              <a:rPr lang="fr-FR" sz="2400" b="1" u="sng" dirty="0" smtClean="0"/>
              <a:t>tentative. </a:t>
            </a:r>
            <a:endParaRPr lang="fr-FR" sz="2400" b="1" u="sng" dirty="0"/>
          </a:p>
        </p:txBody>
      </p:sp>
      <p:sp>
        <p:nvSpPr>
          <p:cNvPr id="3" name="Rectangle 2"/>
          <p:cNvSpPr/>
          <p:nvPr/>
        </p:nvSpPr>
        <p:spPr>
          <a:xfrm>
            <a:off x="611560" y="332656"/>
            <a:ext cx="4267515" cy="369332"/>
          </a:xfrm>
          <a:prstGeom prst="rect">
            <a:avLst/>
          </a:prstGeom>
        </p:spPr>
        <p:txBody>
          <a:bodyPr wrap="none">
            <a:spAutoFit/>
          </a:bodyPr>
          <a:lstStyle/>
          <a:p>
            <a:r>
              <a:rPr lang="fr-FR" dirty="0"/>
              <a:t>Mines d’or et d’argent de Gastein  Rathaussberg</a:t>
            </a:r>
          </a:p>
        </p:txBody>
      </p:sp>
      <p:sp>
        <p:nvSpPr>
          <p:cNvPr id="4" name="Rectangle 3"/>
          <p:cNvSpPr/>
          <p:nvPr/>
        </p:nvSpPr>
        <p:spPr>
          <a:xfrm>
            <a:off x="5476309" y="260648"/>
            <a:ext cx="607859" cy="369332"/>
          </a:xfrm>
          <a:prstGeom prst="rect">
            <a:avLst/>
          </a:prstGeom>
        </p:spPr>
        <p:txBody>
          <a:bodyPr wrap="none">
            <a:spAutoFit/>
          </a:bodyPr>
          <a:lstStyle/>
          <a:p>
            <a:r>
              <a:rPr lang="fr-FR" dirty="0">
                <a:solidFill>
                  <a:srgbClr val="FF0000"/>
                </a:solidFill>
              </a:rPr>
              <a:t>1642</a:t>
            </a:r>
          </a:p>
        </p:txBody>
      </p:sp>
      <p:sp>
        <p:nvSpPr>
          <p:cNvPr id="8" name="ZoneTexte 7"/>
          <p:cNvSpPr txBox="1"/>
          <p:nvPr/>
        </p:nvSpPr>
        <p:spPr>
          <a:xfrm>
            <a:off x="1259632" y="116632"/>
            <a:ext cx="4392488" cy="369332"/>
          </a:xfrm>
          <a:prstGeom prst="rect">
            <a:avLst/>
          </a:prstGeom>
          <a:noFill/>
        </p:spPr>
        <p:txBody>
          <a:bodyPr wrap="square" rtlCol="0">
            <a:spAutoFit/>
          </a:bodyPr>
          <a:lstStyle/>
          <a:p>
            <a:r>
              <a:rPr lang="fr-FR" dirty="0" smtClean="0">
                <a:solidFill>
                  <a:srgbClr val="FFFF00"/>
                </a:solidFill>
              </a:rPr>
              <a:t>Données de la littérature  </a:t>
            </a:r>
            <a:endParaRPr lang="fr-FR" dirty="0">
              <a:solidFill>
                <a:srgbClr val="FFFF00"/>
              </a:solidFill>
            </a:endParaRPr>
          </a:p>
        </p:txBody>
      </p:sp>
    </p:spTree>
    <p:extLst>
      <p:ext uri="{BB962C8B-B14F-4D97-AF65-F5344CB8AC3E}">
        <p14:creationId xmlns:p14="http://schemas.microsoft.com/office/powerpoint/2010/main" val="388784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9812" y="2465952"/>
            <a:ext cx="4536504" cy="1631216"/>
          </a:xfrm>
          <a:prstGeom prst="rect">
            <a:avLst/>
          </a:prstGeom>
          <a:noFill/>
        </p:spPr>
        <p:txBody>
          <a:bodyPr wrap="square" rtlCol="0">
            <a:spAutoFit/>
          </a:bodyPr>
          <a:lstStyle/>
          <a:p>
            <a:r>
              <a:rPr lang="fr-FR" dirty="0" smtClean="0"/>
              <a:t>Mines d’or et d’argent de Gastein - Rathaussberg</a:t>
            </a:r>
          </a:p>
          <a:p>
            <a:endParaRPr lang="fr-FR" dirty="0"/>
          </a:p>
          <a:p>
            <a:r>
              <a:rPr lang="fr-FR" dirty="0" smtClean="0"/>
              <a:t>Autriche </a:t>
            </a:r>
          </a:p>
          <a:p>
            <a:endParaRPr lang="fr-FR" dirty="0"/>
          </a:p>
          <a:p>
            <a:r>
              <a:rPr lang="fr-FR" dirty="0" smtClean="0"/>
              <a:t> </a:t>
            </a:r>
            <a:r>
              <a:rPr lang="fr-FR" sz="2800" dirty="0" smtClean="0"/>
              <a:t>1642</a:t>
            </a:r>
            <a:endParaRPr lang="fr-FR" sz="2800" dirty="0"/>
          </a:p>
        </p:txBody>
      </p:sp>
      <p:sp>
        <p:nvSpPr>
          <p:cNvPr id="5" name="ZoneTexte 4"/>
          <p:cNvSpPr txBox="1"/>
          <p:nvPr/>
        </p:nvSpPr>
        <p:spPr>
          <a:xfrm>
            <a:off x="251520" y="476672"/>
            <a:ext cx="8496944" cy="1569660"/>
          </a:xfrm>
          <a:prstGeom prst="rect">
            <a:avLst/>
          </a:prstGeom>
          <a:noFill/>
        </p:spPr>
        <p:txBody>
          <a:bodyPr wrap="square" rtlCol="0">
            <a:spAutoFit/>
          </a:bodyPr>
          <a:lstStyle/>
          <a:p>
            <a:r>
              <a:rPr lang="fr-FR" sz="2400" dirty="0" smtClean="0"/>
              <a:t>Conclusion des mineurs : </a:t>
            </a:r>
          </a:p>
          <a:p>
            <a:r>
              <a:rPr lang="fr-FR" sz="2400" b="1" i="1" dirty="0" smtClean="0"/>
              <a:t>« ….On ne veut plus y croire sauf à nous y contraindre par la force jusqu’à ce qu’il se produise les mêmes dégâts</a:t>
            </a:r>
            <a:r>
              <a:rPr lang="fr-FR" sz="2400" i="1" dirty="0" smtClean="0"/>
              <a:t>. …………</a:t>
            </a:r>
          </a:p>
          <a:p>
            <a:r>
              <a:rPr lang="fr-FR" sz="2000" i="1" dirty="0" smtClean="0"/>
              <a:t>Etablit ici pour rapport</a:t>
            </a:r>
            <a:r>
              <a:rPr lang="fr-FR" sz="2400" dirty="0" smtClean="0"/>
              <a:t>. »   </a:t>
            </a:r>
            <a:r>
              <a:rPr lang="fr-FR" sz="1400" dirty="0" smtClean="0"/>
              <a:t>Rathschlag Libell in Gastein</a:t>
            </a:r>
            <a:r>
              <a:rPr lang="fr-FR" sz="1400" dirty="0"/>
              <a:t>, Ludwig </a:t>
            </a:r>
            <a:r>
              <a:rPr lang="fr-FR" sz="1400" dirty="0" smtClean="0"/>
              <a:t>Der Anschnitt</a:t>
            </a:r>
            <a:r>
              <a:rPr lang="fr-FR" sz="1400" dirty="0"/>
              <a:t> </a:t>
            </a:r>
            <a:r>
              <a:rPr lang="fr-FR" sz="1400" dirty="0" smtClean="0"/>
              <a:t>1986</a:t>
            </a:r>
          </a:p>
        </p:txBody>
      </p:sp>
      <p:sp>
        <p:nvSpPr>
          <p:cNvPr id="7" name="Espace réservé du pied de page 6"/>
          <p:cNvSpPr>
            <a:spLocks noGrp="1"/>
          </p:cNvSpPr>
          <p:nvPr>
            <p:ph type="ftr" sz="quarter" idx="11"/>
          </p:nvPr>
        </p:nvSpPr>
        <p:spPr/>
        <p:txBody>
          <a:bodyPr/>
          <a:lstStyle/>
          <a:p>
            <a:r>
              <a:rPr lang="fr-FR" dirty="0" smtClean="0"/>
              <a:t>ALS FP 2017</a:t>
            </a:r>
            <a:endParaRPr lang="fr-FR" dirty="0"/>
          </a:p>
        </p:txBody>
      </p:sp>
      <p:pic>
        <p:nvPicPr>
          <p:cNvPr id="1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377" y="2492896"/>
            <a:ext cx="1925893" cy="283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2771800" y="3356992"/>
            <a:ext cx="1296144"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7089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ALS FP 2017</a:t>
            </a:r>
            <a:endParaRPr lang="fr-FR" dirty="0"/>
          </a:p>
        </p:txBody>
      </p:sp>
      <p:sp>
        <p:nvSpPr>
          <p:cNvPr id="6" name="ZoneTexte 5"/>
          <p:cNvSpPr txBox="1"/>
          <p:nvPr/>
        </p:nvSpPr>
        <p:spPr>
          <a:xfrm>
            <a:off x="961661" y="4911551"/>
            <a:ext cx="7632848" cy="461665"/>
          </a:xfrm>
          <a:prstGeom prst="rect">
            <a:avLst/>
          </a:prstGeom>
          <a:noFill/>
        </p:spPr>
        <p:txBody>
          <a:bodyPr wrap="square" rtlCol="0">
            <a:spAutoFit/>
          </a:bodyPr>
          <a:lstStyle/>
          <a:p>
            <a:r>
              <a:rPr lang="fr-FR" dirty="0" smtClean="0"/>
              <a:t>Un paramètre du retard à l’usage  : </a:t>
            </a:r>
            <a:r>
              <a:rPr lang="fr-FR" sz="2400" dirty="0" smtClean="0"/>
              <a:t>le danger de l’explosion en galerie </a:t>
            </a:r>
            <a:endParaRPr lang="fr-FR" sz="2400" dirty="0"/>
          </a:p>
        </p:txBody>
      </p:sp>
      <p:sp>
        <p:nvSpPr>
          <p:cNvPr id="7" name="ZoneTexte 6"/>
          <p:cNvSpPr txBox="1"/>
          <p:nvPr/>
        </p:nvSpPr>
        <p:spPr>
          <a:xfrm>
            <a:off x="565617" y="2492896"/>
            <a:ext cx="8424936" cy="461665"/>
          </a:xfrm>
          <a:prstGeom prst="rect">
            <a:avLst/>
          </a:prstGeom>
          <a:noFill/>
        </p:spPr>
        <p:txBody>
          <a:bodyPr wrap="square" rtlCol="0">
            <a:spAutoFit/>
          </a:bodyPr>
          <a:lstStyle/>
          <a:p>
            <a:r>
              <a:rPr lang="fr-FR" sz="2400" dirty="0" smtClean="0"/>
              <a:t>400 ans après le descriptif de la formule de la poudre noire en Europe</a:t>
            </a:r>
            <a:endParaRPr lang="fr-FR" sz="2400" dirty="0"/>
          </a:p>
        </p:txBody>
      </p:sp>
      <p:sp>
        <p:nvSpPr>
          <p:cNvPr id="2" name="Rectangle à coins arrondis 1"/>
          <p:cNvSpPr/>
          <p:nvPr/>
        </p:nvSpPr>
        <p:spPr>
          <a:xfrm>
            <a:off x="467545" y="807570"/>
            <a:ext cx="828092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557553" y="980728"/>
            <a:ext cx="8326863" cy="400110"/>
          </a:xfrm>
          <a:prstGeom prst="rect">
            <a:avLst/>
          </a:prstGeom>
          <a:noFill/>
        </p:spPr>
        <p:txBody>
          <a:bodyPr wrap="square" rtlCol="0">
            <a:spAutoFit/>
          </a:bodyPr>
          <a:lstStyle/>
          <a:p>
            <a:r>
              <a:rPr lang="fr-FR" sz="2000" dirty="0" smtClean="0">
                <a:solidFill>
                  <a:schemeClr val="bg1"/>
                </a:solidFill>
              </a:rPr>
              <a:t>Le tir en mine : une dernière grande étape  d’invention pour un usage civil de la poudre  </a:t>
            </a:r>
            <a:endParaRPr lang="fr-FR" sz="2000" dirty="0">
              <a:solidFill>
                <a:schemeClr val="bg1"/>
              </a:solidFill>
            </a:endParaRPr>
          </a:p>
        </p:txBody>
      </p:sp>
      <p:sp>
        <p:nvSpPr>
          <p:cNvPr id="10" name="Rectangle à coins arrondis 9"/>
          <p:cNvSpPr/>
          <p:nvPr/>
        </p:nvSpPr>
        <p:spPr>
          <a:xfrm>
            <a:off x="827584" y="3933056"/>
            <a:ext cx="7786803"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p:cNvSpPr txBox="1"/>
          <p:nvPr/>
        </p:nvSpPr>
        <p:spPr>
          <a:xfrm>
            <a:off x="2550806" y="4088349"/>
            <a:ext cx="4608512" cy="523220"/>
          </a:xfrm>
          <a:prstGeom prst="rect">
            <a:avLst/>
          </a:prstGeom>
          <a:noFill/>
        </p:spPr>
        <p:txBody>
          <a:bodyPr wrap="square" rtlCol="0">
            <a:spAutoFit/>
          </a:bodyPr>
          <a:lstStyle/>
          <a:p>
            <a:r>
              <a:rPr lang="fr-FR" sz="2800" b="1" dirty="0" smtClean="0">
                <a:solidFill>
                  <a:schemeClr val="bg1"/>
                </a:solidFill>
              </a:rPr>
              <a:t>Pourquoi un tel retard ? </a:t>
            </a:r>
            <a:endParaRPr lang="fr-FR" sz="2800" b="1" dirty="0">
              <a:solidFill>
                <a:schemeClr val="bg1"/>
              </a:solidFill>
            </a:endParaRPr>
          </a:p>
        </p:txBody>
      </p:sp>
    </p:spTree>
    <p:extLst>
      <p:ext uri="{BB962C8B-B14F-4D97-AF65-F5344CB8AC3E}">
        <p14:creationId xmlns:p14="http://schemas.microsoft.com/office/powerpoint/2010/main" val="427581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orizon">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Vibration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Vibr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TotalTime>
  <Words>1196</Words>
  <Application>Microsoft Macintosh PowerPoint</Application>
  <PresentationFormat>Présentation à l'écran (4:3)</PresentationFormat>
  <Paragraphs>313</Paragraphs>
  <Slides>51</Slides>
  <Notes>5</Notes>
  <HiddenSlides>0</HiddenSlides>
  <MMClips>0</MMClips>
  <ScaleCrop>false</ScaleCrop>
  <HeadingPairs>
    <vt:vector size="4" baseType="variant">
      <vt:variant>
        <vt:lpstr>Thème</vt:lpstr>
      </vt:variant>
      <vt:variant>
        <vt:i4>2</vt:i4>
      </vt:variant>
      <vt:variant>
        <vt:lpstr>Titres des diapositives</vt:lpstr>
      </vt:variant>
      <vt:variant>
        <vt:i4>51</vt:i4>
      </vt:variant>
    </vt:vector>
  </HeadingPairs>
  <TitlesOfParts>
    <vt:vector size="53" baseType="lpstr">
      <vt:lpstr>Thème Office</vt:lpstr>
      <vt:lpstr>Horizon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 Claude Derniame</dc:creator>
  <cp:lastModifiedBy>Jean Claude Derniame</cp:lastModifiedBy>
  <cp:revision>16</cp:revision>
  <dcterms:created xsi:type="dcterms:W3CDTF">2017-06-05T16:33:45Z</dcterms:created>
  <dcterms:modified xsi:type="dcterms:W3CDTF">2017-06-05T16:54:40Z</dcterms:modified>
</cp:coreProperties>
</file>